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75" r:id="rId10"/>
    <p:sldId id="264" r:id="rId11"/>
    <p:sldId id="276" r:id="rId12"/>
    <p:sldId id="266" r:id="rId13"/>
    <p:sldId id="267" r:id="rId14"/>
    <p:sldId id="268" r:id="rId15"/>
    <p:sldId id="270" r:id="rId16"/>
    <p:sldId id="272" r:id="rId17"/>
    <p:sldId id="27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420" y="-4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f937e0c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f937e0c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11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f937e0c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f937e0c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f937e0c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f937e0c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f937e0c8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f937e0c8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f937e0c8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f937e0c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f937e0c8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f937e0c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f937e0c8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f937e0c8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f937e0c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f937e0c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f937e0c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f937e0c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f937e0c8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f937e0c8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f937e0c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f937e0c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f937e0c8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f937e0c8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f937e0c8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f937e0c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76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4572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chemeClr val="dk2"/>
                </a:solidFill>
              </a:rPr>
              <a:t>COMPANY</a:t>
            </a:r>
            <a:endParaRPr sz="2200" b="1" dirty="0">
              <a:solidFill>
                <a:schemeClr val="dk2"/>
              </a:solidFill>
            </a:endParaRPr>
          </a:p>
          <a:p>
            <a:pPr marL="0" lvl="0" indent="0" algn="ctr" rtl="0">
              <a:spcBef>
                <a:spcPts val="0"/>
              </a:spcBef>
              <a:spcAft>
                <a:spcPts val="0"/>
              </a:spcAft>
              <a:buNone/>
            </a:pPr>
            <a:r>
              <a:rPr lang="es" sz="2200" b="1" dirty="0">
                <a:solidFill>
                  <a:schemeClr val="dk2"/>
                </a:solidFill>
              </a:rPr>
              <a:t>NAME / LOGO</a:t>
            </a:r>
            <a:endParaRPr sz="2200" b="1" dirty="0">
              <a:solidFill>
                <a:schemeClr val="dk2"/>
              </a:solidFill>
            </a:endParaRPr>
          </a:p>
        </p:txBody>
      </p:sp>
      <p:sp>
        <p:nvSpPr>
          <p:cNvPr id="55" name="Google Shape;55;p13"/>
          <p:cNvSpPr txBox="1"/>
          <p:nvPr/>
        </p:nvSpPr>
        <p:spPr>
          <a:xfrm>
            <a:off x="0" y="0"/>
            <a:ext cx="91495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r>
              <a:rPr lang="es"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rPr>
              <a:t>PHOBIA</a:t>
            </a:r>
            <a:endParaRPr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endParaRPr>
          </a:p>
        </p:txBody>
      </p:sp>
      <p:pic>
        <p:nvPicPr>
          <p:cNvPr id="7" name="Imagen 6">
            <a:extLst>
              <a:ext uri="{FF2B5EF4-FFF2-40B4-BE49-F238E27FC236}">
                <a16:creationId xmlns:a16="http://schemas.microsoft.com/office/drawing/2014/main" id="{776F2AB7-F55A-062B-F6B5-F923C26CA397}"/>
              </a:ext>
            </a:extLst>
          </p:cNvPr>
          <p:cNvPicPr>
            <a:picLocks noChangeAspect="1"/>
          </p:cNvPicPr>
          <p:nvPr/>
        </p:nvPicPr>
        <p:blipFill>
          <a:blip r:embed="rId3"/>
          <a:stretch>
            <a:fillRect/>
          </a:stretch>
        </p:blipFill>
        <p:spPr>
          <a:xfrm>
            <a:off x="288196" y="138931"/>
            <a:ext cx="8650020" cy="4865637"/>
          </a:xfrm>
          <a:prstGeom prst="rect">
            <a:avLst/>
          </a:prstGeom>
        </p:spPr>
      </p:pic>
      <p:pic>
        <p:nvPicPr>
          <p:cNvPr id="3" name="Imagen 2">
            <a:extLst>
              <a:ext uri="{FF2B5EF4-FFF2-40B4-BE49-F238E27FC236}">
                <a16:creationId xmlns:a16="http://schemas.microsoft.com/office/drawing/2014/main" id="{0E78D606-8416-D346-7C6F-7D1616F456D7}"/>
              </a:ext>
            </a:extLst>
          </p:cNvPr>
          <p:cNvPicPr>
            <a:picLocks noChangeAspect="1"/>
          </p:cNvPicPr>
          <p:nvPr/>
        </p:nvPicPr>
        <p:blipFill>
          <a:blip r:embed="rId4"/>
          <a:stretch>
            <a:fillRect/>
          </a:stretch>
        </p:blipFill>
        <p:spPr>
          <a:xfrm>
            <a:off x="472695" y="3999123"/>
            <a:ext cx="992548" cy="898187"/>
          </a:xfrm>
          <a:prstGeom prst="rect">
            <a:avLst/>
          </a:prstGeom>
          <a:effectLst>
            <a:glow rad="228600">
              <a:schemeClr val="accent5">
                <a:satMod val="175000"/>
                <a:alpha val="40000"/>
              </a:schemeClr>
            </a:glow>
          </a:effectLst>
        </p:spPr>
      </p:pic>
      <p:sp>
        <p:nvSpPr>
          <p:cNvPr id="9" name="CuadroTexto 8">
            <a:extLst>
              <a:ext uri="{FF2B5EF4-FFF2-40B4-BE49-F238E27FC236}">
                <a16:creationId xmlns:a16="http://schemas.microsoft.com/office/drawing/2014/main" id="{D122FC8B-767C-37AC-8268-A4B0B13E866A}"/>
              </a:ext>
            </a:extLst>
          </p:cNvPr>
          <p:cNvSpPr txBox="1"/>
          <p:nvPr/>
        </p:nvSpPr>
        <p:spPr>
          <a:xfrm>
            <a:off x="6233789" y="1341926"/>
            <a:ext cx="2500829" cy="769441"/>
          </a:xfrm>
          <a:prstGeom prst="rect">
            <a:avLst/>
          </a:prstGeom>
          <a:noFill/>
          <a:ln>
            <a:solidFill>
              <a:schemeClr val="bg1"/>
            </a:solidFill>
          </a:ln>
        </p:spPr>
        <p:txBody>
          <a:bodyPr wrap="square" rtlCol="0">
            <a:spAutoFit/>
          </a:bodyPr>
          <a:lstStyle/>
          <a:p>
            <a:r>
              <a:rPr lang="es-AR" sz="4400" b="1" dirty="0">
                <a:solidFill>
                  <a:srgbClr val="FF0000"/>
                </a:solidFill>
                <a:latin typeface="Baskerville Old Face" panose="02020602080505020303" pitchFamily="18" charset="0"/>
              </a:rPr>
              <a:t>PHOBIA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lvl="0">
              <a:lnSpc>
                <a:spcPct val="150000"/>
              </a:lnSpc>
              <a:spcAft>
                <a:spcPts val="800"/>
              </a:spcAft>
            </a:pPr>
            <a:r>
              <a:rPr lang="es-AR" sz="1800" dirty="0" err="1">
                <a:effectLst/>
                <a:latin typeface="Calibri" panose="020F0502020204030204" pitchFamily="34" charset="0"/>
                <a:ea typeface="Times New Roman" panose="02020603050405020304" pitchFamily="18" charset="0"/>
                <a:cs typeface="Times New Roman" panose="02020603050405020304" pitchFamily="18" charset="0"/>
              </a:rPr>
              <a:t>Features</a:t>
            </a: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r>
              <a:rPr lang="es-AR" sz="1800" dirty="0">
                <a:latin typeface="Arial Rounded MT Bold" panose="020F0704030504030204" pitchFamily="34" charset="0"/>
                <a:ea typeface="Times New Roman" panose="02020603050405020304" pitchFamily="18" charset="0"/>
                <a:cs typeface="Times New Roman" panose="02020603050405020304" pitchFamily="18" charset="0"/>
              </a:rPr>
              <a:t>                                       “ Concéntrate en los diferente acertijos”</a:t>
            </a:r>
          </a:p>
          <a:p>
            <a:pPr lvl="0">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  </a:t>
            </a:r>
          </a:p>
          <a:p>
            <a:pPr lvl="0">
              <a:lnSpc>
                <a:spcPct val="150000"/>
              </a:lnSpc>
              <a:spcAft>
                <a:spcPts val="800"/>
              </a:spcAft>
            </a:pPr>
            <a:endPar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7E9E2D20-EC73-20A3-DCD5-3BD0605E8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63D89174-3924-AF6F-BDDA-B3D6DEF87775}"/>
              </a:ext>
            </a:extLst>
          </p:cNvPr>
          <p:cNvSpPr/>
          <p:nvPr/>
        </p:nvSpPr>
        <p:spPr>
          <a:xfrm>
            <a:off x="736270" y="1555305"/>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El uso de la linterna como elemento de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defenza</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es primordial en el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desarrolo</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del juego</a:t>
            </a:r>
            <a:endPar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271EA7DF-5691-2707-C547-8F62BE273463}"/>
              </a:ext>
            </a:extLst>
          </p:cNvPr>
          <p:cNvSpPr/>
          <p:nvPr/>
        </p:nvSpPr>
        <p:spPr>
          <a:xfrm>
            <a:off x="736271" y="3161049"/>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La resolución de acertijo es la manera de pasar de cuarto en cuarto , tomate tu tiempo y descubre cada una de las pistas.</a:t>
            </a:r>
          </a:p>
        </p:txBody>
      </p:sp>
      <p:sp>
        <p:nvSpPr>
          <p:cNvPr id="6" name="CuadroTexto 5">
            <a:extLst>
              <a:ext uri="{FF2B5EF4-FFF2-40B4-BE49-F238E27FC236}">
                <a16:creationId xmlns:a16="http://schemas.microsoft.com/office/drawing/2014/main" id="{4D4FB79B-1183-C67D-CCC2-EEC4A16556B2}"/>
              </a:ext>
            </a:extLst>
          </p:cNvPr>
          <p:cNvSpPr txBox="1"/>
          <p:nvPr/>
        </p:nvSpPr>
        <p:spPr>
          <a:xfrm>
            <a:off x="1758950" y="941893"/>
            <a:ext cx="6330950" cy="494687"/>
          </a:xfrm>
          <a:prstGeom prst="rect">
            <a:avLst/>
          </a:prstGeom>
          <a:noFill/>
        </p:spPr>
        <p:txBody>
          <a:bodyPr wrap="square">
            <a:spAutoFit/>
          </a:bodyPr>
          <a:lstStyle/>
          <a:p>
            <a:pPr lvl="0" algn="ctr">
              <a:lnSpc>
                <a:spcPct val="150000"/>
              </a:lnSpc>
              <a:spcAft>
                <a:spcPts val="800"/>
              </a:spcAft>
            </a:pPr>
            <a:r>
              <a:rPr lang="es-AR" sz="2000" dirty="0">
                <a:solidFill>
                  <a:schemeClr val="bg1"/>
                </a:solidFill>
                <a:effectLst/>
                <a:latin typeface="Arial Rounded MT Bold" panose="020F0704030504030204" pitchFamily="34" charset="0"/>
                <a:ea typeface="Times New Roman" panose="02020603050405020304" pitchFamily="18" charset="0"/>
                <a:cs typeface="Times New Roman" panose="02020603050405020304" pitchFamily="18" charset="0"/>
              </a:rPr>
              <a:t>“La luz es tu aliada no te apartes de ella”</a:t>
            </a:r>
          </a:p>
        </p:txBody>
      </p:sp>
      <p:sp>
        <p:nvSpPr>
          <p:cNvPr id="7" name="CuadroTexto 6">
            <a:extLst>
              <a:ext uri="{FF2B5EF4-FFF2-40B4-BE49-F238E27FC236}">
                <a16:creationId xmlns:a16="http://schemas.microsoft.com/office/drawing/2014/main" id="{04E4762B-C2AE-1BC0-76D5-7A55A2239DA4}"/>
              </a:ext>
            </a:extLst>
          </p:cNvPr>
          <p:cNvSpPr txBox="1"/>
          <p:nvPr/>
        </p:nvSpPr>
        <p:spPr>
          <a:xfrm>
            <a:off x="2555875" y="2666082"/>
            <a:ext cx="4737100" cy="400110"/>
          </a:xfrm>
          <a:prstGeom prst="rect">
            <a:avLst/>
          </a:prstGeom>
          <a:noFill/>
        </p:spPr>
        <p:txBody>
          <a:bodyPr wrap="square" rtlCol="0">
            <a:spAutoFit/>
          </a:bodyPr>
          <a:lstStyle/>
          <a:p>
            <a:r>
              <a:rPr lang="es-AR" sz="2000" b="1" dirty="0">
                <a:solidFill>
                  <a:schemeClr val="bg1"/>
                </a:solidFill>
                <a:latin typeface="Arial Rounded MT Bold" panose="020F0704030504030204" pitchFamily="34" charset="0"/>
              </a:rPr>
              <a:t>“Los acertijos </a:t>
            </a:r>
            <a:r>
              <a:rPr lang="es-AR" sz="2000" b="1" dirty="0" err="1">
                <a:solidFill>
                  <a:schemeClr val="bg1"/>
                </a:solidFill>
                <a:latin typeface="Arial Rounded MT Bold" panose="020F0704030504030204" pitchFamily="34" charset="0"/>
              </a:rPr>
              <a:t>abrran</a:t>
            </a:r>
            <a:r>
              <a:rPr lang="es-AR" sz="2000" b="1" dirty="0">
                <a:solidFill>
                  <a:schemeClr val="bg1"/>
                </a:solidFill>
                <a:latin typeface="Arial Rounded MT Bold" panose="020F0704030504030204" pitchFamily="34" charset="0"/>
              </a:rPr>
              <a:t> tu camino”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lvl="0">
              <a:lnSpc>
                <a:spcPct val="150000"/>
              </a:lnSpc>
              <a:spcAft>
                <a:spcPts val="800"/>
              </a:spcAft>
            </a:pPr>
            <a:r>
              <a:rPr lang="es-AR" sz="1800" dirty="0" err="1">
                <a:effectLst/>
                <a:latin typeface="Calibri" panose="020F0502020204030204" pitchFamily="34" charset="0"/>
                <a:ea typeface="Times New Roman" panose="02020603050405020304" pitchFamily="18" charset="0"/>
                <a:cs typeface="Times New Roman" panose="02020603050405020304" pitchFamily="18" charset="0"/>
              </a:rPr>
              <a:t>Features</a:t>
            </a: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“Descubre la verdad entre realidad y locura</a:t>
            </a:r>
          </a:p>
          <a:p>
            <a:pPr lvl="0" algn="ctr">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a:t>
            </a: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s-AR" sz="1800" dirty="0">
                <a:latin typeface="Arial Rounded MT Bold" panose="020F0704030504030204" pitchFamily="34" charset="0"/>
                <a:ea typeface="Times New Roman" panose="02020603050405020304" pitchFamily="18" charset="0"/>
                <a:cs typeface="Times New Roman" panose="02020603050405020304" pitchFamily="18" charset="0"/>
              </a:rPr>
              <a:t>                                               “Explora, descubre y aprende”</a:t>
            </a:r>
            <a:endPar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r>
              <a:rPr lang="es-AR" sz="1800" dirty="0">
                <a:latin typeface="Arial Rounded MT Bold" panose="020F0704030504030204" pitchFamily="34" charset="0"/>
                <a:ea typeface="Times New Roman" panose="02020603050405020304" pitchFamily="18" charset="0"/>
                <a:cs typeface="Times New Roman" panose="02020603050405020304" pitchFamily="18" charset="0"/>
              </a:rPr>
              <a:t>                                       “ Concéntrate en los diferente acertijos”</a:t>
            </a:r>
          </a:p>
          <a:p>
            <a:pPr lvl="0">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  </a:t>
            </a: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A86023D9-1ED1-7598-45D7-429EAD563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63D89174-3924-AF6F-BDDA-B3D6DEF87775}"/>
              </a:ext>
            </a:extLst>
          </p:cNvPr>
          <p:cNvSpPr/>
          <p:nvPr/>
        </p:nvSpPr>
        <p:spPr>
          <a:xfrm>
            <a:off x="736270" y="1555305"/>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PHOBIA presenta una atmosfera opresiva que  nos </a:t>
            </a:r>
            <a:r>
              <a:rPr lang="es-AR" sz="1600" dirty="0" err="1">
                <a:effectLst/>
                <a:latin typeface="Arial Rounded MT Bold" panose="020F0704030504030204" pitchFamily="34" charset="0"/>
                <a:ea typeface="Times New Roman" panose="02020603050405020304" pitchFamily="18" charset="0"/>
                <a:cs typeface="Times New Roman" panose="02020603050405020304" pitchFamily="18" charset="0"/>
              </a:rPr>
              <a:t>dsafia</a:t>
            </a: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 entre lo real e irreal</a:t>
            </a:r>
          </a:p>
        </p:txBody>
      </p:sp>
      <p:sp>
        <p:nvSpPr>
          <p:cNvPr id="3" name="Rectángulo: esquinas redondeadas 2">
            <a:extLst>
              <a:ext uri="{FF2B5EF4-FFF2-40B4-BE49-F238E27FC236}">
                <a16:creationId xmlns:a16="http://schemas.microsoft.com/office/drawing/2014/main" id="{271EA7DF-5691-2707-C547-8F62BE273463}"/>
              </a:ext>
            </a:extLst>
          </p:cNvPr>
          <p:cNvSpPr/>
          <p:nvPr/>
        </p:nvSpPr>
        <p:spPr>
          <a:xfrm>
            <a:off x="736271" y="3161049"/>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PHOBIA es un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desafio</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es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simismo</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pero además oculta una verdad que requiere ser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descibierta</a:t>
            </a: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a:t>
            </a:r>
          </a:p>
        </p:txBody>
      </p:sp>
      <p:sp>
        <p:nvSpPr>
          <p:cNvPr id="5" name="CuadroTexto 4">
            <a:extLst>
              <a:ext uri="{FF2B5EF4-FFF2-40B4-BE49-F238E27FC236}">
                <a16:creationId xmlns:a16="http://schemas.microsoft.com/office/drawing/2014/main" id="{48D52C48-B9AE-655C-C8D6-736A6BA67947}"/>
              </a:ext>
            </a:extLst>
          </p:cNvPr>
          <p:cNvSpPr txBox="1"/>
          <p:nvPr/>
        </p:nvSpPr>
        <p:spPr>
          <a:xfrm>
            <a:off x="2610180" y="1105031"/>
            <a:ext cx="4208645" cy="523220"/>
          </a:xfrm>
          <a:prstGeom prst="rect">
            <a:avLst/>
          </a:prstGeom>
          <a:noFill/>
        </p:spPr>
        <p:txBody>
          <a:bodyPr wrap="square" rtlCol="0">
            <a:spAutoFit/>
          </a:bodyPr>
          <a:lstStyle/>
          <a:p>
            <a:r>
              <a:rPr lang="es-AR" sz="1400" dirty="0">
                <a:solidFill>
                  <a:schemeClr val="bg1"/>
                </a:solidFill>
                <a:effectLst/>
                <a:latin typeface="Arial Rounded MT Bold" panose="020F0704030504030204" pitchFamily="34" charset="0"/>
                <a:ea typeface="Times New Roman" panose="02020603050405020304" pitchFamily="18" charset="0"/>
                <a:cs typeface="Times New Roman" panose="02020603050405020304" pitchFamily="18" charset="0"/>
              </a:rPr>
              <a:t>“Descubre la verdad entre realidad y locura</a:t>
            </a:r>
          </a:p>
          <a:p>
            <a:endParaRPr lang="es-AR" dirty="0"/>
          </a:p>
        </p:txBody>
      </p:sp>
      <p:sp>
        <p:nvSpPr>
          <p:cNvPr id="6" name="CuadroTexto 5">
            <a:extLst>
              <a:ext uri="{FF2B5EF4-FFF2-40B4-BE49-F238E27FC236}">
                <a16:creationId xmlns:a16="http://schemas.microsoft.com/office/drawing/2014/main" id="{00E9B3EB-0080-EE01-134D-CE4DC547EF91}"/>
              </a:ext>
            </a:extLst>
          </p:cNvPr>
          <p:cNvSpPr txBox="1"/>
          <p:nvPr/>
        </p:nvSpPr>
        <p:spPr>
          <a:xfrm>
            <a:off x="3113907" y="2772928"/>
            <a:ext cx="2916183" cy="307777"/>
          </a:xfrm>
          <a:prstGeom prst="rect">
            <a:avLst/>
          </a:prstGeom>
          <a:noFill/>
        </p:spPr>
        <p:txBody>
          <a:bodyPr wrap="none" rtlCol="0">
            <a:spAutoFit/>
          </a:bodyPr>
          <a:lstStyle/>
          <a:p>
            <a:r>
              <a:rPr lang="es-AR" sz="1400" dirty="0">
                <a:latin typeface="Arial Rounded MT Bold" panose="020F0704030504030204" pitchFamily="34" charset="0"/>
                <a:ea typeface="Times New Roman" panose="02020603050405020304" pitchFamily="18" charset="0"/>
                <a:cs typeface="Times New Roman" panose="02020603050405020304" pitchFamily="18" charset="0"/>
              </a:rPr>
              <a:t> </a:t>
            </a:r>
            <a:r>
              <a:rPr lang="es-AR" sz="1400" dirty="0">
                <a:solidFill>
                  <a:schemeClr val="bg1"/>
                </a:solidFill>
                <a:latin typeface="Arial Rounded MT Bold" panose="020F0704030504030204" pitchFamily="34" charset="0"/>
                <a:ea typeface="Times New Roman" panose="02020603050405020304" pitchFamily="18" charset="0"/>
                <a:cs typeface="Times New Roman" panose="02020603050405020304" pitchFamily="18" charset="0"/>
              </a:rPr>
              <a:t>“Explora, descubre y aprende”</a:t>
            </a:r>
            <a:endParaRPr lang="es-AR" dirty="0">
              <a:solidFill>
                <a:schemeClr val="bg1"/>
              </a:solidFill>
            </a:endParaRPr>
          </a:p>
        </p:txBody>
      </p:sp>
    </p:spTree>
    <p:extLst>
      <p:ext uri="{BB962C8B-B14F-4D97-AF65-F5344CB8AC3E}">
        <p14:creationId xmlns:p14="http://schemas.microsoft.com/office/powerpoint/2010/main" val="386159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pic>
        <p:nvPicPr>
          <p:cNvPr id="4" name="Picture 4">
            <a:extLst>
              <a:ext uri="{FF2B5EF4-FFF2-40B4-BE49-F238E27FC236}">
                <a16:creationId xmlns:a16="http://schemas.microsoft.com/office/drawing/2014/main" id="{47132959-6BCA-10E1-31BD-231A3F18E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942F37AF-5FD0-B7FF-9135-E6E1C7908F09}"/>
              </a:ext>
            </a:extLst>
          </p:cNvPr>
          <p:cNvSpPr/>
          <p:nvPr/>
        </p:nvSpPr>
        <p:spPr>
          <a:xfrm>
            <a:off x="4155226" y="95003"/>
            <a:ext cx="4833257" cy="504849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9" name="Google Shape;129;p23"/>
          <p:cNvSpPr txBox="1"/>
          <p:nvPr/>
        </p:nvSpPr>
        <p:spPr>
          <a:xfrm>
            <a:off x="4285855" y="235974"/>
            <a:ext cx="4572000" cy="5143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apunta a un mercado desde los 17 años ya que implicara temas como los miedos y reflejara situacion crudas de las enfermedades mentales</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Un publico adulto que pueda identificar la intencion de mostrar como funciona el cerebro cuando los bloqueos mentales actuan.</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maneja actualmente una proyeccion de aproximadamente 6 .4 millones de pesos en moneda local, que podrian cubrir la primer etapa</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Posteriormente en una segunda etapa y enfrentando temas de testeo y colocacion final del producto 3,4 millones en moneda local.</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Con este ultimo empuje se podran posiionar en el mercado mediante plataformas como steeam, itchio y google play,</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Tercer etapa consolas.</a:t>
            </a:r>
            <a:endParaRPr dirty="0">
              <a:solidFill>
                <a:schemeClr val="tx1">
                  <a:lumMod val="95000"/>
                  <a:lumOff val="5000"/>
                </a:schemeClr>
              </a:solidFill>
              <a:latin typeface="Arial Rounded MT Bold" panose="020F0704030504030204" pitchFamily="34" charset="0"/>
            </a:endParaRPr>
          </a:p>
        </p:txBody>
      </p:sp>
      <p:pic>
        <p:nvPicPr>
          <p:cNvPr id="2" name="Imagen 1">
            <a:extLst>
              <a:ext uri="{FF2B5EF4-FFF2-40B4-BE49-F238E27FC236}">
                <a16:creationId xmlns:a16="http://schemas.microsoft.com/office/drawing/2014/main" id="{42C32AAE-9009-C870-5F96-B6F4BB5A2571}"/>
              </a:ext>
            </a:extLst>
          </p:cNvPr>
          <p:cNvPicPr>
            <a:picLocks noChangeAspect="1"/>
          </p:cNvPicPr>
          <p:nvPr/>
        </p:nvPicPr>
        <p:blipFill rotWithShape="1">
          <a:blip r:embed="rId4"/>
          <a:srcRect l="46753" t="44110" r="7662" b="10570"/>
          <a:stretch/>
        </p:blipFill>
        <p:spPr>
          <a:xfrm>
            <a:off x="319489" y="1465243"/>
            <a:ext cx="3680221" cy="19816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24"/>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                            JUEGOS SIMILARES Y COMPETENCIA</a:t>
            </a:r>
            <a:endParaRPr sz="2200" b="1" dirty="0">
              <a:solidFill>
                <a:srgbClr val="666666"/>
              </a:solidFill>
            </a:endParaRPr>
          </a:p>
        </p:txBody>
      </p:sp>
      <p:pic>
        <p:nvPicPr>
          <p:cNvPr id="5" name="Picture 4">
            <a:extLst>
              <a:ext uri="{FF2B5EF4-FFF2-40B4-BE49-F238E27FC236}">
                <a16:creationId xmlns:a16="http://schemas.microsoft.com/office/drawing/2014/main" id="{5443D99C-1988-A294-30C7-0A2CC0D54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a:extLst>
              <a:ext uri="{FF2B5EF4-FFF2-40B4-BE49-F238E27FC236}">
                <a16:creationId xmlns:a16="http://schemas.microsoft.com/office/drawing/2014/main" id="{E3FD65EA-ED5F-04D4-FA73-A4380D096AD3}"/>
              </a:ext>
            </a:extLst>
          </p:cNvPr>
          <p:cNvSpPr/>
          <p:nvPr/>
        </p:nvSpPr>
        <p:spPr>
          <a:xfrm>
            <a:off x="6217328" y="3358681"/>
            <a:ext cx="2847300" cy="13210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esquinas redondeadas 2">
            <a:extLst>
              <a:ext uri="{FF2B5EF4-FFF2-40B4-BE49-F238E27FC236}">
                <a16:creationId xmlns:a16="http://schemas.microsoft.com/office/drawing/2014/main" id="{AF15ACD5-A9C7-4C73-E565-7214B1135DEF}"/>
              </a:ext>
            </a:extLst>
          </p:cNvPr>
          <p:cNvSpPr/>
          <p:nvPr/>
        </p:nvSpPr>
        <p:spPr>
          <a:xfrm>
            <a:off x="3226960" y="3387074"/>
            <a:ext cx="2847300" cy="13210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ED076AB1-E038-101D-12B5-4EAAD96A4056}"/>
              </a:ext>
            </a:extLst>
          </p:cNvPr>
          <p:cNvSpPr/>
          <p:nvPr/>
        </p:nvSpPr>
        <p:spPr>
          <a:xfrm>
            <a:off x="170740" y="3387075"/>
            <a:ext cx="2847300" cy="13210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7" name="Google Shape;137;p24"/>
          <p:cNvSpPr txBox="1"/>
          <p:nvPr/>
        </p:nvSpPr>
        <p:spPr>
          <a:xfrm>
            <a:off x="176875" y="3387075"/>
            <a:ext cx="28473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Fecha de Lanzamiento: </a:t>
            </a:r>
            <a:r>
              <a:rPr lang="es-AR" sz="1100" b="1" i="1" dirty="0">
                <a:solidFill>
                  <a:schemeClr val="tx1">
                    <a:lumMod val="95000"/>
                    <a:lumOff val="5000"/>
                  </a:schemeClr>
                </a:solidFill>
                <a:latin typeface="Arial Rounded MT Bold" panose="020F0704030504030204" pitchFamily="34" charset="0"/>
              </a:rPr>
              <a:t>30 OCT 2020</a:t>
            </a:r>
            <a:endParaRPr lang="es" sz="1100" b="1"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Precio de Lanzamiento: </a:t>
            </a:r>
            <a:r>
              <a:rPr lang="es-AR" sz="1100" i="1" dirty="0">
                <a:solidFill>
                  <a:schemeClr val="tx1">
                    <a:lumMod val="95000"/>
                    <a:lumOff val="5000"/>
                  </a:schemeClr>
                </a:solidFill>
                <a:latin typeface="Arial Rounded MT Bold" panose="020F0704030504030204" pitchFamily="34" charset="0"/>
              </a:rPr>
              <a:t>ARS$ 194,99</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Ventas:</a:t>
            </a:r>
            <a:r>
              <a:rPr lang="es" sz="1100" i="1" dirty="0">
                <a:solidFill>
                  <a:schemeClr val="tx1">
                    <a:lumMod val="95000"/>
                    <a:lumOff val="5000"/>
                  </a:schemeClr>
                </a:solidFill>
                <a:latin typeface="Arial Rounded MT Bold" panose="020F0704030504030204" pitchFamily="34" charset="0"/>
              </a:rPr>
              <a:t> 6245</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Reseñas Steam:</a:t>
            </a:r>
            <a:r>
              <a:rPr lang="es" sz="1100" i="1" dirty="0">
                <a:solidFill>
                  <a:schemeClr val="tx1">
                    <a:lumMod val="95000"/>
                    <a:lumOff val="5000"/>
                  </a:schemeClr>
                </a:solidFill>
                <a:latin typeface="Arial Rounded MT Bold" panose="020F0704030504030204" pitchFamily="34" charset="0"/>
              </a:rPr>
              <a:t> 7689</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Puntaje en Metacritic: 4,3 </a:t>
            </a:r>
            <a:endParaRPr sz="1100" i="1" dirty="0">
              <a:solidFill>
                <a:schemeClr val="tx1">
                  <a:lumMod val="95000"/>
                  <a:lumOff val="5000"/>
                </a:schemeClr>
              </a:solidFill>
              <a:latin typeface="Arial Rounded MT Bold" panose="020F0704030504030204" pitchFamily="34" charset="0"/>
            </a:endParaRPr>
          </a:p>
        </p:txBody>
      </p:sp>
      <p:sp>
        <p:nvSpPr>
          <p:cNvPr id="139" name="Google Shape;139;p24"/>
          <p:cNvSpPr txBox="1"/>
          <p:nvPr/>
        </p:nvSpPr>
        <p:spPr>
          <a:xfrm>
            <a:off x="3163265" y="3387075"/>
            <a:ext cx="28473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Fecha de Lanzamiento: </a:t>
            </a:r>
            <a:r>
              <a:rPr lang="es-AR" sz="1100" b="0" i="0" dirty="0">
                <a:solidFill>
                  <a:schemeClr val="tx1">
                    <a:lumMod val="95000"/>
                    <a:lumOff val="5000"/>
                  </a:schemeClr>
                </a:solidFill>
                <a:effectLst/>
                <a:latin typeface="Arial Rounded MT Bold" panose="020F0704030504030204" pitchFamily="34" charset="0"/>
              </a:rPr>
              <a:t>24 ENE 2017</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Precio de Lanzamiento: </a:t>
            </a:r>
            <a:r>
              <a:rPr lang="es-AR" sz="1100" b="0" i="0" dirty="0">
                <a:solidFill>
                  <a:schemeClr val="tx1">
                    <a:lumMod val="95000"/>
                    <a:lumOff val="5000"/>
                  </a:schemeClr>
                </a:solidFill>
                <a:effectLst/>
                <a:latin typeface="Arial Rounded MT Bold" panose="020F0704030504030204" pitchFamily="34" charset="0"/>
              </a:rPr>
              <a:t>ARS$ 648,00</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Ventas:</a:t>
            </a:r>
            <a:r>
              <a:rPr lang="es" sz="1100" i="1" dirty="0">
                <a:solidFill>
                  <a:schemeClr val="tx1">
                    <a:lumMod val="95000"/>
                    <a:lumOff val="5000"/>
                  </a:schemeClr>
                </a:solidFill>
                <a:latin typeface="Arial Rounded MT Bold" panose="020F0704030504030204" pitchFamily="34" charset="0"/>
              </a:rPr>
              <a:t> 48957</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Reseñas Steam:</a:t>
            </a:r>
            <a:r>
              <a:rPr lang="es" sz="1100" i="1" dirty="0">
                <a:solidFill>
                  <a:schemeClr val="tx1">
                    <a:lumMod val="95000"/>
                    <a:lumOff val="5000"/>
                  </a:schemeClr>
                </a:solidFill>
                <a:latin typeface="Arial Rounded MT Bold" panose="020F0704030504030204" pitchFamily="34" charset="0"/>
              </a:rPr>
              <a:t> 70,000 res positivas</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Puntaje en Metacritic: 8,1</a:t>
            </a:r>
            <a:endParaRPr sz="1100" i="1" dirty="0">
              <a:solidFill>
                <a:schemeClr val="tx1">
                  <a:lumMod val="95000"/>
                  <a:lumOff val="5000"/>
                </a:schemeClr>
              </a:solidFill>
              <a:latin typeface="Arial Rounded MT Bold" panose="020F0704030504030204" pitchFamily="34" charset="0"/>
            </a:endParaRPr>
          </a:p>
        </p:txBody>
      </p:sp>
      <p:sp>
        <p:nvSpPr>
          <p:cNvPr id="141" name="Google Shape;141;p24"/>
          <p:cNvSpPr txBox="1"/>
          <p:nvPr/>
        </p:nvSpPr>
        <p:spPr>
          <a:xfrm>
            <a:off x="6137955" y="3387075"/>
            <a:ext cx="2847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Fecha de Lanzamiento: </a:t>
            </a:r>
            <a:r>
              <a:rPr lang="es" sz="1200" i="1" dirty="0">
                <a:solidFill>
                  <a:schemeClr val="tx1">
                    <a:lumMod val="95000"/>
                    <a:lumOff val="5000"/>
                  </a:schemeClr>
                </a:solidFill>
                <a:latin typeface="Arial Rounded MT Bold" panose="020F0704030504030204" pitchFamily="34" charset="0"/>
              </a:rPr>
              <a:t>07/07/2022</a:t>
            </a: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Precio de Lanzamiento: </a:t>
            </a:r>
            <a:r>
              <a:rPr lang="es-AR" sz="1100" b="0" i="0" dirty="0">
                <a:solidFill>
                  <a:schemeClr val="tx1">
                    <a:lumMod val="95000"/>
                    <a:lumOff val="5000"/>
                  </a:schemeClr>
                </a:solidFill>
                <a:effectLst/>
                <a:latin typeface="Arial Rounded MT Bold" panose="020F0704030504030204" pitchFamily="34" charset="0"/>
              </a:rPr>
              <a:t>ARS$ 899,99</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Ventas:</a:t>
            </a:r>
            <a:r>
              <a:rPr lang="es" sz="1200" i="1" dirty="0">
                <a:solidFill>
                  <a:schemeClr val="tx1">
                    <a:lumMod val="95000"/>
                    <a:lumOff val="5000"/>
                  </a:schemeClr>
                </a:solidFill>
                <a:latin typeface="Arial Rounded MT Bold" panose="020F0704030504030204" pitchFamily="34" charset="0"/>
              </a:rPr>
              <a:t> 1692</a:t>
            </a: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Reseñas Steam:</a:t>
            </a:r>
            <a:r>
              <a:rPr lang="es" sz="1200" i="1" dirty="0">
                <a:solidFill>
                  <a:schemeClr val="tx1">
                    <a:lumMod val="95000"/>
                    <a:lumOff val="5000"/>
                  </a:schemeClr>
                </a:solidFill>
                <a:latin typeface="Arial Rounded MT Bold" panose="020F0704030504030204" pitchFamily="34" charset="0"/>
              </a:rPr>
              <a:t> 1708 res+</a:t>
            </a: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Puntaje en Metacritic: </a:t>
            </a:r>
            <a:endParaRPr sz="1200" i="1" dirty="0">
              <a:solidFill>
                <a:schemeClr val="tx1">
                  <a:lumMod val="95000"/>
                  <a:lumOff val="5000"/>
                </a:schemeClr>
              </a:solidFill>
              <a:latin typeface="Arial Rounded MT Bold" panose="020F0704030504030204" pitchFamily="34" charset="0"/>
            </a:endParaRPr>
          </a:p>
        </p:txBody>
      </p:sp>
      <p:pic>
        <p:nvPicPr>
          <p:cNvPr id="1026" name="Picture 2" descr="Visage (video game) - Wikipedia">
            <a:extLst>
              <a:ext uri="{FF2B5EF4-FFF2-40B4-BE49-F238E27FC236}">
                <a16:creationId xmlns:a16="http://schemas.microsoft.com/office/drawing/2014/main" id="{0C160815-9DE0-CB10-C263-85DAC9642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40" y="155395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ident Evil 7: Biohazard - Juegos de PS4 | PlayStation (Argentina)">
            <a:extLst>
              <a:ext uri="{FF2B5EF4-FFF2-40B4-BE49-F238E27FC236}">
                <a16:creationId xmlns:a16="http://schemas.microsoft.com/office/drawing/2014/main" id="{ACEBECE5-7FAB-EDFE-873A-4CB3BA69AD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352" y="10877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DiSON: cómo abrir todos los cerrojos y cajas fuertes | Hobby Consolas">
            <a:extLst>
              <a:ext uri="{FF2B5EF4-FFF2-40B4-BE49-F238E27FC236}">
                <a16:creationId xmlns:a16="http://schemas.microsoft.com/office/drawing/2014/main" id="{CB6F4A13-D5FC-0610-ED78-E5D2EDD6BC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760" y="155395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TIEMPOS DE DESARROLLO / PRODUCCIÓN</a:t>
            </a:r>
            <a:endParaRPr sz="2200" b="1">
              <a:solidFill>
                <a:srgbClr val="666666"/>
              </a:solidFill>
            </a:endParaRPr>
          </a:p>
        </p:txBody>
      </p:sp>
      <p:pic>
        <p:nvPicPr>
          <p:cNvPr id="3" name="Picture 4">
            <a:extLst>
              <a:ext uri="{FF2B5EF4-FFF2-40B4-BE49-F238E27FC236}">
                <a16:creationId xmlns:a16="http://schemas.microsoft.com/office/drawing/2014/main" id="{D85FBF18-65F2-CB30-C21A-A5AA7106B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93FB00CA-9581-DDAD-3875-D1EB8D7ECBCE}"/>
              </a:ext>
            </a:extLst>
          </p:cNvPr>
          <p:cNvSpPr/>
          <p:nvPr/>
        </p:nvSpPr>
        <p:spPr>
          <a:xfrm>
            <a:off x="178130" y="1045029"/>
            <a:ext cx="8821320" cy="39307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8" name="Google Shape;148;p25"/>
          <p:cNvSpPr/>
          <p:nvPr/>
        </p:nvSpPr>
        <p:spPr>
          <a:xfrm>
            <a:off x="353750" y="2723850"/>
            <a:ext cx="8504100" cy="233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666666"/>
                </a:solidFill>
              </a:rPr>
              <a:t>2023</a:t>
            </a:r>
            <a:endParaRPr dirty="0">
              <a:solidFill>
                <a:srgbClr val="666666"/>
              </a:solidFill>
            </a:endParaRPr>
          </a:p>
        </p:txBody>
      </p:sp>
      <p:cxnSp>
        <p:nvCxnSpPr>
          <p:cNvPr id="149" name="Google Shape;149;p25"/>
          <p:cNvCxnSpPr/>
          <p:nvPr/>
        </p:nvCxnSpPr>
        <p:spPr>
          <a:xfrm rot="10800000">
            <a:off x="1733375" y="22269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0" name="Google Shape;150;p25"/>
          <p:cNvCxnSpPr/>
          <p:nvPr/>
        </p:nvCxnSpPr>
        <p:spPr>
          <a:xfrm rot="10800000">
            <a:off x="2723975" y="28365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1" name="Google Shape;151;p25"/>
          <p:cNvCxnSpPr/>
          <p:nvPr/>
        </p:nvCxnSpPr>
        <p:spPr>
          <a:xfrm rot="10800000">
            <a:off x="47051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2" name="Google Shape;152;p25"/>
          <p:cNvCxnSpPr/>
          <p:nvPr/>
        </p:nvCxnSpPr>
        <p:spPr>
          <a:xfrm rot="10800000">
            <a:off x="5695775" y="28365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3" name="Google Shape;153;p25"/>
          <p:cNvCxnSpPr/>
          <p:nvPr/>
        </p:nvCxnSpPr>
        <p:spPr>
          <a:xfrm rot="10800000">
            <a:off x="72959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4" name="Google Shape;154;p25"/>
          <p:cNvCxnSpPr/>
          <p:nvPr/>
        </p:nvCxnSpPr>
        <p:spPr>
          <a:xfrm rot="10800000">
            <a:off x="8210375" y="2836575"/>
            <a:ext cx="0" cy="679200"/>
          </a:xfrm>
          <a:prstGeom prst="straightConnector1">
            <a:avLst/>
          </a:prstGeom>
          <a:noFill/>
          <a:ln w="28575" cap="flat" cmpd="sng">
            <a:solidFill>
              <a:srgbClr val="B7B7B7"/>
            </a:solidFill>
            <a:prstDash val="solid"/>
            <a:round/>
            <a:headEnd type="oval" w="med" len="med"/>
            <a:tailEnd type="oval" w="med" len="med"/>
          </a:ln>
        </p:spPr>
      </p:cxnSp>
      <p:sp>
        <p:nvSpPr>
          <p:cNvPr id="155" name="Google Shape;155;p25"/>
          <p:cNvSpPr txBox="1"/>
          <p:nvPr/>
        </p:nvSpPr>
        <p:spPr>
          <a:xfrm>
            <a:off x="1174625" y="16728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Prototipo</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NOV/2023</a:t>
            </a:r>
            <a:endParaRPr sz="1200" i="1" dirty="0">
              <a:solidFill>
                <a:schemeClr val="tx1">
                  <a:lumMod val="95000"/>
                  <a:lumOff val="5000"/>
                </a:schemeClr>
              </a:solidFill>
            </a:endParaRPr>
          </a:p>
        </p:txBody>
      </p:sp>
      <p:sp>
        <p:nvSpPr>
          <p:cNvPr id="156" name="Google Shape;156;p25"/>
          <p:cNvSpPr txBox="1"/>
          <p:nvPr/>
        </p:nvSpPr>
        <p:spPr>
          <a:xfrm>
            <a:off x="21652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Ver. Alfa</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ENE/2023</a:t>
            </a:r>
            <a:endParaRPr sz="1200" i="1" dirty="0">
              <a:solidFill>
                <a:schemeClr val="tx1">
                  <a:lumMod val="95000"/>
                  <a:lumOff val="5000"/>
                </a:schemeClr>
              </a:solidFill>
            </a:endParaRPr>
          </a:p>
        </p:txBody>
      </p:sp>
      <p:sp>
        <p:nvSpPr>
          <p:cNvPr id="157" name="Google Shape;157;p25"/>
          <p:cNvSpPr txBox="1"/>
          <p:nvPr/>
        </p:nvSpPr>
        <p:spPr>
          <a:xfrm>
            <a:off x="51370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Ver.Beta</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JUNIO/2023</a:t>
            </a:r>
            <a:endParaRPr sz="1200" i="1" dirty="0">
              <a:solidFill>
                <a:schemeClr val="tx1">
                  <a:lumMod val="95000"/>
                  <a:lumOff val="5000"/>
                </a:schemeClr>
              </a:solidFill>
            </a:endParaRPr>
          </a:p>
        </p:txBody>
      </p:sp>
      <p:sp>
        <p:nvSpPr>
          <p:cNvPr id="158" name="Google Shape;158;p25"/>
          <p:cNvSpPr txBox="1"/>
          <p:nvPr/>
        </p:nvSpPr>
        <p:spPr>
          <a:xfrm>
            <a:off x="7651625" y="35157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Release Consolas</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DIC/2023</a:t>
            </a:r>
            <a:endParaRPr sz="1200" i="1" dirty="0">
              <a:solidFill>
                <a:schemeClr val="tx1">
                  <a:lumMod val="95000"/>
                  <a:lumOff val="5000"/>
                </a:schemeClr>
              </a:solidFill>
            </a:endParaRPr>
          </a:p>
        </p:txBody>
      </p:sp>
      <p:sp>
        <p:nvSpPr>
          <p:cNvPr id="159" name="Google Shape;159;p25"/>
          <p:cNvSpPr txBox="1"/>
          <p:nvPr/>
        </p:nvSpPr>
        <p:spPr>
          <a:xfrm>
            <a:off x="4053950" y="1672875"/>
            <a:ext cx="130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Vertical Slice</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Marzo/2023</a:t>
            </a:r>
            <a:endParaRPr sz="1200" i="1" dirty="0">
              <a:solidFill>
                <a:schemeClr val="tx1">
                  <a:lumMod val="95000"/>
                  <a:lumOff val="5000"/>
                </a:schemeClr>
              </a:solidFill>
            </a:endParaRPr>
          </a:p>
        </p:txBody>
      </p:sp>
      <p:sp>
        <p:nvSpPr>
          <p:cNvPr id="160" name="Google Shape;160;p25"/>
          <p:cNvSpPr txBox="1"/>
          <p:nvPr/>
        </p:nvSpPr>
        <p:spPr>
          <a:xfrm>
            <a:off x="6737225" y="15204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Release Steam</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AGO/2023</a:t>
            </a:r>
            <a:endParaRPr sz="1200" i="1" dirty="0">
              <a:solidFill>
                <a:schemeClr val="tx1">
                  <a:lumMod val="95000"/>
                  <a:lumOff val="5000"/>
                </a:schemeClr>
              </a:solidFill>
            </a:endParaRPr>
          </a:p>
        </p:txBody>
      </p:sp>
      <p:sp>
        <p:nvSpPr>
          <p:cNvPr id="161" name="Google Shape;161;p25"/>
          <p:cNvSpPr/>
          <p:nvPr/>
        </p:nvSpPr>
        <p:spPr>
          <a:xfrm>
            <a:off x="4216675" y="2723850"/>
            <a:ext cx="4641300" cy="233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666666"/>
                </a:solidFill>
              </a:rPr>
              <a:t>2023</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p:nvPr/>
        </p:nvSpPr>
        <p:spPr>
          <a:xfrm>
            <a:off x="-41563"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AR" sz="2200" b="1" dirty="0">
                <a:solidFill>
                  <a:srgbClr val="666666"/>
                </a:solidFill>
              </a:rPr>
              <a:t>z</a:t>
            </a:r>
            <a:endParaRPr sz="2200" b="1" dirty="0">
              <a:solidFill>
                <a:srgbClr val="666666"/>
              </a:solidFill>
            </a:endParaRPr>
          </a:p>
        </p:txBody>
      </p:sp>
      <p:pic>
        <p:nvPicPr>
          <p:cNvPr id="9" name="Picture 4">
            <a:extLst>
              <a:ext uri="{FF2B5EF4-FFF2-40B4-BE49-F238E27FC236}">
                <a16:creationId xmlns:a16="http://schemas.microsoft.com/office/drawing/2014/main" id="{E9582E7C-9706-80E7-6452-A10C429F4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09E77494-8549-E68E-109A-174DE4DD9C36}"/>
              </a:ext>
            </a:extLst>
          </p:cNvPr>
          <p:cNvSpPr/>
          <p:nvPr/>
        </p:nvSpPr>
        <p:spPr>
          <a:xfrm>
            <a:off x="3871356" y="641268"/>
            <a:ext cx="5189517" cy="337259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4" name="Google Shape;174;p27"/>
          <p:cNvSpPr txBox="1"/>
          <p:nvPr/>
        </p:nvSpPr>
        <p:spPr>
          <a:xfrm>
            <a:off x="4530437"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2" name="Imagen 1">
            <a:extLst>
              <a:ext uri="{FF2B5EF4-FFF2-40B4-BE49-F238E27FC236}">
                <a16:creationId xmlns:a16="http://schemas.microsoft.com/office/drawing/2014/main" id="{0001B366-DEF9-D56E-1399-AB91C058DE00}"/>
              </a:ext>
            </a:extLst>
          </p:cNvPr>
          <p:cNvPicPr>
            <a:picLocks noChangeAspect="1"/>
          </p:cNvPicPr>
          <p:nvPr/>
        </p:nvPicPr>
        <p:blipFill rotWithShape="1">
          <a:blip r:embed="rId4"/>
          <a:srcRect l="46753" t="44110" r="7662" b="10570"/>
          <a:stretch/>
        </p:blipFill>
        <p:spPr>
          <a:xfrm>
            <a:off x="324890" y="769119"/>
            <a:ext cx="3216926" cy="1732192"/>
          </a:xfrm>
          <a:prstGeom prst="rect">
            <a:avLst/>
          </a:prstGeom>
        </p:spPr>
      </p:pic>
      <p:sp>
        <p:nvSpPr>
          <p:cNvPr id="3" name="CuadroTexto 2">
            <a:extLst>
              <a:ext uri="{FF2B5EF4-FFF2-40B4-BE49-F238E27FC236}">
                <a16:creationId xmlns:a16="http://schemas.microsoft.com/office/drawing/2014/main" id="{E5A0F418-A86C-3545-B2E5-9B05497BCECD}"/>
              </a:ext>
            </a:extLst>
          </p:cNvPr>
          <p:cNvSpPr txBox="1"/>
          <p:nvPr/>
        </p:nvSpPr>
        <p:spPr>
          <a:xfrm>
            <a:off x="3871356" y="850385"/>
            <a:ext cx="5189517" cy="738664"/>
          </a:xfrm>
          <a:prstGeom prst="rect">
            <a:avLst/>
          </a:prstGeom>
          <a:noFill/>
        </p:spPr>
        <p:txBody>
          <a:bodyPr wrap="square" rtlCol="0">
            <a:spAutoFit/>
          </a:bodyPr>
          <a:lstStyle/>
          <a:p>
            <a:r>
              <a:rPr lang="es-AR"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Camila María </a:t>
            </a:r>
            <a:r>
              <a:rPr lang="es-AR"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Gonella</a:t>
            </a:r>
            <a:r>
              <a:rPr lang="es-AR"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del carril</a:t>
            </a:r>
            <a:r>
              <a:rPr lang="es-AR" dirty="0">
                <a:solidFill>
                  <a:schemeClr val="tx1">
                    <a:lumMod val="95000"/>
                    <a:lumOff val="5000"/>
                  </a:schemeClr>
                </a:solidFill>
                <a:latin typeface="Arial Rounded MT Bold" panose="020F0704030504030204" pitchFamily="34" charset="0"/>
                <a:ea typeface="Arial" panose="020B0604020202020204" pitchFamily="34" charset="0"/>
                <a:cs typeface="Times New Roman" panose="02020603050405020304" pitchFamily="18" charset="0"/>
              </a:rPr>
              <a:t> </a:t>
            </a:r>
            <a:r>
              <a:rPr lang="es-AR" dirty="0">
                <a:solidFill>
                  <a:schemeClr val="tx1">
                    <a:lumMod val="95000"/>
                    <a:lumOff val="5000"/>
                  </a:schemeClr>
                </a:solidFill>
                <a:latin typeface="Arial Rounded MT Bold" panose="020F0704030504030204" pitchFamily="34" charset="0"/>
              </a:rPr>
              <a:t>: Programación/Diseño de nivel./arte 3d</a:t>
            </a:r>
          </a:p>
          <a:p>
            <a:endParaRPr lang="es-AR" dirty="0"/>
          </a:p>
        </p:txBody>
      </p:sp>
      <p:sp>
        <p:nvSpPr>
          <p:cNvPr id="4" name="CuadroTexto 3">
            <a:extLst>
              <a:ext uri="{FF2B5EF4-FFF2-40B4-BE49-F238E27FC236}">
                <a16:creationId xmlns:a16="http://schemas.microsoft.com/office/drawing/2014/main" id="{87DC3E13-76D9-FE51-121F-8D5E871A051A}"/>
              </a:ext>
            </a:extLst>
          </p:cNvPr>
          <p:cNvSpPr txBox="1"/>
          <p:nvPr/>
        </p:nvSpPr>
        <p:spPr>
          <a:xfrm>
            <a:off x="3871356" y="1896825"/>
            <a:ext cx="5272644" cy="738664"/>
          </a:xfrm>
          <a:prstGeom prst="rect">
            <a:avLst/>
          </a:prstGeom>
          <a:noFill/>
        </p:spPr>
        <p:txBody>
          <a:bodyPr wrap="square" rtlCol="0">
            <a:spAutoFit/>
          </a:bodyPr>
          <a:lstStyle/>
          <a:p>
            <a:r>
              <a:rPr lang="es-AR"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Ariel Hernán Moyano Fontana</a:t>
            </a:r>
            <a:r>
              <a:rPr lang="es-AR" dirty="0">
                <a:solidFill>
                  <a:schemeClr val="tx1">
                    <a:lumMod val="95000"/>
                    <a:lumOff val="5000"/>
                  </a:schemeClr>
                </a:solidFill>
                <a:latin typeface="Arial Rounded MT Bold" panose="020F0704030504030204" pitchFamily="34" charset="0"/>
              </a:rPr>
              <a:t>: Arte 3d /Texturas/</a:t>
            </a:r>
            <a:r>
              <a:rPr lang="es-AR" dirty="0" err="1">
                <a:solidFill>
                  <a:schemeClr val="tx1">
                    <a:lumMod val="95000"/>
                    <a:lumOff val="5000"/>
                  </a:schemeClr>
                </a:solidFill>
                <a:latin typeface="Arial Rounded MT Bold" panose="020F0704030504030204" pitchFamily="34" charset="0"/>
              </a:rPr>
              <a:t>Game</a:t>
            </a:r>
            <a:r>
              <a:rPr lang="es-AR" dirty="0">
                <a:solidFill>
                  <a:schemeClr val="tx1">
                    <a:lumMod val="95000"/>
                    <a:lumOff val="5000"/>
                  </a:schemeClr>
                </a:solidFill>
                <a:latin typeface="Arial Rounded MT Bold" panose="020F0704030504030204" pitchFamily="34" charset="0"/>
              </a:rPr>
              <a:t> </a:t>
            </a:r>
            <a:r>
              <a:rPr lang="es-AR" dirty="0" err="1">
                <a:solidFill>
                  <a:schemeClr val="tx1">
                    <a:lumMod val="95000"/>
                    <a:lumOff val="5000"/>
                  </a:schemeClr>
                </a:solidFill>
                <a:latin typeface="Arial Rounded MT Bold" panose="020F0704030504030204" pitchFamily="34" charset="0"/>
              </a:rPr>
              <a:t>Testing</a:t>
            </a:r>
            <a:r>
              <a:rPr lang="es-AR" dirty="0">
                <a:solidFill>
                  <a:schemeClr val="tx1">
                    <a:lumMod val="95000"/>
                    <a:lumOff val="5000"/>
                  </a:schemeClr>
                </a:solidFill>
              </a:rPr>
              <a:t>.</a:t>
            </a:r>
          </a:p>
          <a:p>
            <a:endParaRPr lang="es-AR" dirty="0"/>
          </a:p>
        </p:txBody>
      </p:sp>
      <p:sp>
        <p:nvSpPr>
          <p:cNvPr id="5" name="CuadroTexto 4">
            <a:extLst>
              <a:ext uri="{FF2B5EF4-FFF2-40B4-BE49-F238E27FC236}">
                <a16:creationId xmlns:a16="http://schemas.microsoft.com/office/drawing/2014/main" id="{C79A6A5C-F279-2B2F-38C2-C0C93935F158}"/>
              </a:ext>
            </a:extLst>
          </p:cNvPr>
          <p:cNvSpPr txBox="1"/>
          <p:nvPr/>
        </p:nvSpPr>
        <p:spPr>
          <a:xfrm>
            <a:off x="3871356" y="1373605"/>
            <a:ext cx="4500748" cy="738664"/>
          </a:xfrm>
          <a:prstGeom prst="rect">
            <a:avLst/>
          </a:prstGeom>
          <a:noFill/>
        </p:spPr>
        <p:txBody>
          <a:bodyPr wrap="square" rtlCol="0">
            <a:spAutoFit/>
          </a:bodyPr>
          <a:lstStyle/>
          <a:p>
            <a:r>
              <a:rPr lang="es-AR" dirty="0">
                <a:solidFill>
                  <a:schemeClr val="tx1">
                    <a:lumMod val="95000"/>
                    <a:lumOff val="5000"/>
                  </a:schemeClr>
                </a:solidFill>
                <a:latin typeface="Arial Rounded MT Bold" panose="020F0704030504030204" pitchFamily="34" charset="0"/>
              </a:rPr>
              <a:t>Emi </a:t>
            </a:r>
            <a:r>
              <a:rPr lang="es-AR" dirty="0" err="1">
                <a:solidFill>
                  <a:schemeClr val="tx1">
                    <a:lumMod val="95000"/>
                    <a:lumOff val="5000"/>
                  </a:schemeClr>
                </a:solidFill>
                <a:latin typeface="Arial Rounded MT Bold" panose="020F0704030504030204" pitchFamily="34" charset="0"/>
              </a:rPr>
              <a:t>Casarino</a:t>
            </a:r>
            <a:r>
              <a:rPr lang="es-AR" dirty="0">
                <a:solidFill>
                  <a:schemeClr val="tx1">
                    <a:lumMod val="95000"/>
                    <a:lumOff val="5000"/>
                  </a:schemeClr>
                </a:solidFill>
                <a:latin typeface="Arial Rounded MT Bold" panose="020F0704030504030204" pitchFamily="34" charset="0"/>
              </a:rPr>
              <a:t>: Programación/Diseño de nivel/Arte 3d.</a:t>
            </a:r>
          </a:p>
          <a:p>
            <a:endParaRPr lang="es-AR" dirty="0"/>
          </a:p>
        </p:txBody>
      </p:sp>
      <p:sp>
        <p:nvSpPr>
          <p:cNvPr id="6" name="CuadroTexto 5">
            <a:extLst>
              <a:ext uri="{FF2B5EF4-FFF2-40B4-BE49-F238E27FC236}">
                <a16:creationId xmlns:a16="http://schemas.microsoft.com/office/drawing/2014/main" id="{3AE243B2-E580-54A3-673B-C6B6A1B22718}"/>
              </a:ext>
            </a:extLst>
          </p:cNvPr>
          <p:cNvSpPr txBox="1"/>
          <p:nvPr/>
        </p:nvSpPr>
        <p:spPr>
          <a:xfrm>
            <a:off x="3871356" y="2473722"/>
            <a:ext cx="5272644" cy="738664"/>
          </a:xfrm>
          <a:prstGeom prst="rect">
            <a:avLst/>
          </a:prstGeom>
          <a:noFill/>
        </p:spPr>
        <p:txBody>
          <a:bodyPr wrap="square" rtlCol="0">
            <a:spAutoFit/>
          </a:bodyPr>
          <a:lstStyle/>
          <a:p>
            <a:r>
              <a:rPr lang="es-AR" dirty="0">
                <a:solidFill>
                  <a:schemeClr val="tx1">
                    <a:lumMod val="95000"/>
                    <a:lumOff val="5000"/>
                  </a:schemeClr>
                </a:solidFill>
                <a:latin typeface="Arial Rounded MT Bold" panose="020F0704030504030204" pitchFamily="34" charset="0"/>
                <a:cs typeface="Times New Roman" panose="02020603050405020304" pitchFamily="18" charset="0"/>
              </a:rPr>
              <a:t>Tobías Calderón</a:t>
            </a:r>
            <a:r>
              <a:rPr lang="es-AR" dirty="0">
                <a:solidFill>
                  <a:schemeClr val="tx1">
                    <a:lumMod val="95000"/>
                    <a:lumOff val="5000"/>
                  </a:schemeClr>
                </a:solidFill>
                <a:latin typeface="Arial Rounded MT Bold" panose="020F0704030504030204" pitchFamily="34" charset="0"/>
              </a:rPr>
              <a:t>: Arte 3d /Texturas/</a:t>
            </a:r>
            <a:r>
              <a:rPr lang="es-AR" dirty="0" err="1">
                <a:solidFill>
                  <a:schemeClr val="tx1">
                    <a:lumMod val="95000"/>
                    <a:lumOff val="5000"/>
                  </a:schemeClr>
                </a:solidFill>
                <a:latin typeface="Arial Rounded MT Bold" panose="020F0704030504030204" pitchFamily="34" charset="0"/>
              </a:rPr>
              <a:t>Game</a:t>
            </a:r>
            <a:r>
              <a:rPr lang="es-AR" dirty="0">
                <a:solidFill>
                  <a:schemeClr val="tx1">
                    <a:lumMod val="95000"/>
                    <a:lumOff val="5000"/>
                  </a:schemeClr>
                </a:solidFill>
                <a:latin typeface="Arial Rounded MT Bold" panose="020F0704030504030204" pitchFamily="34" charset="0"/>
              </a:rPr>
              <a:t> </a:t>
            </a:r>
            <a:r>
              <a:rPr lang="es-AR" dirty="0" err="1">
                <a:solidFill>
                  <a:schemeClr val="tx1">
                    <a:lumMod val="95000"/>
                    <a:lumOff val="5000"/>
                  </a:schemeClr>
                </a:solidFill>
                <a:latin typeface="Arial Rounded MT Bold" panose="020F0704030504030204" pitchFamily="34" charset="0"/>
              </a:rPr>
              <a:t>Testing</a:t>
            </a:r>
            <a:r>
              <a:rPr lang="es-AR" dirty="0">
                <a:solidFill>
                  <a:schemeClr val="tx1">
                    <a:lumMod val="95000"/>
                    <a:lumOff val="5000"/>
                  </a:schemeClr>
                </a:solidFill>
                <a:latin typeface="Arial Rounded MT Bold" panose="020F0704030504030204" pitchFamily="34" charset="0"/>
              </a:rPr>
              <a:t>/UI/Arte </a:t>
            </a:r>
            <a:r>
              <a:rPr lang="es-AR" dirty="0">
                <a:solidFill>
                  <a:schemeClr val="tx1">
                    <a:lumMod val="95000"/>
                    <a:lumOff val="5000"/>
                  </a:schemeClr>
                </a:solidFill>
              </a:rPr>
              <a:t>2d.</a:t>
            </a:r>
          </a:p>
          <a:p>
            <a:endParaRPr lang="es-AR" dirty="0"/>
          </a:p>
        </p:txBody>
      </p:sp>
      <p:sp>
        <p:nvSpPr>
          <p:cNvPr id="7" name="CuadroTexto 6">
            <a:extLst>
              <a:ext uri="{FF2B5EF4-FFF2-40B4-BE49-F238E27FC236}">
                <a16:creationId xmlns:a16="http://schemas.microsoft.com/office/drawing/2014/main" id="{0D2EBEFB-5A53-A0C7-AA55-5DC0866DC8A2}"/>
              </a:ext>
            </a:extLst>
          </p:cNvPr>
          <p:cNvSpPr txBox="1"/>
          <p:nvPr/>
        </p:nvSpPr>
        <p:spPr>
          <a:xfrm>
            <a:off x="3928658" y="3008820"/>
            <a:ext cx="5272644" cy="738664"/>
          </a:xfrm>
          <a:prstGeom prst="rect">
            <a:avLst/>
          </a:prstGeom>
          <a:noFill/>
        </p:spPr>
        <p:txBody>
          <a:bodyPr wrap="square" rtlCol="0">
            <a:spAutoFit/>
          </a:bodyPr>
          <a:lstStyle/>
          <a:p>
            <a:r>
              <a:rPr lang="es-AR" dirty="0">
                <a:solidFill>
                  <a:schemeClr val="tx1">
                    <a:lumMod val="95000"/>
                    <a:lumOff val="5000"/>
                  </a:schemeClr>
                </a:solidFill>
                <a:latin typeface="Arial Rounded MT Bold" panose="020F0704030504030204" pitchFamily="34" charset="0"/>
                <a:cs typeface="Times New Roman" panose="02020603050405020304" pitchFamily="18" charset="0"/>
              </a:rPr>
              <a:t>Mariano j A Zulueta</a:t>
            </a:r>
            <a:r>
              <a:rPr lang="es-AR" dirty="0">
                <a:solidFill>
                  <a:schemeClr val="tx1">
                    <a:lumMod val="95000"/>
                    <a:lumOff val="5000"/>
                  </a:schemeClr>
                </a:solidFill>
                <a:latin typeface="Arial Rounded MT Bold" panose="020F0704030504030204" pitchFamily="34" charset="0"/>
              </a:rPr>
              <a:t>: Arte 3d /Texturas/Arte 2d/Animaciones.</a:t>
            </a:r>
          </a:p>
          <a:p>
            <a:endParaRPr lang="es-A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29"/>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EMPRESA</a:t>
            </a:r>
            <a:endParaRPr sz="2200" b="1">
              <a:solidFill>
                <a:srgbClr val="666666"/>
              </a:solidFill>
            </a:endParaRPr>
          </a:p>
        </p:txBody>
      </p:sp>
      <p:pic>
        <p:nvPicPr>
          <p:cNvPr id="5" name="Picture 4">
            <a:extLst>
              <a:ext uri="{FF2B5EF4-FFF2-40B4-BE49-F238E27FC236}">
                <a16:creationId xmlns:a16="http://schemas.microsoft.com/office/drawing/2014/main" id="{85FDA399-F72E-2D4C-9A65-F106DFF0B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a:extLst>
              <a:ext uri="{FF2B5EF4-FFF2-40B4-BE49-F238E27FC236}">
                <a16:creationId xmlns:a16="http://schemas.microsoft.com/office/drawing/2014/main" id="{8EF2B1AB-4DA4-187C-531C-395C34DDE0CA}"/>
              </a:ext>
            </a:extLst>
          </p:cNvPr>
          <p:cNvSpPr/>
          <p:nvPr/>
        </p:nvSpPr>
        <p:spPr>
          <a:xfrm>
            <a:off x="3289465" y="672125"/>
            <a:ext cx="5709985" cy="28931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 name="Imagen 1">
            <a:extLst>
              <a:ext uri="{FF2B5EF4-FFF2-40B4-BE49-F238E27FC236}">
                <a16:creationId xmlns:a16="http://schemas.microsoft.com/office/drawing/2014/main" id="{86A2E63B-720F-202A-9AC1-404D042FCEC4}"/>
              </a:ext>
            </a:extLst>
          </p:cNvPr>
          <p:cNvPicPr>
            <a:picLocks noChangeAspect="1"/>
          </p:cNvPicPr>
          <p:nvPr/>
        </p:nvPicPr>
        <p:blipFill>
          <a:blip r:embed="rId4"/>
          <a:stretch>
            <a:fillRect/>
          </a:stretch>
        </p:blipFill>
        <p:spPr>
          <a:xfrm>
            <a:off x="268850" y="861704"/>
            <a:ext cx="2569877" cy="2325560"/>
          </a:xfrm>
          <a:prstGeom prst="rect">
            <a:avLst/>
          </a:prstGeom>
          <a:effectLst>
            <a:glow rad="228600">
              <a:schemeClr val="accent5">
                <a:satMod val="175000"/>
                <a:alpha val="40000"/>
              </a:schemeClr>
            </a:glow>
          </a:effectLst>
        </p:spPr>
      </p:pic>
      <p:sp>
        <p:nvSpPr>
          <p:cNvPr id="3" name="CuadroTexto 2">
            <a:extLst>
              <a:ext uri="{FF2B5EF4-FFF2-40B4-BE49-F238E27FC236}">
                <a16:creationId xmlns:a16="http://schemas.microsoft.com/office/drawing/2014/main" id="{5A8123A2-1998-9F70-EB7C-B76BC7C0D0B6}"/>
              </a:ext>
            </a:extLst>
          </p:cNvPr>
          <p:cNvSpPr txBox="1"/>
          <p:nvPr/>
        </p:nvSpPr>
        <p:spPr>
          <a:xfrm>
            <a:off x="3375596" y="746976"/>
            <a:ext cx="5499554" cy="2893100"/>
          </a:xfrm>
          <a:prstGeom prst="rect">
            <a:avLst/>
          </a:prstGeom>
          <a:noFill/>
        </p:spPr>
        <p:txBody>
          <a:bodyPr wrap="square" rtlCol="0">
            <a:spAutoFit/>
          </a:bodyPr>
          <a:lstStyle/>
          <a:p>
            <a:pPr algn="just"/>
            <a:r>
              <a:rPr lang="es-AR" i="1" dirty="0">
                <a:latin typeface="Arial Rounded MT Bold" panose="020F0704030504030204" pitchFamily="34" charset="0"/>
              </a:rPr>
              <a:t>Somos una empresa dedicada a la construcción de experiencias virtuales Construcción de metaversos y diseño de juegos.</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Somos jóvenes, pero pujantes, y entendemos el nivel de compromiso a la hora de generar entretenimiento 3,0</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Nuestros proyectos son escalables a nivel empresarial también aportando asesoramiento sobre marketing y </a:t>
            </a:r>
            <a:r>
              <a:rPr lang="es-AR" i="1" dirty="0" err="1">
                <a:latin typeface="Arial Rounded MT Bold" panose="020F0704030504030204" pitchFamily="34" charset="0"/>
              </a:rPr>
              <a:t>merchandansing</a:t>
            </a:r>
            <a:r>
              <a:rPr lang="es-AR" i="1" dirty="0">
                <a:latin typeface="Arial Rounded MT Bold" panose="020F0704030504030204" pitchFamily="34" charset="0"/>
              </a:rPr>
              <a:t>.</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Visítanos en www.fiveHeads.com.ar</a:t>
            </a:r>
          </a:p>
          <a:p>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chemeClr val="dk2"/>
              </a:solidFill>
            </a:endParaRPr>
          </a:p>
        </p:txBody>
      </p:sp>
      <p:pic>
        <p:nvPicPr>
          <p:cNvPr id="3" name="Picture 4">
            <a:extLst>
              <a:ext uri="{FF2B5EF4-FFF2-40B4-BE49-F238E27FC236}">
                <a16:creationId xmlns:a16="http://schemas.microsoft.com/office/drawing/2014/main" id="{751A8827-34FF-9B9B-FB17-EC9238808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196" name="Google Shape;196;p31"/>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bg1"/>
                </a:solidFill>
              </a:rPr>
              <a:t>Gracias!</a:t>
            </a:r>
            <a:endParaRPr sz="5000" dirty="0">
              <a:solidFill>
                <a:schemeClr val="bg1"/>
              </a:solidFill>
            </a:endParaRPr>
          </a:p>
          <a:p>
            <a:pPr marL="0" lvl="0" indent="0" algn="ctr" rtl="0">
              <a:spcBef>
                <a:spcPts val="0"/>
              </a:spcBef>
              <a:spcAft>
                <a:spcPts val="0"/>
              </a:spcAft>
              <a:buNone/>
            </a:pPr>
            <a:endParaRPr sz="3000" dirty="0">
              <a:solidFill>
                <a:schemeClr val="bg1"/>
              </a:solidFill>
            </a:endParaRPr>
          </a:p>
          <a:p>
            <a:pPr marL="0" lvl="0" indent="0" algn="ctr" rtl="0">
              <a:spcBef>
                <a:spcPts val="0"/>
              </a:spcBef>
              <a:spcAft>
                <a:spcPts val="0"/>
              </a:spcAft>
              <a:buNone/>
            </a:pPr>
            <a:r>
              <a:rPr lang="es" sz="1800" u="sng" dirty="0">
                <a:solidFill>
                  <a:schemeClr val="bg1"/>
                </a:solidFill>
              </a:rPr>
              <a:t>Contacto</a:t>
            </a:r>
            <a:endParaRPr sz="1800" dirty="0">
              <a:solidFill>
                <a:schemeClr val="bg1"/>
              </a:solidFill>
            </a:endParaRPr>
          </a:p>
          <a:p>
            <a:pPr marL="0" lvl="0" indent="0" algn="ctr" rtl="0">
              <a:spcBef>
                <a:spcPts val="0"/>
              </a:spcBef>
              <a:spcAft>
                <a:spcPts val="0"/>
              </a:spcAft>
              <a:buNone/>
            </a:pPr>
            <a:r>
              <a:rPr lang="es" sz="1800" b="1" dirty="0">
                <a:solidFill>
                  <a:schemeClr val="bg1"/>
                </a:solidFill>
              </a:rPr>
              <a:t>Nombre Apellido</a:t>
            </a:r>
            <a:endParaRPr sz="1800" b="1" dirty="0">
              <a:solidFill>
                <a:schemeClr val="bg1"/>
              </a:solidFill>
            </a:endParaRPr>
          </a:p>
          <a:p>
            <a:pPr marL="0" lvl="0" indent="0" algn="ctr" rtl="0">
              <a:spcBef>
                <a:spcPts val="0"/>
              </a:spcBef>
              <a:spcAft>
                <a:spcPts val="0"/>
              </a:spcAft>
              <a:buNone/>
            </a:pPr>
            <a:r>
              <a:rPr lang="es" sz="1300" dirty="0">
                <a:solidFill>
                  <a:schemeClr val="bg1"/>
                </a:solidFill>
              </a:rPr>
              <a:t>Cargo/Rol</a:t>
            </a:r>
            <a:endParaRPr sz="1300" dirty="0">
              <a:solidFill>
                <a:schemeClr val="bg1"/>
              </a:solidFill>
            </a:endParaRPr>
          </a:p>
          <a:p>
            <a:pPr marL="0" lvl="0" indent="0" algn="ctr" rtl="0">
              <a:spcBef>
                <a:spcPts val="0"/>
              </a:spcBef>
              <a:spcAft>
                <a:spcPts val="0"/>
              </a:spcAft>
              <a:buNone/>
            </a:pPr>
            <a:endParaRPr sz="1300" dirty="0">
              <a:solidFill>
                <a:schemeClr val="bg1"/>
              </a:solidFill>
            </a:endParaRPr>
          </a:p>
          <a:p>
            <a:pPr marL="0" lvl="0" indent="0" algn="ctr" rtl="0">
              <a:spcBef>
                <a:spcPts val="0"/>
              </a:spcBef>
              <a:spcAft>
                <a:spcPts val="0"/>
              </a:spcAft>
              <a:buNone/>
            </a:pPr>
            <a:r>
              <a:rPr lang="es" sz="1700" dirty="0">
                <a:solidFill>
                  <a:schemeClr val="bg1"/>
                </a:solidFill>
              </a:rPr>
              <a:t>cuentademail@servidor.com.ar</a:t>
            </a:r>
            <a:endParaRPr sz="1700" dirty="0">
              <a:solidFill>
                <a:schemeClr val="bg1"/>
              </a:solidFill>
            </a:endParaRPr>
          </a:p>
          <a:p>
            <a:pPr marL="0" lvl="0" indent="0" algn="ctr" rtl="0">
              <a:spcBef>
                <a:spcPts val="0"/>
              </a:spcBef>
              <a:spcAft>
                <a:spcPts val="0"/>
              </a:spcAft>
              <a:buNone/>
            </a:pPr>
            <a:endParaRPr sz="4200" dirty="0">
              <a:solidFill>
                <a:schemeClr val="dk2"/>
              </a:solidFill>
            </a:endParaRPr>
          </a:p>
        </p:txBody>
      </p:sp>
      <p:pic>
        <p:nvPicPr>
          <p:cNvPr id="2" name="Imagen 1">
            <a:extLst>
              <a:ext uri="{FF2B5EF4-FFF2-40B4-BE49-F238E27FC236}">
                <a16:creationId xmlns:a16="http://schemas.microsoft.com/office/drawing/2014/main" id="{40C50AFC-729D-DD97-4AFA-1E10EAA8CB84}"/>
              </a:ext>
            </a:extLst>
          </p:cNvPr>
          <p:cNvPicPr>
            <a:picLocks noChangeAspect="1"/>
          </p:cNvPicPr>
          <p:nvPr/>
        </p:nvPicPr>
        <p:blipFill rotWithShape="1">
          <a:blip r:embed="rId4"/>
          <a:srcRect l="46753" t="44110" r="7662" b="10570"/>
          <a:stretch/>
        </p:blipFill>
        <p:spPr>
          <a:xfrm>
            <a:off x="638978" y="1580920"/>
            <a:ext cx="3680221" cy="1981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 y="0"/>
            <a:ext cx="9261879"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61" name="Google Shape;61;p14"/>
          <p:cNvSpPr txBox="1"/>
          <p:nvPr/>
        </p:nvSpPr>
        <p:spPr>
          <a:xfrm>
            <a:off x="4630938" y="521772"/>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3" name="Imagen 2">
            <a:extLst>
              <a:ext uri="{FF2B5EF4-FFF2-40B4-BE49-F238E27FC236}">
                <a16:creationId xmlns:a16="http://schemas.microsoft.com/office/drawing/2014/main" id="{29207435-0BDC-0715-9A73-9075B1B5A75F}"/>
              </a:ext>
            </a:extLst>
          </p:cNvPr>
          <p:cNvPicPr>
            <a:picLocks noChangeAspect="1"/>
          </p:cNvPicPr>
          <p:nvPr/>
        </p:nvPicPr>
        <p:blipFill rotWithShape="1">
          <a:blip r:embed="rId3"/>
          <a:srcRect l="46753" t="44110" r="7662" b="10570"/>
          <a:stretch/>
        </p:blipFill>
        <p:spPr>
          <a:xfrm>
            <a:off x="-1" y="0"/>
            <a:ext cx="9552207"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dk2"/>
              </a:solidFill>
            </a:endParaRPr>
          </a:p>
        </p:txBody>
      </p:sp>
      <p:pic>
        <p:nvPicPr>
          <p:cNvPr id="1028" name="Picture 4">
            <a:extLst>
              <a:ext uri="{FF2B5EF4-FFF2-40B4-BE49-F238E27FC236}">
                <a16:creationId xmlns:a16="http://schemas.microsoft.com/office/drawing/2014/main" id="{14A0197C-B40F-E2E6-E633-8F71D5A47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173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1CD5B079-7D79-A069-AB07-4CC8E4E9187C}"/>
              </a:ext>
            </a:extLst>
          </p:cNvPr>
          <p:cNvSpPr/>
          <p:nvPr/>
        </p:nvSpPr>
        <p:spPr>
          <a:xfrm>
            <a:off x="69111" y="1062368"/>
            <a:ext cx="4871189" cy="19094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Google Shape;67;p15"/>
          <p:cNvSpPr txBox="1"/>
          <p:nvPr/>
        </p:nvSpPr>
        <p:spPr>
          <a:xfrm>
            <a:off x="69111" y="1062368"/>
            <a:ext cx="4980900" cy="21236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 b="1" i="1" dirty="0">
                <a:solidFill>
                  <a:schemeClr val="tx1">
                    <a:lumMod val="95000"/>
                    <a:lumOff val="5000"/>
                  </a:schemeClr>
                </a:solidFill>
                <a:latin typeface="Arial Rounded MT Bold" panose="020F0704030504030204" pitchFamily="34" charset="0"/>
              </a:rPr>
              <a:t>Todo lo que siempre has sabido esta del otro lado de tus miedos.</a:t>
            </a:r>
            <a:endParaRPr b="1" i="1" dirty="0">
              <a:solidFill>
                <a:schemeClr val="tx1">
                  <a:lumMod val="95000"/>
                  <a:lumOff val="5000"/>
                </a:schemeClr>
              </a:solidFill>
              <a:latin typeface="Arial Rounded MT Bold" panose="020F0704030504030204" pitchFamily="34" charset="0"/>
            </a:endParaRPr>
          </a:p>
          <a:p>
            <a:pPr marL="0" lvl="0" indent="0" algn="ctr" rtl="0">
              <a:spcBef>
                <a:spcPts val="0"/>
              </a:spcBef>
              <a:spcAft>
                <a:spcPts val="0"/>
              </a:spcAft>
              <a:buNone/>
            </a:pPr>
            <a:endParaRPr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endParaRPr lang="es"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La oscuridad no es tu amiga …. </a:t>
            </a:r>
            <a:r>
              <a:rPr lang="es-AR" i="1" dirty="0">
                <a:solidFill>
                  <a:schemeClr val="tx1">
                    <a:lumMod val="95000"/>
                    <a:lumOff val="5000"/>
                  </a:schemeClr>
                </a:solidFill>
                <a:latin typeface="Arial Rounded MT Bold" panose="020F0704030504030204" pitchFamily="34" charset="0"/>
              </a:rPr>
              <a:t>H</a:t>
            </a:r>
            <a:r>
              <a:rPr lang="es" i="1" dirty="0">
                <a:solidFill>
                  <a:schemeClr val="tx1">
                    <a:lumMod val="95000"/>
                    <a:lumOff val="5000"/>
                  </a:schemeClr>
                </a:solidFill>
                <a:latin typeface="Arial Rounded MT Bold" panose="020F0704030504030204" pitchFamily="34" charset="0"/>
              </a:rPr>
              <a:t>uye!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Dscubre tu mayo miedo</a:t>
            </a:r>
          </a:p>
          <a:p>
            <a:pPr marL="0" lvl="0" indent="0" algn="l" rtl="0">
              <a:spcBef>
                <a:spcPts val="0"/>
              </a:spcBef>
              <a:spcAft>
                <a:spcPts val="0"/>
              </a:spcAft>
              <a:buClr>
                <a:schemeClr val="dk1"/>
              </a:buClr>
              <a:buSzPts val="1100"/>
              <a:buFont typeface="Arial"/>
              <a:buNone/>
            </a:pPr>
            <a:r>
              <a:rPr lang="es-AR" i="1" dirty="0">
                <a:solidFill>
                  <a:schemeClr val="tx1">
                    <a:lumMod val="95000"/>
                    <a:lumOff val="5000"/>
                  </a:schemeClr>
                </a:solidFill>
                <a:latin typeface="Arial Rounded MT Bold" panose="020F0704030504030204" pitchFamily="34" charset="0"/>
              </a:rPr>
              <a:t>E</a:t>
            </a:r>
            <a:r>
              <a:rPr lang="es" i="1" dirty="0">
                <a:solidFill>
                  <a:schemeClr val="tx1">
                    <a:lumMod val="95000"/>
                    <a:lumOff val="5000"/>
                  </a:schemeClr>
                </a:solidFill>
                <a:latin typeface="Arial Rounded MT Bold" panose="020F0704030504030204" pitchFamily="34" charset="0"/>
              </a:rPr>
              <a:t>xplora los rincones de tu mente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Una forma difrente de terror</a:t>
            </a:r>
          </a:p>
          <a:p>
            <a:pPr marL="0" lvl="0" indent="0" algn="l" rtl="0">
              <a:spcBef>
                <a:spcPts val="0"/>
              </a:spcBef>
              <a:spcAft>
                <a:spcPts val="0"/>
              </a:spcAft>
              <a:buClr>
                <a:schemeClr val="dk1"/>
              </a:buClr>
              <a:buSzPts val="1100"/>
              <a:buFont typeface="Arial"/>
              <a:buNone/>
            </a:pPr>
            <a:endParaRPr lang="es" i="1" dirty="0">
              <a:solidFill>
                <a:srgbClr val="666666"/>
              </a:solidFill>
            </a:endParaRPr>
          </a:p>
        </p:txBody>
      </p:sp>
      <p:pic>
        <p:nvPicPr>
          <p:cNvPr id="3" name="Imagen 2">
            <a:extLst>
              <a:ext uri="{FF2B5EF4-FFF2-40B4-BE49-F238E27FC236}">
                <a16:creationId xmlns:a16="http://schemas.microsoft.com/office/drawing/2014/main" id="{CB135C5F-6768-695A-200E-88968067C060}"/>
              </a:ext>
            </a:extLst>
          </p:cNvPr>
          <p:cNvPicPr>
            <a:picLocks noChangeAspect="1"/>
          </p:cNvPicPr>
          <p:nvPr/>
        </p:nvPicPr>
        <p:blipFill>
          <a:blip r:embed="rId4"/>
          <a:stretch>
            <a:fillRect/>
          </a:stretch>
        </p:blipFill>
        <p:spPr>
          <a:xfrm>
            <a:off x="5188231" y="1062368"/>
            <a:ext cx="3886658" cy="3195864"/>
          </a:xfrm>
          <a:prstGeom prst="rect">
            <a:avLst/>
          </a:prstGeom>
        </p:spPr>
      </p:pic>
      <p:sp>
        <p:nvSpPr>
          <p:cNvPr id="4" name="CuadroTexto 3">
            <a:extLst>
              <a:ext uri="{FF2B5EF4-FFF2-40B4-BE49-F238E27FC236}">
                <a16:creationId xmlns:a16="http://schemas.microsoft.com/office/drawing/2014/main" id="{8DBA541B-BE36-376A-49D3-656BD8528064}"/>
              </a:ext>
            </a:extLst>
          </p:cNvPr>
          <p:cNvSpPr txBox="1"/>
          <p:nvPr/>
        </p:nvSpPr>
        <p:spPr>
          <a:xfrm>
            <a:off x="6092469" y="359754"/>
            <a:ext cx="2078182" cy="584775"/>
          </a:xfrm>
          <a:prstGeom prst="rect">
            <a:avLst/>
          </a:prstGeom>
          <a:noFill/>
        </p:spPr>
        <p:txBody>
          <a:bodyPr wrap="square" rtlCol="0">
            <a:spAutoFit/>
          </a:bodyPr>
          <a:lstStyle/>
          <a:p>
            <a:r>
              <a:rPr lang="es-AR" sz="3200" b="1" dirty="0">
                <a:latin typeface="Arial Rounded MT Bold" panose="020F0704030504030204" pitchFamily="34" charset="0"/>
              </a:rPr>
              <a:t>PHOBIA</a:t>
            </a:r>
          </a:p>
        </p:txBody>
      </p:sp>
      <p:pic>
        <p:nvPicPr>
          <p:cNvPr id="5" name="Imagen 4">
            <a:extLst>
              <a:ext uri="{FF2B5EF4-FFF2-40B4-BE49-F238E27FC236}">
                <a16:creationId xmlns:a16="http://schemas.microsoft.com/office/drawing/2014/main" id="{8060B78F-7286-3767-E2AB-72C99168AE2D}"/>
              </a:ext>
            </a:extLst>
          </p:cNvPr>
          <p:cNvPicPr>
            <a:picLocks noChangeAspect="1"/>
          </p:cNvPicPr>
          <p:nvPr/>
        </p:nvPicPr>
        <p:blipFill rotWithShape="1">
          <a:blip r:embed="rId5"/>
          <a:srcRect l="46753" t="44110" r="7662" b="10570"/>
          <a:stretch/>
        </p:blipFill>
        <p:spPr>
          <a:xfrm>
            <a:off x="5332155" y="3808715"/>
            <a:ext cx="672619" cy="362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s" sz="2200" b="1" dirty="0">
                <a:solidFill>
                  <a:schemeClr val="dk2"/>
                </a:solidFill>
              </a:rPr>
              <a:t>CONCEPTO DEL JUEGO</a:t>
            </a:r>
            <a:endParaRPr sz="2200" b="1" dirty="0">
              <a:solidFill>
                <a:schemeClr val="dk2"/>
              </a:solidFill>
            </a:endParaRPr>
          </a:p>
        </p:txBody>
      </p:sp>
      <p:pic>
        <p:nvPicPr>
          <p:cNvPr id="4" name="Picture 4">
            <a:extLst>
              <a:ext uri="{FF2B5EF4-FFF2-40B4-BE49-F238E27FC236}">
                <a16:creationId xmlns:a16="http://schemas.microsoft.com/office/drawing/2014/main" id="{BA44F298-0377-0AF8-10FC-DCD42C714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17318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208AFBBC-2509-475C-F02B-E34141CFA510}"/>
              </a:ext>
            </a:extLst>
          </p:cNvPr>
          <p:cNvSpPr/>
          <p:nvPr/>
        </p:nvSpPr>
        <p:spPr>
          <a:xfrm>
            <a:off x="231354" y="901700"/>
            <a:ext cx="5356646" cy="35306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9121192D-A764-C2CA-1285-F267CFE0570B}"/>
              </a:ext>
            </a:extLst>
          </p:cNvPr>
          <p:cNvSpPr txBox="1"/>
          <p:nvPr/>
        </p:nvSpPr>
        <p:spPr>
          <a:xfrm>
            <a:off x="231354" y="1046602"/>
            <a:ext cx="5233012" cy="3108543"/>
          </a:xfrm>
          <a:prstGeom prst="rect">
            <a:avLst/>
          </a:prstGeom>
          <a:noFill/>
        </p:spPr>
        <p:txBody>
          <a:bodyPr wrap="square" rtlCol="0">
            <a:spAutoFit/>
          </a:bodyPr>
          <a:lstStyle/>
          <a:p>
            <a:pPr algn="just"/>
            <a:r>
              <a:rPr lang="es-AR" i="1" dirty="0">
                <a:latin typeface="Arial Rounded MT Bold" panose="020F0704030504030204" pitchFamily="34" charset="0"/>
              </a:rPr>
              <a:t>En PHOBIA lo real es irreal, adentrarnos en lo profundo de la mente de nuestro personaje resulta perturbador.</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Es una experiencia que puede dejarnos fortalecidos o quizás no. La ambientación describe en detalle el pensamiento estructurado del personaje .Que asechado por sus fantasmas deambula de cuarto en cuarto para encontrar, en lo intrincado de su mente, el camino a la vedad-</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Explora , deambula e investiga la casa de PHOBIA , recorre uno a uno los pasillos y habitaciones de tu mente, pero no dejes que la oscuridad te atrape.</a:t>
            </a:r>
          </a:p>
          <a:p>
            <a:pPr algn="just"/>
            <a:endParaRPr lang="es-AR" i="1" dirty="0">
              <a:latin typeface="Arial Rounded MT Bold" panose="020F0704030504030204" pitchFamily="34" charset="0"/>
            </a:endParaRPr>
          </a:p>
        </p:txBody>
      </p:sp>
      <p:pic>
        <p:nvPicPr>
          <p:cNvPr id="6" name="Imagen 5">
            <a:extLst>
              <a:ext uri="{FF2B5EF4-FFF2-40B4-BE49-F238E27FC236}">
                <a16:creationId xmlns:a16="http://schemas.microsoft.com/office/drawing/2014/main" id="{64714D35-AB59-A7E3-3E99-EBE36D47BAEB}"/>
              </a:ext>
            </a:extLst>
          </p:cNvPr>
          <p:cNvPicPr>
            <a:picLocks noChangeAspect="1"/>
          </p:cNvPicPr>
          <p:nvPr/>
        </p:nvPicPr>
        <p:blipFill>
          <a:blip r:embed="rId4"/>
          <a:stretch>
            <a:fillRect/>
          </a:stretch>
        </p:blipFill>
        <p:spPr>
          <a:xfrm>
            <a:off x="5695719" y="1123720"/>
            <a:ext cx="3430793" cy="2533880"/>
          </a:xfrm>
          <a:prstGeom prst="rect">
            <a:avLst/>
          </a:prstGeom>
        </p:spPr>
      </p:pic>
      <p:pic>
        <p:nvPicPr>
          <p:cNvPr id="7" name="Imagen 6">
            <a:extLst>
              <a:ext uri="{FF2B5EF4-FFF2-40B4-BE49-F238E27FC236}">
                <a16:creationId xmlns:a16="http://schemas.microsoft.com/office/drawing/2014/main" id="{6F2F5041-81F3-9C12-2836-BFBD7BBCCB52}"/>
              </a:ext>
            </a:extLst>
          </p:cNvPr>
          <p:cNvPicPr>
            <a:picLocks noChangeAspect="1"/>
          </p:cNvPicPr>
          <p:nvPr/>
        </p:nvPicPr>
        <p:blipFill rotWithShape="1">
          <a:blip r:embed="rId5"/>
          <a:srcRect l="46753" t="44110" r="7662" b="10570"/>
          <a:stretch/>
        </p:blipFill>
        <p:spPr>
          <a:xfrm>
            <a:off x="5949100" y="3172858"/>
            <a:ext cx="672619" cy="362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PERSONAJES PRINCIPALES</a:t>
            </a:r>
            <a:endParaRPr sz="2200" b="1">
              <a:solidFill>
                <a:srgbClr val="666666"/>
              </a:solidFill>
            </a:endParaRPr>
          </a:p>
        </p:txBody>
      </p:sp>
      <p:pic>
        <p:nvPicPr>
          <p:cNvPr id="4" name="Picture 4">
            <a:extLst>
              <a:ext uri="{FF2B5EF4-FFF2-40B4-BE49-F238E27FC236}">
                <a16:creationId xmlns:a16="http://schemas.microsoft.com/office/drawing/2014/main" id="{25247132-8100-9639-E247-2F61139DB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173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8FD44C81-EB50-72F0-3625-008D96D1923F}"/>
              </a:ext>
            </a:extLst>
          </p:cNvPr>
          <p:cNvSpPr/>
          <p:nvPr/>
        </p:nvSpPr>
        <p:spPr>
          <a:xfrm>
            <a:off x="268850" y="672125"/>
            <a:ext cx="8730600" cy="10727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Google Shape;81;p17"/>
          <p:cNvSpPr txBox="1"/>
          <p:nvPr/>
        </p:nvSpPr>
        <p:spPr>
          <a:xfrm>
            <a:off x="268850" y="672125"/>
            <a:ext cx="873060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Arial Rounded MT Bold" panose="020F0704030504030204" pitchFamily="34" charset="0"/>
              </a:rPr>
              <a:t>Walter Marxon esta solo, o por lo menos es lo que piensa, su cabeza da vueltas a una idea pero la unica manera de encontrarle sentido es buscar, no sabe aun que pero la casa le habla, le habla y le dice , Walter Marxon es un perosnaje aflijido , corrompido por la tristeza y la soledad . solo en su mente esta la razon de sus miedos. </a:t>
            </a:r>
            <a:endParaRPr i="1" dirty="0">
              <a:solidFill>
                <a:schemeClr val="tx1">
                  <a:lumMod val="95000"/>
                  <a:lumOff val="5000"/>
                </a:schemeClr>
              </a:solidFill>
              <a:latin typeface="Arial Rounded MT Bold" panose="020F0704030504030204" pitchFamily="34" charset="0"/>
            </a:endParaRPr>
          </a:p>
        </p:txBody>
      </p:sp>
      <p:sp>
        <p:nvSpPr>
          <p:cNvPr id="83" name="Google Shape;83;p17"/>
          <p:cNvSpPr/>
          <p:nvPr/>
        </p:nvSpPr>
        <p:spPr>
          <a:xfrm>
            <a:off x="3796000"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rgbClr val="666666"/>
                </a:solidFill>
              </a:rPr>
              <a:t>Personaje</a:t>
            </a:r>
            <a:endParaRPr sz="2200" b="1" dirty="0">
              <a:solidFill>
                <a:srgbClr val="666666"/>
              </a:solidFill>
            </a:endParaRPr>
          </a:p>
        </p:txBody>
      </p:sp>
      <p:sp>
        <p:nvSpPr>
          <p:cNvPr id="84" name="Google Shape;84;p17"/>
          <p:cNvSpPr/>
          <p:nvPr/>
        </p:nvSpPr>
        <p:spPr>
          <a:xfrm>
            <a:off x="6497475"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5" name="Google Shape;85;p17"/>
          <p:cNvSpPr txBox="1"/>
          <p:nvPr/>
        </p:nvSpPr>
        <p:spPr>
          <a:xfrm>
            <a:off x="776739" y="3809460"/>
            <a:ext cx="2162122"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Bahnschrift SemiBold Condensed" panose="020B0502040204020203" pitchFamily="34" charset="0"/>
              </a:rPr>
              <a:t>La oscuridad personifica un gran adversario ademas de ser un apartado tipo Ingrediente </a:t>
            </a:r>
            <a:endParaRPr i="1" dirty="0">
              <a:solidFill>
                <a:schemeClr val="tx1">
                  <a:lumMod val="95000"/>
                  <a:lumOff val="5000"/>
                </a:schemeClr>
              </a:solidFill>
              <a:latin typeface="Bahnschrift SemiBold Condensed" panose="020B0502040204020203" pitchFamily="34" charset="0"/>
            </a:endParaRPr>
          </a:p>
          <a:p>
            <a:pPr marL="0" lvl="0" indent="0" algn="ctr" rtl="0">
              <a:spcBef>
                <a:spcPts val="0"/>
              </a:spcBef>
              <a:spcAft>
                <a:spcPts val="0"/>
              </a:spcAft>
              <a:buNone/>
            </a:pPr>
            <a:endParaRPr i="1" dirty="0">
              <a:solidFill>
                <a:srgbClr val="666666"/>
              </a:solidFill>
            </a:endParaRPr>
          </a:p>
        </p:txBody>
      </p:sp>
      <p:sp>
        <p:nvSpPr>
          <p:cNvPr id="86" name="Google Shape;86;p17"/>
          <p:cNvSpPr txBox="1"/>
          <p:nvPr/>
        </p:nvSpPr>
        <p:spPr>
          <a:xfrm>
            <a:off x="37740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sp>
        <p:nvSpPr>
          <p:cNvPr id="87" name="Google Shape;87;p17"/>
          <p:cNvSpPr txBox="1"/>
          <p:nvPr/>
        </p:nvSpPr>
        <p:spPr>
          <a:xfrm>
            <a:off x="6462275"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pic>
        <p:nvPicPr>
          <p:cNvPr id="3" name="Imagen 2">
            <a:extLst>
              <a:ext uri="{FF2B5EF4-FFF2-40B4-BE49-F238E27FC236}">
                <a16:creationId xmlns:a16="http://schemas.microsoft.com/office/drawing/2014/main" id="{0E2B2AC9-94FD-5FCF-5F9E-47B52D23EAD6}"/>
              </a:ext>
            </a:extLst>
          </p:cNvPr>
          <p:cNvPicPr>
            <a:picLocks noChangeAspect="1"/>
          </p:cNvPicPr>
          <p:nvPr/>
        </p:nvPicPr>
        <p:blipFill>
          <a:blip r:embed="rId4"/>
          <a:stretch>
            <a:fillRect/>
          </a:stretch>
        </p:blipFill>
        <p:spPr>
          <a:xfrm>
            <a:off x="557828" y="1817035"/>
            <a:ext cx="2599944" cy="1920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REFERENCIA</a:t>
            </a:r>
            <a:endParaRPr sz="2200" b="1">
              <a:solidFill>
                <a:srgbClr val="666666"/>
              </a:solidFill>
            </a:endParaRPr>
          </a:p>
        </p:txBody>
      </p:sp>
      <p:pic>
        <p:nvPicPr>
          <p:cNvPr id="4" name="Picture 4">
            <a:extLst>
              <a:ext uri="{FF2B5EF4-FFF2-40B4-BE49-F238E27FC236}">
                <a16:creationId xmlns:a16="http://schemas.microsoft.com/office/drawing/2014/main" id="{77603DE4-2DE7-F75F-C456-49BA650E2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173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DAD832E8-77F5-C886-DF79-F066DAF9260B}"/>
              </a:ext>
            </a:extLst>
          </p:cNvPr>
          <p:cNvSpPr/>
          <p:nvPr/>
        </p:nvSpPr>
        <p:spPr>
          <a:xfrm>
            <a:off x="304476" y="672125"/>
            <a:ext cx="8730600" cy="68677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18"/>
          <p:cNvSpPr txBox="1"/>
          <p:nvPr/>
        </p:nvSpPr>
        <p:spPr>
          <a:xfrm>
            <a:off x="304476" y="672125"/>
            <a:ext cx="8730600" cy="830966"/>
          </a:xfrm>
          <a:prstGeom prst="rect">
            <a:avLst/>
          </a:prstGeom>
          <a:noFill/>
          <a:ln>
            <a:noFill/>
          </a:ln>
        </p:spPr>
        <p:txBody>
          <a:bodyPr spcFirstLastPara="1" wrap="square" lIns="91425" tIns="91425" rIns="91425" bIns="91425" anchor="t" anchorCtr="0">
            <a:spAutoFit/>
          </a:bodyPr>
          <a:lstStyle/>
          <a:p>
            <a:r>
              <a:rPr lang="es" i="1" dirty="0">
                <a:solidFill>
                  <a:schemeClr val="tx1">
                    <a:lumMod val="95000"/>
                    <a:lumOff val="5000"/>
                  </a:schemeClr>
                </a:solidFill>
                <a:latin typeface="Arial Rounded MT Bold" panose="020F0704030504030204" pitchFamily="34" charset="0"/>
              </a:rPr>
              <a:t>PHOBIA es un jueo que tiee bases solidas simentadas en experiencias como reside evil,</a:t>
            </a:r>
            <a:r>
              <a:rPr lang="en-US" b="1"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 </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Silent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Hil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1 y Origins,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Superliminal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Pacify,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Labyrimthine</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Madison,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Residen</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Evil 7, Outlast</a:t>
            </a:r>
            <a:endParaRPr lang="es-AR" i="1" dirty="0">
              <a:solidFill>
                <a:schemeClr val="tx1">
                  <a:lumMod val="95000"/>
                  <a:lumOff val="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s" i="1" dirty="0">
                <a:solidFill>
                  <a:srgbClr val="666666"/>
                </a:solidFill>
              </a:rPr>
              <a:t> </a:t>
            </a:r>
            <a:endParaRPr i="1" dirty="0">
              <a:solidFill>
                <a:srgbClr val="666666"/>
              </a:solidFill>
            </a:endParaRPr>
          </a:p>
        </p:txBody>
      </p:sp>
      <p:sp>
        <p:nvSpPr>
          <p:cNvPr id="94" name="Google Shape;94;p18"/>
          <p:cNvSpPr/>
          <p:nvPr/>
        </p:nvSpPr>
        <p:spPr>
          <a:xfrm>
            <a:off x="777800"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rgbClr val="666666"/>
                </a:solidFill>
              </a:rPr>
              <a:t>Img representativa del Juego o Referencia</a:t>
            </a:r>
            <a:endParaRPr sz="2200" b="1" dirty="0">
              <a:solidFill>
                <a:srgbClr val="666666"/>
              </a:solidFill>
            </a:endParaRPr>
          </a:p>
        </p:txBody>
      </p:sp>
      <p:sp>
        <p:nvSpPr>
          <p:cNvPr id="95" name="Google Shape;95;p18"/>
          <p:cNvSpPr txBox="1"/>
          <p:nvPr/>
        </p:nvSpPr>
        <p:spPr>
          <a:xfrm>
            <a:off x="117638" y="3720125"/>
            <a:ext cx="3193013" cy="110796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Residen eveil 1</a:t>
            </a:r>
          </a:p>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Una de las particularidades de este juego es eltipo de decorados, cargados , con empapelados repetitivos, basados en colores y tonos agotadores a la persepcion visula que generan hambientes lugubres</a:t>
            </a:r>
            <a:endParaRPr sz="1000" i="1" dirty="0">
              <a:solidFill>
                <a:schemeClr val="tx1">
                  <a:lumMod val="95000"/>
                  <a:lumOff val="5000"/>
                </a:schemeClr>
              </a:solidFill>
              <a:latin typeface="Arial Rounded MT Bold" panose="020F0704030504030204" pitchFamily="34" charset="0"/>
            </a:endParaRPr>
          </a:p>
        </p:txBody>
      </p:sp>
      <p:sp>
        <p:nvSpPr>
          <p:cNvPr id="96" name="Google Shape;96;p18"/>
          <p:cNvSpPr txBox="1"/>
          <p:nvPr/>
        </p:nvSpPr>
        <p:spPr>
          <a:xfrm>
            <a:off x="3442249" y="3720125"/>
            <a:ext cx="2766975"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MADISON</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Otro ejemplo que nos propone emular sus espacion oscuros y eluso de referencias visuales como lo son los cuadros en las paredes y lo que generan a las mecanicas del juegos</a:t>
            </a:r>
            <a:endParaRPr sz="1100" i="1" dirty="0">
              <a:solidFill>
                <a:schemeClr val="tx1">
                  <a:lumMod val="95000"/>
                  <a:lumOff val="5000"/>
                </a:schemeClr>
              </a:solidFill>
              <a:latin typeface="Arial Rounded MT Bold" panose="020F0704030504030204" pitchFamily="34" charset="0"/>
            </a:endParaRPr>
          </a:p>
        </p:txBody>
      </p:sp>
      <p:sp>
        <p:nvSpPr>
          <p:cNvPr id="97" name="Google Shape;97;p18"/>
          <p:cNvSpPr txBox="1"/>
          <p:nvPr/>
        </p:nvSpPr>
        <p:spPr>
          <a:xfrm>
            <a:off x="6462275" y="3720125"/>
            <a:ext cx="2610420"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Resident evil 7</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Otra joya donde referenciamos el uso de Puzzles como elemento para alcanzar los objetivos de la narrativa y entender las tramas del juegos</a:t>
            </a:r>
            <a:endParaRPr sz="1100" i="1" dirty="0">
              <a:solidFill>
                <a:schemeClr val="tx1">
                  <a:lumMod val="95000"/>
                  <a:lumOff val="5000"/>
                </a:schemeClr>
              </a:solidFill>
              <a:latin typeface="Arial Rounded MT Bold" panose="020F0704030504030204" pitchFamily="34" charset="0"/>
            </a:endParaRPr>
          </a:p>
        </p:txBody>
      </p:sp>
      <p:pic>
        <p:nvPicPr>
          <p:cNvPr id="1026" name="Picture 2" descr="Birdcage corridor | Resident Evil Wiki | Fandom">
            <a:extLst>
              <a:ext uri="{FF2B5EF4-FFF2-40B4-BE49-F238E27FC236}">
                <a16:creationId xmlns:a16="http://schemas.microsoft.com/office/drawing/2014/main" id="{30D38FE8-AA4C-41B9-706B-B22A5810F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012" y="187227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nálisis de Madison, la aventura de miedo tipo P.T. que es el juego más  terrorífico de 2022, por ahora | Hobby Consolas">
            <a:extLst>
              <a:ext uri="{FF2B5EF4-FFF2-40B4-BE49-F238E27FC236}">
                <a16:creationId xmlns:a16="http://schemas.microsoft.com/office/drawing/2014/main" id="{C8D29A57-C2E9-29D1-65E5-A060A35F65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517" y="1878235"/>
            <a:ext cx="2702496"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ución: El dormitorio - DLC de Resident Evil 7">
            <a:extLst>
              <a:ext uri="{FF2B5EF4-FFF2-40B4-BE49-F238E27FC236}">
                <a16:creationId xmlns:a16="http://schemas.microsoft.com/office/drawing/2014/main" id="{BE035328-92AA-1602-4D83-ADE9A79A18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5195" y="1872275"/>
            <a:ext cx="2857500"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p:nvPr/>
        </p:nvSpPr>
        <p:spPr>
          <a:xfrm>
            <a:off x="0" y="0"/>
            <a:ext cx="9144000" cy="555112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pic>
        <p:nvPicPr>
          <p:cNvPr id="4" name="Picture 4">
            <a:extLst>
              <a:ext uri="{FF2B5EF4-FFF2-40B4-BE49-F238E27FC236}">
                <a16:creationId xmlns:a16="http://schemas.microsoft.com/office/drawing/2014/main" id="{DB500747-0B43-1F33-35EE-60AA1E36F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1" cy="555112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B4918379-A465-0952-248C-7F45C1DDE28E}"/>
              </a:ext>
            </a:extLst>
          </p:cNvPr>
          <p:cNvSpPr/>
          <p:nvPr/>
        </p:nvSpPr>
        <p:spPr>
          <a:xfrm>
            <a:off x="4303020" y="1834308"/>
            <a:ext cx="4572000" cy="156203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5" name="Google Shape;105;p19"/>
          <p:cNvSpPr txBox="1"/>
          <p:nvPr/>
        </p:nvSpPr>
        <p:spPr>
          <a:xfrm>
            <a:off x="4303020" y="0"/>
            <a:ext cx="4572000" cy="5143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AR" sz="1800" i="1" dirty="0">
                <a:effectLst/>
                <a:latin typeface="Arial Rounded MT Bold" panose="020F0704030504030204" pitchFamily="34" charset="0"/>
                <a:ea typeface="Arial" panose="020B0604020202020204" pitchFamily="34" charset="0"/>
              </a:rPr>
              <a:t>Escapa de los diversos escenarios utilizando las mecánicas, resuelve puzles, y descubre los secretos de la casa de </a:t>
            </a:r>
            <a:r>
              <a:rPr lang="es-AR" sz="1800" i="1" dirty="0" err="1">
                <a:effectLst/>
                <a:latin typeface="Arial Rounded MT Bold" panose="020F0704030504030204" pitchFamily="34" charset="0"/>
                <a:ea typeface="Arial" panose="020B0604020202020204" pitchFamily="34" charset="0"/>
              </a:rPr>
              <a:t>Phobia</a:t>
            </a:r>
            <a:r>
              <a:rPr lang="es-AR" sz="1800" i="1" dirty="0">
                <a:effectLst/>
                <a:latin typeface="Arial Rounded MT Bold" panose="020F0704030504030204" pitchFamily="34" charset="0"/>
                <a:ea typeface="Arial" panose="020B0604020202020204" pitchFamily="34" charset="0"/>
              </a:rPr>
              <a:t>.</a:t>
            </a:r>
            <a:endParaRPr sz="5000" i="1" dirty="0">
              <a:solidFill>
                <a:schemeClr val="dk2"/>
              </a:solidFill>
              <a:latin typeface="Arial Rounded MT Bold" panose="020F0704030504030204" pitchFamily="34" charset="0"/>
            </a:endParaRPr>
          </a:p>
        </p:txBody>
      </p:sp>
      <p:pic>
        <p:nvPicPr>
          <p:cNvPr id="2" name="Imagen 1">
            <a:extLst>
              <a:ext uri="{FF2B5EF4-FFF2-40B4-BE49-F238E27FC236}">
                <a16:creationId xmlns:a16="http://schemas.microsoft.com/office/drawing/2014/main" id="{8C2E9875-2726-9776-3576-03795B408824}"/>
              </a:ext>
            </a:extLst>
          </p:cNvPr>
          <p:cNvPicPr>
            <a:picLocks noChangeAspect="1"/>
          </p:cNvPicPr>
          <p:nvPr/>
        </p:nvPicPr>
        <p:blipFill rotWithShape="1">
          <a:blip r:embed="rId4"/>
          <a:srcRect l="46753" t="44110" r="7662" b="10570"/>
          <a:stretch/>
        </p:blipFill>
        <p:spPr>
          <a:xfrm>
            <a:off x="537958" y="1674071"/>
            <a:ext cx="3496082" cy="1882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[IDENTIFICADOR DE FEATURE / MECÁNICA]</a:t>
            </a:r>
          </a:p>
          <a:p>
            <a:pPr marL="0" lvl="0" indent="0" algn="l" rtl="0">
              <a:spcBef>
                <a:spcPts val="0"/>
              </a:spcBef>
              <a:spcAft>
                <a:spcPts val="0"/>
              </a:spcAft>
              <a:buNone/>
            </a:pPr>
            <a:endParaRPr lang="es" sz="2200" b="1" dirty="0">
              <a:solidFill>
                <a:srgbClr val="666666"/>
              </a:solidFill>
            </a:endParaRPr>
          </a:p>
          <a:p>
            <a:pPr marL="0" lvl="0" indent="0" algn="l" rtl="0">
              <a:spcBef>
                <a:spcPts val="0"/>
              </a:spcBef>
              <a:spcAft>
                <a:spcPts val="0"/>
              </a:spcAft>
              <a:buNone/>
            </a:pPr>
            <a:endParaRPr lang="es" sz="2200" b="1" dirty="0">
              <a:solidFill>
                <a:srgbClr val="666666"/>
              </a:solidFill>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PHOBIA  hace gala de los principios del game disaing, desde un inicio y en la base de los scape room , aisla al jugador para que pueda entender las mecanicas basicas, pero elemetales de la experiancia, un loop que se repetira a lo largo del juego pero que incremetara con la presencia de diferentes ingredientes donde sus   apartados atomicos incremetaran la dificultad de los mismos.</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Capitulo 1 (Habitacion inicial)</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Mecanicas identificadas</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Mirar                                                                </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C</a:t>
            </a:r>
            <a:r>
              <a:rPr lang="es" sz="1600" b="1" i="1" dirty="0">
                <a:solidFill>
                  <a:schemeClr val="tx1">
                    <a:lumMod val="95000"/>
                    <a:lumOff val="5000"/>
                  </a:schemeClr>
                </a:solidFill>
                <a:latin typeface="Arial Rounded MT Bold" panose="020F0704030504030204" pitchFamily="34" charset="0"/>
              </a:rPr>
              <a:t>aminar</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M</a:t>
            </a:r>
            <a:r>
              <a:rPr lang="es" sz="1600" b="1" i="1" dirty="0">
                <a:solidFill>
                  <a:schemeClr val="tx1">
                    <a:lumMod val="95000"/>
                    <a:lumOff val="5000"/>
                  </a:schemeClr>
                </a:solidFill>
                <a:latin typeface="Arial Rounded MT Bold" panose="020F0704030504030204" pitchFamily="34" charset="0"/>
              </a:rPr>
              <a:t>overnos</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I</a:t>
            </a:r>
            <a:r>
              <a:rPr lang="es" sz="1600" b="1" i="1" dirty="0">
                <a:solidFill>
                  <a:schemeClr val="tx1">
                    <a:lumMod val="95000"/>
                    <a:lumOff val="5000"/>
                  </a:schemeClr>
                </a:solidFill>
                <a:latin typeface="Arial Rounded MT Bold" panose="020F0704030504030204" pitchFamily="34" charset="0"/>
              </a:rPr>
              <a:t>nteractuar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Agarrar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linterna/Iluminar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 como arma</a:t>
            </a:r>
            <a:endParaRPr sz="1600" b="1" i="1" dirty="0">
              <a:solidFill>
                <a:schemeClr val="tx1">
                  <a:lumMod val="95000"/>
                  <a:lumOff val="5000"/>
                </a:schemeClr>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BA70E287-A6BD-F521-95E7-045ADECF8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a:extLst>
              <a:ext uri="{FF2B5EF4-FFF2-40B4-BE49-F238E27FC236}">
                <a16:creationId xmlns:a16="http://schemas.microsoft.com/office/drawing/2014/main" id="{A7DF27BC-84D3-0EAC-E0C6-C89CFD940E1E}"/>
              </a:ext>
            </a:extLst>
          </p:cNvPr>
          <p:cNvSpPr/>
          <p:nvPr/>
        </p:nvSpPr>
        <p:spPr>
          <a:xfrm>
            <a:off x="0" y="1127485"/>
            <a:ext cx="9144000" cy="153859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just" rtl="0">
              <a:spcBef>
                <a:spcPts val="0"/>
              </a:spcBef>
              <a:spcAft>
                <a:spcPts val="0"/>
              </a:spcAft>
              <a:buNone/>
            </a:pPr>
            <a:r>
              <a:rPr lang="es" sz="1400" b="1" i="1">
                <a:solidFill>
                  <a:schemeClr val="tx1">
                    <a:lumMod val="95000"/>
                    <a:lumOff val="5000"/>
                  </a:schemeClr>
                </a:solidFill>
                <a:latin typeface="Arial Rounded MT Bold" panose="020F0704030504030204" pitchFamily="34" charset="0"/>
              </a:rPr>
              <a:t>PHOBIA  hace gala de los principios del game disaing, desde un inicio y en la base de los scape room , aisla al jugador para que pueda entender las mecanicas basicas, pero elemetales de la experiancia, un loop que se repetira a lo largo del juego pero que incremetara con la presencia de diferentes ingredientes donde sus   apartados atomicos incremetaran la dificultad de los mismos.</a:t>
            </a:r>
          </a:p>
          <a:p>
            <a:pPr marL="0" lvl="0" indent="0" algn="just" rtl="0">
              <a:spcBef>
                <a:spcPts val="0"/>
              </a:spcBef>
              <a:spcAft>
                <a:spcPts val="0"/>
              </a:spcAft>
              <a:buNone/>
            </a:pPr>
            <a:r>
              <a:rPr lang="es" sz="1400" b="1" i="1">
                <a:solidFill>
                  <a:schemeClr val="tx1">
                    <a:lumMod val="95000"/>
                    <a:lumOff val="5000"/>
                  </a:schemeClr>
                </a:solidFill>
                <a:latin typeface="Arial Rounded MT Bold" panose="020F0704030504030204" pitchFamily="34" charset="0"/>
              </a:rPr>
              <a:t>Capitulo 1 (Habitacion inicial)</a:t>
            </a:r>
            <a:endParaRPr lang="es" sz="1400" b="1" i="1" dirty="0">
              <a:solidFill>
                <a:schemeClr val="tx1">
                  <a:lumMod val="95000"/>
                  <a:lumOff val="5000"/>
                </a:schemeClr>
              </a:solidFill>
              <a:latin typeface="Arial Rounded MT Bold" panose="020F0704030504030204" pitchFamily="34" charset="0"/>
            </a:endParaRPr>
          </a:p>
        </p:txBody>
      </p:sp>
      <p:sp>
        <p:nvSpPr>
          <p:cNvPr id="3" name="Rectángulo: esquinas redondeadas 2">
            <a:extLst>
              <a:ext uri="{FF2B5EF4-FFF2-40B4-BE49-F238E27FC236}">
                <a16:creationId xmlns:a16="http://schemas.microsoft.com/office/drawing/2014/main" id="{727F0DD7-8C40-CBF1-BF9D-9F71C017534C}"/>
              </a:ext>
            </a:extLst>
          </p:cNvPr>
          <p:cNvSpPr/>
          <p:nvPr/>
        </p:nvSpPr>
        <p:spPr>
          <a:xfrm>
            <a:off x="2974769" y="3354269"/>
            <a:ext cx="3681350" cy="9114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3048990" y="3548390"/>
            <a:ext cx="3598223" cy="523220"/>
          </a:xfrm>
          <a:prstGeom prst="rect">
            <a:avLst/>
          </a:prstGeom>
          <a:noFill/>
        </p:spPr>
        <p:txBody>
          <a:bodyPr wrap="square" rtlCol="0">
            <a:spAutoFit/>
          </a:bodyPr>
          <a:lstStyle/>
          <a:p>
            <a:r>
              <a:rPr lang="es-AR" b="1" dirty="0">
                <a:solidFill>
                  <a:srgbClr val="FF0000"/>
                </a:solidFill>
              </a:rPr>
              <a:t>Estas mecánicas serán de uso básico a lo largo de la experiencia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endParaRPr lang="es" sz="2200" b="1" dirty="0">
              <a:solidFill>
                <a:srgbClr val="666666"/>
              </a:solidFill>
            </a:endParaRPr>
          </a:p>
          <a:p>
            <a:pPr marL="0" lvl="0" indent="0" algn="ctr" rtl="0">
              <a:spcBef>
                <a:spcPts val="0"/>
              </a:spcBef>
              <a:spcAft>
                <a:spcPts val="0"/>
              </a:spcAft>
              <a:buNone/>
            </a:pPr>
            <a:r>
              <a:rPr lang="es-AR" sz="2800" b="1" i="1" dirty="0">
                <a:solidFill>
                  <a:schemeClr val="tx1">
                    <a:lumMod val="95000"/>
                    <a:lumOff val="5000"/>
                  </a:schemeClr>
                </a:solidFill>
                <a:latin typeface="Arial Rounded MT Bold" panose="020F0704030504030204" pitchFamily="34" charset="0"/>
              </a:rPr>
              <a:t>C</a:t>
            </a:r>
            <a:r>
              <a:rPr lang="es" sz="2800" b="1" i="1" dirty="0">
                <a:solidFill>
                  <a:schemeClr val="tx1">
                    <a:lumMod val="95000"/>
                    <a:lumOff val="5000"/>
                  </a:schemeClr>
                </a:solidFill>
                <a:latin typeface="Arial Rounded MT Bold" panose="020F0704030504030204" pitchFamily="34" charset="0"/>
              </a:rPr>
              <a:t>ore loop</a:t>
            </a:r>
          </a:p>
        </p:txBody>
      </p:sp>
      <p:pic>
        <p:nvPicPr>
          <p:cNvPr id="13" name="Picture 4">
            <a:extLst>
              <a:ext uri="{FF2B5EF4-FFF2-40B4-BE49-F238E27FC236}">
                <a16:creationId xmlns:a16="http://schemas.microsoft.com/office/drawing/2014/main" id="{9AF23201-7EF1-A6D4-0809-2C17FBB45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727F0DD7-8C40-CBF1-BF9D-9F71C017534C}"/>
              </a:ext>
            </a:extLst>
          </p:cNvPr>
          <p:cNvSpPr/>
          <p:nvPr/>
        </p:nvSpPr>
        <p:spPr>
          <a:xfrm>
            <a:off x="2915393" y="4232038"/>
            <a:ext cx="3681350" cy="91146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2989614" y="4426159"/>
            <a:ext cx="3598223" cy="523220"/>
          </a:xfrm>
          <a:prstGeom prst="rect">
            <a:avLst/>
          </a:prstGeom>
          <a:noFill/>
        </p:spPr>
        <p:txBody>
          <a:bodyPr wrap="square" rtlCol="0">
            <a:spAutoFit/>
          </a:bodyPr>
          <a:lstStyle/>
          <a:p>
            <a:r>
              <a:rPr lang="es-AR" b="1" dirty="0">
                <a:solidFill>
                  <a:schemeClr val="bg1"/>
                </a:solidFill>
              </a:rPr>
              <a:t>Core </a:t>
            </a:r>
            <a:r>
              <a:rPr lang="es-AR" b="1" dirty="0" err="1">
                <a:solidFill>
                  <a:schemeClr val="bg1"/>
                </a:solidFill>
              </a:rPr>
              <a:t>loop</a:t>
            </a:r>
            <a:r>
              <a:rPr lang="es-AR" b="1" dirty="0">
                <a:solidFill>
                  <a:schemeClr val="bg1"/>
                </a:solidFill>
              </a:rPr>
              <a:t> que se repetirá a lo largo del juego</a:t>
            </a:r>
          </a:p>
        </p:txBody>
      </p:sp>
      <p:sp>
        <p:nvSpPr>
          <p:cNvPr id="7" name="Arco 6">
            <a:extLst>
              <a:ext uri="{FF2B5EF4-FFF2-40B4-BE49-F238E27FC236}">
                <a16:creationId xmlns:a16="http://schemas.microsoft.com/office/drawing/2014/main" id="{7401F6A6-9BE4-0B44-6A2F-5298C2ED5D19}"/>
              </a:ext>
            </a:extLst>
          </p:cNvPr>
          <p:cNvSpPr/>
          <p:nvPr/>
        </p:nvSpPr>
        <p:spPr>
          <a:xfrm>
            <a:off x="3159246" y="1240617"/>
            <a:ext cx="2995136" cy="2019670"/>
          </a:xfrm>
          <a:prstGeom prst="arc">
            <a:avLst>
              <a:gd name="adj1" fmla="val 11254864"/>
              <a:gd name="adj2" fmla="val 21463850"/>
            </a:avLst>
          </a:prstGeom>
          <a:ln>
            <a:solidFill>
              <a:schemeClr val="bg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8" name="Arco 7">
            <a:extLst>
              <a:ext uri="{FF2B5EF4-FFF2-40B4-BE49-F238E27FC236}">
                <a16:creationId xmlns:a16="http://schemas.microsoft.com/office/drawing/2014/main" id="{681796A1-5F99-8ADA-E791-4E52BC83696F}"/>
              </a:ext>
            </a:extLst>
          </p:cNvPr>
          <p:cNvSpPr/>
          <p:nvPr/>
        </p:nvSpPr>
        <p:spPr>
          <a:xfrm rot="13678782">
            <a:off x="2838228" y="2283164"/>
            <a:ext cx="1968609" cy="1803259"/>
          </a:xfrm>
          <a:prstGeom prst="arc">
            <a:avLst>
              <a:gd name="adj1" fmla="val 11254864"/>
              <a:gd name="adj2" fmla="val 21567982"/>
            </a:avLst>
          </a:prstGeom>
          <a:ln>
            <a:solidFill>
              <a:schemeClr val="bg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9" name="Arco 8">
            <a:extLst>
              <a:ext uri="{FF2B5EF4-FFF2-40B4-BE49-F238E27FC236}">
                <a16:creationId xmlns:a16="http://schemas.microsoft.com/office/drawing/2014/main" id="{D581D9A0-1D17-68BE-E04E-56726AE6CC44}"/>
              </a:ext>
            </a:extLst>
          </p:cNvPr>
          <p:cNvSpPr/>
          <p:nvPr/>
        </p:nvSpPr>
        <p:spPr>
          <a:xfrm rot="7711551">
            <a:off x="4749580" y="2590145"/>
            <a:ext cx="1961664" cy="1238189"/>
          </a:xfrm>
          <a:prstGeom prst="arc">
            <a:avLst>
              <a:gd name="adj1" fmla="val 11254864"/>
              <a:gd name="adj2" fmla="val 21567982"/>
            </a:avLst>
          </a:prstGeom>
          <a:ln>
            <a:solidFill>
              <a:schemeClr val="bg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6" name="Elipse 5">
            <a:extLst>
              <a:ext uri="{FF2B5EF4-FFF2-40B4-BE49-F238E27FC236}">
                <a16:creationId xmlns:a16="http://schemas.microsoft.com/office/drawing/2014/main" id="{792FA9D8-7BA0-F4CF-0780-98DC30979A65}"/>
              </a:ext>
            </a:extLst>
          </p:cNvPr>
          <p:cNvSpPr/>
          <p:nvPr/>
        </p:nvSpPr>
        <p:spPr>
          <a:xfrm>
            <a:off x="4159332" y="3251214"/>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Elipse 4">
            <a:extLst>
              <a:ext uri="{FF2B5EF4-FFF2-40B4-BE49-F238E27FC236}">
                <a16:creationId xmlns:a16="http://schemas.microsoft.com/office/drawing/2014/main" id="{AE2BCA18-7CB0-21C3-9B9F-5AFE91018EFB}"/>
              </a:ext>
            </a:extLst>
          </p:cNvPr>
          <p:cNvSpPr/>
          <p:nvPr/>
        </p:nvSpPr>
        <p:spPr>
          <a:xfrm>
            <a:off x="5504213"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Elipse 3">
            <a:extLst>
              <a:ext uri="{FF2B5EF4-FFF2-40B4-BE49-F238E27FC236}">
                <a16:creationId xmlns:a16="http://schemas.microsoft.com/office/drawing/2014/main" id="{DC5A2BDA-3EEE-07BC-BFF0-765351DBDB8C}"/>
              </a:ext>
            </a:extLst>
          </p:cNvPr>
          <p:cNvSpPr/>
          <p:nvPr/>
        </p:nvSpPr>
        <p:spPr>
          <a:xfrm>
            <a:off x="2719449"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912F2812-67FD-8BE1-916D-92417490E24E}"/>
              </a:ext>
            </a:extLst>
          </p:cNvPr>
          <p:cNvSpPr txBox="1"/>
          <p:nvPr/>
        </p:nvSpPr>
        <p:spPr>
          <a:xfrm>
            <a:off x="2789387" y="2333239"/>
            <a:ext cx="1421632" cy="307777"/>
          </a:xfrm>
          <a:prstGeom prst="rect">
            <a:avLst/>
          </a:prstGeom>
          <a:noFill/>
        </p:spPr>
        <p:txBody>
          <a:bodyPr wrap="square" rtlCol="0">
            <a:spAutoFit/>
          </a:bodyPr>
          <a:lstStyle/>
          <a:p>
            <a:r>
              <a:rPr lang="es-AR" b="1" dirty="0">
                <a:solidFill>
                  <a:schemeClr val="bg1"/>
                </a:solidFill>
              </a:rPr>
              <a:t>Investigar</a:t>
            </a:r>
          </a:p>
        </p:txBody>
      </p:sp>
      <p:sp>
        <p:nvSpPr>
          <p:cNvPr id="11" name="CuadroTexto 10">
            <a:extLst>
              <a:ext uri="{FF2B5EF4-FFF2-40B4-BE49-F238E27FC236}">
                <a16:creationId xmlns:a16="http://schemas.microsoft.com/office/drawing/2014/main" id="{C93D0A67-3F08-43AA-AE39-CAE62C31D3FC}"/>
              </a:ext>
            </a:extLst>
          </p:cNvPr>
          <p:cNvSpPr txBox="1"/>
          <p:nvPr/>
        </p:nvSpPr>
        <p:spPr>
          <a:xfrm>
            <a:off x="5177469" y="2303673"/>
            <a:ext cx="1648208" cy="307777"/>
          </a:xfrm>
          <a:prstGeom prst="rect">
            <a:avLst/>
          </a:prstGeom>
          <a:noFill/>
        </p:spPr>
        <p:txBody>
          <a:bodyPr wrap="none" rtlCol="0">
            <a:spAutoFit/>
          </a:bodyPr>
          <a:lstStyle/>
          <a:p>
            <a:r>
              <a:rPr lang="es-AR" b="1" dirty="0">
                <a:solidFill>
                  <a:schemeClr val="bg1"/>
                </a:solidFill>
              </a:rPr>
              <a:t>Resolver </a:t>
            </a:r>
            <a:r>
              <a:rPr lang="es-AR" b="1" dirty="0" err="1">
                <a:solidFill>
                  <a:schemeClr val="bg1"/>
                </a:solidFill>
              </a:rPr>
              <a:t>Puzzles</a:t>
            </a:r>
            <a:endParaRPr lang="es-AR" b="1" dirty="0">
              <a:solidFill>
                <a:schemeClr val="bg1"/>
              </a:solidFill>
            </a:endParaRPr>
          </a:p>
        </p:txBody>
      </p:sp>
      <p:sp>
        <p:nvSpPr>
          <p:cNvPr id="12" name="CuadroTexto 11">
            <a:extLst>
              <a:ext uri="{FF2B5EF4-FFF2-40B4-BE49-F238E27FC236}">
                <a16:creationId xmlns:a16="http://schemas.microsoft.com/office/drawing/2014/main" id="{A8228883-D8BC-95C9-DCD7-15A84B266B99}"/>
              </a:ext>
            </a:extLst>
          </p:cNvPr>
          <p:cNvSpPr txBox="1"/>
          <p:nvPr/>
        </p:nvSpPr>
        <p:spPr>
          <a:xfrm>
            <a:off x="4211019" y="3553056"/>
            <a:ext cx="891591" cy="307777"/>
          </a:xfrm>
          <a:prstGeom prst="rect">
            <a:avLst/>
          </a:prstGeom>
          <a:noFill/>
        </p:spPr>
        <p:txBody>
          <a:bodyPr wrap="none" rtlCol="0">
            <a:spAutoFit/>
          </a:bodyPr>
          <a:lstStyle/>
          <a:p>
            <a:r>
              <a:rPr lang="es-AR" b="1" dirty="0">
                <a:solidFill>
                  <a:schemeClr val="bg1"/>
                </a:solidFill>
              </a:rPr>
              <a:t>Avanzar</a:t>
            </a:r>
          </a:p>
        </p:txBody>
      </p:sp>
      <p:sp>
        <p:nvSpPr>
          <p:cNvPr id="14" name="CuadroTexto 13">
            <a:extLst>
              <a:ext uri="{FF2B5EF4-FFF2-40B4-BE49-F238E27FC236}">
                <a16:creationId xmlns:a16="http://schemas.microsoft.com/office/drawing/2014/main" id="{EFAB6B7F-3BFD-9FFA-F1A4-622A7E9EC35A}"/>
              </a:ext>
            </a:extLst>
          </p:cNvPr>
          <p:cNvSpPr txBox="1"/>
          <p:nvPr/>
        </p:nvSpPr>
        <p:spPr>
          <a:xfrm>
            <a:off x="3847605" y="558800"/>
            <a:ext cx="2037737" cy="461665"/>
          </a:xfrm>
          <a:prstGeom prst="rect">
            <a:avLst/>
          </a:prstGeom>
          <a:noFill/>
        </p:spPr>
        <p:txBody>
          <a:bodyPr wrap="none" rtlCol="0">
            <a:spAutoFit/>
          </a:bodyPr>
          <a:lstStyle/>
          <a:p>
            <a:r>
              <a:rPr lang="es-AR" sz="2400" b="1" dirty="0">
                <a:solidFill>
                  <a:schemeClr val="bg1"/>
                </a:solidFill>
                <a:latin typeface="Arial Rounded MT Bold" panose="020F0704030504030204" pitchFamily="34" charset="0"/>
              </a:rPr>
              <a:t>CORE LOOP</a:t>
            </a:r>
          </a:p>
        </p:txBody>
      </p:sp>
    </p:spTree>
    <p:extLst>
      <p:ext uri="{BB962C8B-B14F-4D97-AF65-F5344CB8AC3E}">
        <p14:creationId xmlns:p14="http://schemas.microsoft.com/office/powerpoint/2010/main" val="22152854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1155</Words>
  <Application>Microsoft Office PowerPoint</Application>
  <PresentationFormat>Presentación en pantalla (16:9)</PresentationFormat>
  <Paragraphs>154</Paragraphs>
  <Slides>17</Slides>
  <Notes>17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Arial Rounded MT Bold</vt:lpstr>
      <vt:lpstr>Bahnschrift SemiBold Condensed</vt:lpstr>
      <vt:lpstr>Baskerville Old Face</vt:lpstr>
      <vt:lpstr>Bernard MT Condensed</vt:lpstr>
      <vt:lpstr>Calibri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mariano zulueta</cp:lastModifiedBy>
  <cp:revision>13</cp:revision>
  <dcterms:modified xsi:type="dcterms:W3CDTF">2023-06-30T02:00:58Z</dcterms:modified>
</cp:coreProperties>
</file>