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90"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2f937e0c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2f937e0c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2f937e0c82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2f937e0c82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2f937e0c8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2f937e0c8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2f937e0c8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2f937e0c8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2f937e0c82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2f937e0c82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2f937e0c82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2f937e0c82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2f937e0c82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2f937e0c82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2f937e0c82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2f937e0c8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2f937e0c82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2f937e0c82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2f937e0c82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2f937e0c82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2f937e0c8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2f937e0c8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f937e0c8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2f937e0c8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2f937e0c8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2f937e0c8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2f937e0c82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2f937e0c8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2f937e0c8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2f937e0c8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2f937e0c82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2f937e0c82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2f937e0c82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2f937e0c8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2f937e0c8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2f937e0c8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steamspy.com/"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hyperlink" Target="https://sensortower.com/"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0" y="0"/>
            <a:ext cx="4572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s" sz="2200" b="1" dirty="0">
                <a:solidFill>
                  <a:schemeClr val="dk2"/>
                </a:solidFill>
              </a:rPr>
              <a:t>COMPANY</a:t>
            </a:r>
            <a:endParaRPr sz="2200" b="1" dirty="0">
              <a:solidFill>
                <a:schemeClr val="dk2"/>
              </a:solidFill>
            </a:endParaRPr>
          </a:p>
          <a:p>
            <a:pPr marL="0" lvl="0" indent="0" algn="ctr" rtl="0">
              <a:spcBef>
                <a:spcPts val="0"/>
              </a:spcBef>
              <a:spcAft>
                <a:spcPts val="0"/>
              </a:spcAft>
              <a:buNone/>
            </a:pPr>
            <a:r>
              <a:rPr lang="es" sz="2200" b="1" dirty="0">
                <a:solidFill>
                  <a:schemeClr val="dk2"/>
                </a:solidFill>
              </a:rPr>
              <a:t>NAME / LOGO</a:t>
            </a:r>
            <a:endParaRPr sz="2200" b="1" dirty="0">
              <a:solidFill>
                <a:schemeClr val="dk2"/>
              </a:solidFill>
            </a:endParaRPr>
          </a:p>
        </p:txBody>
      </p:sp>
      <p:sp>
        <p:nvSpPr>
          <p:cNvPr id="55" name="Google Shape;55;p13"/>
          <p:cNvSpPr txBox="1"/>
          <p:nvPr/>
        </p:nvSpPr>
        <p:spPr>
          <a:xfrm>
            <a:off x="0" y="0"/>
            <a:ext cx="91495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s" sz="5000" dirty="0">
                <a:solidFill>
                  <a:schemeClr val="bg2">
                    <a:lumMod val="75000"/>
                  </a:schemeClr>
                </a:solidFill>
                <a:effectLst>
                  <a:outerShdw blurRad="38100" dist="38100" dir="2700000" algn="tl">
                    <a:srgbClr val="000000">
                      <a:alpha val="43137"/>
                    </a:srgbClr>
                  </a:outerShdw>
                </a:effectLst>
                <a:latin typeface="Bernard MT Condensed" panose="02050806060905020404" pitchFamily="18" charset="0"/>
              </a:rPr>
              <a:t>                            </a:t>
            </a:r>
          </a:p>
          <a:p>
            <a:pPr marL="0" lvl="0" indent="0" algn="ctr" rtl="0">
              <a:spcBef>
                <a:spcPts val="0"/>
              </a:spcBef>
              <a:spcAft>
                <a:spcPts val="0"/>
              </a:spcAft>
              <a:buNone/>
            </a:pPr>
            <a:endParaRPr lang="es" sz="5000" dirty="0">
              <a:solidFill>
                <a:schemeClr val="bg2">
                  <a:lumMod val="75000"/>
                </a:schemeClr>
              </a:solidFill>
              <a:effectLst>
                <a:outerShdw blurRad="38100" dist="38100" dir="2700000" algn="tl">
                  <a:srgbClr val="000000">
                    <a:alpha val="43137"/>
                  </a:srgbClr>
                </a:outerShdw>
              </a:effectLst>
              <a:latin typeface="Bernard MT Condensed" panose="02050806060905020404" pitchFamily="18" charset="0"/>
            </a:endParaRPr>
          </a:p>
          <a:p>
            <a:pPr marL="0" lvl="0" indent="0" algn="ctr" rtl="0">
              <a:spcBef>
                <a:spcPts val="0"/>
              </a:spcBef>
              <a:spcAft>
                <a:spcPts val="0"/>
              </a:spcAft>
              <a:buNone/>
            </a:pPr>
            <a:endParaRPr lang="es" sz="5000" dirty="0">
              <a:solidFill>
                <a:schemeClr val="bg2">
                  <a:lumMod val="75000"/>
                </a:schemeClr>
              </a:solidFill>
              <a:effectLst>
                <a:outerShdw blurRad="38100" dist="38100" dir="2700000" algn="tl">
                  <a:srgbClr val="000000">
                    <a:alpha val="43137"/>
                  </a:srgbClr>
                </a:outerShdw>
              </a:effectLst>
              <a:latin typeface="Bernard MT Condensed" panose="02050806060905020404" pitchFamily="18" charset="0"/>
            </a:endParaRPr>
          </a:p>
          <a:p>
            <a:pPr marL="0" lvl="0" indent="0" algn="ctr" rtl="0">
              <a:spcBef>
                <a:spcPts val="0"/>
              </a:spcBef>
              <a:spcAft>
                <a:spcPts val="0"/>
              </a:spcAft>
              <a:buNone/>
            </a:pPr>
            <a:endParaRPr lang="es" sz="5000" dirty="0">
              <a:solidFill>
                <a:schemeClr val="bg2">
                  <a:lumMod val="75000"/>
                </a:schemeClr>
              </a:solidFill>
              <a:effectLst>
                <a:outerShdw blurRad="38100" dist="38100" dir="2700000" algn="tl">
                  <a:srgbClr val="000000">
                    <a:alpha val="43137"/>
                  </a:srgbClr>
                </a:outerShdw>
              </a:effectLst>
              <a:latin typeface="Bernard MT Condensed" panose="02050806060905020404" pitchFamily="18" charset="0"/>
            </a:endParaRPr>
          </a:p>
          <a:p>
            <a:pPr marL="0" lvl="0" indent="0" algn="ctr" rtl="0">
              <a:spcBef>
                <a:spcPts val="0"/>
              </a:spcBef>
              <a:spcAft>
                <a:spcPts val="0"/>
              </a:spcAft>
              <a:buNone/>
            </a:pPr>
            <a:r>
              <a:rPr lang="es" sz="5000" dirty="0">
                <a:solidFill>
                  <a:schemeClr val="bg2">
                    <a:lumMod val="75000"/>
                  </a:schemeClr>
                </a:solidFill>
                <a:effectLst>
                  <a:outerShdw blurRad="38100" dist="38100" dir="2700000" algn="tl">
                    <a:srgbClr val="000000">
                      <a:alpha val="43137"/>
                    </a:srgbClr>
                  </a:outerShdw>
                </a:effectLst>
                <a:latin typeface="Bernard MT Condensed" panose="02050806060905020404" pitchFamily="18" charset="0"/>
              </a:rPr>
              <a:t>                       </a:t>
            </a:r>
            <a:r>
              <a:rPr lang="es" sz="5000" dirty="0">
                <a:solidFill>
                  <a:schemeClr val="tx2">
                    <a:lumMod val="25000"/>
                  </a:schemeClr>
                </a:solidFill>
                <a:effectLst>
                  <a:outerShdw blurRad="38100" dist="38100" dir="2700000" algn="tl">
                    <a:srgbClr val="000000">
                      <a:alpha val="43137"/>
                    </a:srgbClr>
                  </a:outerShdw>
                </a:effectLst>
                <a:latin typeface="Bernard MT Condensed" panose="02050806060905020404" pitchFamily="18" charset="0"/>
              </a:rPr>
              <a:t>PHOBIA</a:t>
            </a:r>
            <a:endParaRPr sz="5000" dirty="0">
              <a:solidFill>
                <a:schemeClr val="tx2">
                  <a:lumMod val="25000"/>
                </a:schemeClr>
              </a:solidFill>
              <a:effectLst>
                <a:outerShdw blurRad="38100" dist="38100" dir="2700000" algn="tl">
                  <a:srgbClr val="000000">
                    <a:alpha val="43137"/>
                  </a:srgbClr>
                </a:outerShdw>
              </a:effectLst>
              <a:latin typeface="Bernard MT Condensed" panose="02050806060905020404" pitchFamily="18" charset="0"/>
            </a:endParaRPr>
          </a:p>
        </p:txBody>
      </p:sp>
      <p:pic>
        <p:nvPicPr>
          <p:cNvPr id="7" name="Imagen 6">
            <a:extLst>
              <a:ext uri="{FF2B5EF4-FFF2-40B4-BE49-F238E27FC236}">
                <a16:creationId xmlns:a16="http://schemas.microsoft.com/office/drawing/2014/main" id="{776F2AB7-F55A-062B-F6B5-F923C26CA397}"/>
              </a:ext>
            </a:extLst>
          </p:cNvPr>
          <p:cNvPicPr>
            <a:picLocks noChangeAspect="1"/>
          </p:cNvPicPr>
          <p:nvPr/>
        </p:nvPicPr>
        <p:blipFill>
          <a:blip r:embed="rId3"/>
          <a:stretch>
            <a:fillRect/>
          </a:stretch>
        </p:blipFill>
        <p:spPr>
          <a:xfrm>
            <a:off x="288196" y="138931"/>
            <a:ext cx="8650020" cy="4865637"/>
          </a:xfrm>
          <a:prstGeom prst="rect">
            <a:avLst/>
          </a:prstGeom>
        </p:spPr>
      </p:pic>
      <p:pic>
        <p:nvPicPr>
          <p:cNvPr id="3" name="Imagen 2">
            <a:extLst>
              <a:ext uri="{FF2B5EF4-FFF2-40B4-BE49-F238E27FC236}">
                <a16:creationId xmlns:a16="http://schemas.microsoft.com/office/drawing/2014/main" id="{0E78D606-8416-D346-7C6F-7D1616F456D7}"/>
              </a:ext>
            </a:extLst>
          </p:cNvPr>
          <p:cNvPicPr>
            <a:picLocks noChangeAspect="1"/>
          </p:cNvPicPr>
          <p:nvPr/>
        </p:nvPicPr>
        <p:blipFill>
          <a:blip r:embed="rId4"/>
          <a:stretch>
            <a:fillRect/>
          </a:stretch>
        </p:blipFill>
        <p:spPr>
          <a:xfrm>
            <a:off x="472695" y="3999123"/>
            <a:ext cx="992548" cy="898187"/>
          </a:xfrm>
          <a:prstGeom prst="rect">
            <a:avLst/>
          </a:prstGeom>
          <a:effectLst>
            <a:glow rad="228600">
              <a:schemeClr val="accent5">
                <a:satMod val="175000"/>
                <a:alpha val="40000"/>
              </a:schemeClr>
            </a:glow>
          </a:effectLst>
        </p:spPr>
      </p:pic>
      <p:sp>
        <p:nvSpPr>
          <p:cNvPr id="9" name="CuadroTexto 8">
            <a:extLst>
              <a:ext uri="{FF2B5EF4-FFF2-40B4-BE49-F238E27FC236}">
                <a16:creationId xmlns:a16="http://schemas.microsoft.com/office/drawing/2014/main" id="{D122FC8B-767C-37AC-8268-A4B0B13E866A}"/>
              </a:ext>
            </a:extLst>
          </p:cNvPr>
          <p:cNvSpPr txBox="1"/>
          <p:nvPr/>
        </p:nvSpPr>
        <p:spPr>
          <a:xfrm>
            <a:off x="6233789" y="1341926"/>
            <a:ext cx="2500829" cy="769441"/>
          </a:xfrm>
          <a:prstGeom prst="rect">
            <a:avLst/>
          </a:prstGeom>
          <a:noFill/>
          <a:ln>
            <a:solidFill>
              <a:schemeClr val="bg1"/>
            </a:solidFill>
          </a:ln>
        </p:spPr>
        <p:txBody>
          <a:bodyPr wrap="square" rtlCol="0">
            <a:spAutoFit/>
          </a:bodyPr>
          <a:lstStyle/>
          <a:p>
            <a:r>
              <a:rPr lang="es-AR" sz="4400" b="1" dirty="0">
                <a:solidFill>
                  <a:srgbClr val="FF0000"/>
                </a:solidFill>
                <a:latin typeface="Baskerville Old Face" panose="02020602080505020303" pitchFamily="18" charset="0"/>
              </a:rPr>
              <a:t>PHOBIA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p:nvPr/>
        </p:nvSpPr>
        <p:spPr>
          <a:xfrm>
            <a:off x="268850" y="672125"/>
            <a:ext cx="87306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i="1">
                <a:solidFill>
                  <a:srgbClr val="666666"/>
                </a:solidFill>
              </a:rPr>
              <a:t>Espacio dedicado a explicar en detalle features y/o mecánicas que hacen ÚNICO a su juego.</a:t>
            </a:r>
            <a:endParaRPr i="1">
              <a:solidFill>
                <a:srgbClr val="666666"/>
              </a:solidFill>
            </a:endParaRPr>
          </a:p>
          <a:p>
            <a:pPr marL="0" lvl="0" indent="0" algn="l" rtl="0">
              <a:spcBef>
                <a:spcPts val="0"/>
              </a:spcBef>
              <a:spcAft>
                <a:spcPts val="0"/>
              </a:spcAft>
              <a:buNone/>
            </a:pPr>
            <a:r>
              <a:rPr lang="es" i="1">
                <a:solidFill>
                  <a:srgbClr val="666666"/>
                </a:solidFill>
              </a:rPr>
              <a:t>Dediquen un slide a cada una de ellas. Solo las importantes! Esas que lo destacan de otros juegos.</a:t>
            </a:r>
            <a:endParaRPr i="1">
              <a:solidFill>
                <a:srgbClr val="666666"/>
              </a:solidFill>
            </a:endParaRPr>
          </a:p>
          <a:p>
            <a:pPr marL="0" lvl="0" indent="0" algn="l" rtl="0">
              <a:spcBef>
                <a:spcPts val="0"/>
              </a:spcBef>
              <a:spcAft>
                <a:spcPts val="0"/>
              </a:spcAft>
              <a:buNone/>
            </a:pPr>
            <a:endParaRPr i="1">
              <a:solidFill>
                <a:srgbClr val="666666"/>
              </a:solidFill>
            </a:endParaRPr>
          </a:p>
          <a:p>
            <a:pPr marL="0" lvl="0" indent="0" algn="l" rtl="0">
              <a:spcBef>
                <a:spcPts val="0"/>
              </a:spcBef>
              <a:spcAft>
                <a:spcPts val="0"/>
              </a:spcAft>
              <a:buNone/>
            </a:pPr>
            <a:r>
              <a:rPr lang="es" i="1">
                <a:solidFill>
                  <a:srgbClr val="666666"/>
                </a:solidFill>
              </a:rPr>
              <a:t>Recuerde que no solo debe detallar de forma concisa, sino ser claro en el proceso. </a:t>
            </a:r>
            <a:endParaRPr i="1">
              <a:solidFill>
                <a:srgbClr val="666666"/>
              </a:solidFill>
            </a:endParaRPr>
          </a:p>
          <a:p>
            <a:pPr marL="0" lvl="0" indent="0" algn="l" rtl="0">
              <a:spcBef>
                <a:spcPts val="0"/>
              </a:spcBef>
              <a:spcAft>
                <a:spcPts val="0"/>
              </a:spcAft>
              <a:buNone/>
            </a:pPr>
            <a:r>
              <a:rPr lang="es" i="1">
                <a:solidFill>
                  <a:srgbClr val="666666"/>
                </a:solidFill>
              </a:rPr>
              <a:t>Acompañar con imágenes de concepto es “casi” indispensable</a:t>
            </a:r>
            <a:endParaRPr i="1">
              <a:solidFill>
                <a:srgbClr val="666666"/>
              </a:solidFill>
            </a:endParaRPr>
          </a:p>
        </p:txBody>
      </p:sp>
      <p:sp>
        <p:nvSpPr>
          <p:cNvPr id="123" name="Google Shape;123;p22"/>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rgbClr val="666666"/>
                </a:solidFill>
              </a:rPr>
              <a:t>[IDENTIFICADOR DE FEATURE / MECÁNICA]</a:t>
            </a:r>
            <a:endParaRPr sz="2200" b="1">
              <a:solidFill>
                <a:srgbClr val="66666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sz="2200" b="1" dirty="0">
              <a:solidFill>
                <a:srgbClr val="666666"/>
              </a:solidFill>
            </a:endParaRPr>
          </a:p>
        </p:txBody>
      </p:sp>
      <p:sp>
        <p:nvSpPr>
          <p:cNvPr id="129" name="Google Shape;129;p23"/>
          <p:cNvSpPr txBox="1"/>
          <p:nvPr/>
        </p:nvSpPr>
        <p:spPr>
          <a:xfrm>
            <a:off x="4577500" y="0"/>
            <a:ext cx="4572000" cy="514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5000" dirty="0">
                <a:solidFill>
                  <a:schemeClr val="dk2"/>
                </a:solidFill>
              </a:rPr>
              <a:t>Mercado, Producción y Presupuesto</a:t>
            </a:r>
            <a:endParaRPr sz="5000" dirty="0">
              <a:solidFill>
                <a:schemeClr val="dk2"/>
              </a:solidFill>
            </a:endParaRPr>
          </a:p>
        </p:txBody>
      </p:sp>
      <p:pic>
        <p:nvPicPr>
          <p:cNvPr id="2" name="Imagen 1">
            <a:extLst>
              <a:ext uri="{FF2B5EF4-FFF2-40B4-BE49-F238E27FC236}">
                <a16:creationId xmlns:a16="http://schemas.microsoft.com/office/drawing/2014/main" id="{42C32AAE-9009-C870-5F96-B6F4BB5A2571}"/>
              </a:ext>
            </a:extLst>
          </p:cNvPr>
          <p:cNvPicPr>
            <a:picLocks noChangeAspect="1"/>
          </p:cNvPicPr>
          <p:nvPr/>
        </p:nvPicPr>
        <p:blipFill rotWithShape="1">
          <a:blip r:embed="rId3"/>
          <a:srcRect l="46753" t="44110" r="7662" b="10570"/>
          <a:stretch/>
        </p:blipFill>
        <p:spPr>
          <a:xfrm>
            <a:off x="319489" y="1465243"/>
            <a:ext cx="3680221" cy="198165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p:nvPr/>
        </p:nvSpPr>
        <p:spPr>
          <a:xfrm>
            <a:off x="268850" y="672125"/>
            <a:ext cx="87306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i="1">
                <a:solidFill>
                  <a:srgbClr val="666666"/>
                </a:solidFill>
              </a:rPr>
              <a:t>Colocar entre tres y cinco juegos que consideremos similares, para dar una perspectiva de cómo les fue a esos juegos a nivel de ventas y popularidad entre los usuarios. </a:t>
            </a:r>
            <a:r>
              <a:rPr lang="es" b="1" i="1">
                <a:solidFill>
                  <a:srgbClr val="666666"/>
                </a:solidFill>
              </a:rPr>
              <a:t>Queremos mostrar que nuestro juego tiene al menos este mismo potencial! </a:t>
            </a:r>
            <a:r>
              <a:rPr lang="es" i="1">
                <a:solidFill>
                  <a:srgbClr val="666666"/>
                </a:solidFill>
              </a:rPr>
              <a:t>Tomar los datos de sitios como </a:t>
            </a:r>
            <a:r>
              <a:rPr lang="es" i="1" u="sng">
                <a:solidFill>
                  <a:schemeClr val="hlink"/>
                </a:solidFill>
                <a:hlinkClick r:id="rId3"/>
              </a:rPr>
              <a:t>SteamSpy</a:t>
            </a:r>
            <a:r>
              <a:rPr lang="es" b="1" i="1">
                <a:solidFill>
                  <a:srgbClr val="666666"/>
                </a:solidFill>
              </a:rPr>
              <a:t> </a:t>
            </a:r>
            <a:r>
              <a:rPr lang="es" i="1">
                <a:solidFill>
                  <a:srgbClr val="666666"/>
                </a:solidFill>
              </a:rPr>
              <a:t>o </a:t>
            </a:r>
            <a:r>
              <a:rPr lang="es" i="1" u="sng">
                <a:solidFill>
                  <a:schemeClr val="hlink"/>
                </a:solidFill>
                <a:hlinkClick r:id="rId4"/>
              </a:rPr>
              <a:t>SensorTower</a:t>
            </a:r>
            <a:endParaRPr i="1">
              <a:solidFill>
                <a:srgbClr val="666666"/>
              </a:solidFill>
            </a:endParaRPr>
          </a:p>
        </p:txBody>
      </p:sp>
      <p:sp>
        <p:nvSpPr>
          <p:cNvPr id="135" name="Google Shape;135;p24"/>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rgbClr val="666666"/>
                </a:solidFill>
              </a:rPr>
              <a:t>JUEGOS SIMILARES Y COMPETENCIA</a:t>
            </a:r>
            <a:endParaRPr sz="2200" b="1">
              <a:solidFill>
                <a:srgbClr val="666666"/>
              </a:solidFill>
            </a:endParaRPr>
          </a:p>
        </p:txBody>
      </p:sp>
      <p:sp>
        <p:nvSpPr>
          <p:cNvPr id="136" name="Google Shape;136;p24"/>
          <p:cNvSpPr/>
          <p:nvPr/>
        </p:nvSpPr>
        <p:spPr>
          <a:xfrm>
            <a:off x="176875" y="1553950"/>
            <a:ext cx="2847300" cy="1782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200" b="1">
                <a:solidFill>
                  <a:srgbClr val="666666"/>
                </a:solidFill>
              </a:rPr>
              <a:t>Referencia visual del Juego</a:t>
            </a:r>
            <a:endParaRPr sz="2200" b="1">
              <a:solidFill>
                <a:srgbClr val="666666"/>
              </a:solidFill>
            </a:endParaRPr>
          </a:p>
        </p:txBody>
      </p:sp>
      <p:sp>
        <p:nvSpPr>
          <p:cNvPr id="137" name="Google Shape;137;p24"/>
          <p:cNvSpPr txBox="1"/>
          <p:nvPr/>
        </p:nvSpPr>
        <p:spPr>
          <a:xfrm>
            <a:off x="176875" y="3387075"/>
            <a:ext cx="28473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200" b="1" i="1">
                <a:solidFill>
                  <a:srgbClr val="666666"/>
                </a:solidFill>
              </a:rPr>
              <a:t>Fecha de Lanzamiento: </a:t>
            </a:r>
            <a:r>
              <a:rPr lang="es" sz="1200" i="1">
                <a:solidFill>
                  <a:srgbClr val="666666"/>
                </a:solidFill>
              </a:rPr>
              <a:t>01/01/1970</a:t>
            </a:r>
            <a:endParaRPr sz="1200" i="1">
              <a:solidFill>
                <a:srgbClr val="666666"/>
              </a:solidFill>
            </a:endParaRPr>
          </a:p>
          <a:p>
            <a:pPr marL="0" lvl="0" indent="0" algn="l" rtl="0">
              <a:spcBef>
                <a:spcPts val="0"/>
              </a:spcBef>
              <a:spcAft>
                <a:spcPts val="0"/>
              </a:spcAft>
              <a:buNone/>
            </a:pPr>
            <a:r>
              <a:rPr lang="es" sz="1200" b="1" i="1">
                <a:solidFill>
                  <a:srgbClr val="666666"/>
                </a:solidFill>
              </a:rPr>
              <a:t>Precio de Lanzamiento: </a:t>
            </a:r>
            <a:r>
              <a:rPr lang="es" sz="1200" i="1">
                <a:solidFill>
                  <a:srgbClr val="666666"/>
                </a:solidFill>
              </a:rPr>
              <a:t>USD $ 99.99</a:t>
            </a:r>
            <a:endParaRPr sz="1200" i="1">
              <a:solidFill>
                <a:srgbClr val="666666"/>
              </a:solidFill>
            </a:endParaRPr>
          </a:p>
          <a:p>
            <a:pPr marL="0" lvl="0" indent="0" algn="l" rtl="0">
              <a:spcBef>
                <a:spcPts val="0"/>
              </a:spcBef>
              <a:spcAft>
                <a:spcPts val="0"/>
              </a:spcAft>
              <a:buNone/>
            </a:pPr>
            <a:r>
              <a:rPr lang="es" sz="1200" b="1" i="1">
                <a:solidFill>
                  <a:srgbClr val="666666"/>
                </a:solidFill>
              </a:rPr>
              <a:t>Ventas:</a:t>
            </a:r>
            <a:r>
              <a:rPr lang="es" sz="1200" i="1">
                <a:solidFill>
                  <a:srgbClr val="666666"/>
                </a:solidFill>
              </a:rPr>
              <a:t> Mas de 10.000 en Steam</a:t>
            </a:r>
            <a:endParaRPr sz="1200" i="1">
              <a:solidFill>
                <a:srgbClr val="666666"/>
              </a:solidFill>
            </a:endParaRPr>
          </a:p>
          <a:p>
            <a:pPr marL="0" lvl="0" indent="0" algn="l" rtl="0">
              <a:spcBef>
                <a:spcPts val="0"/>
              </a:spcBef>
              <a:spcAft>
                <a:spcPts val="0"/>
              </a:spcAft>
              <a:buNone/>
            </a:pPr>
            <a:endParaRPr sz="1200" i="1">
              <a:solidFill>
                <a:srgbClr val="666666"/>
              </a:solidFill>
            </a:endParaRPr>
          </a:p>
          <a:p>
            <a:pPr marL="0" lvl="0" indent="0" algn="l" rtl="0">
              <a:spcBef>
                <a:spcPts val="0"/>
              </a:spcBef>
              <a:spcAft>
                <a:spcPts val="0"/>
              </a:spcAft>
              <a:buNone/>
            </a:pPr>
            <a:r>
              <a:rPr lang="es" sz="1200" b="1" i="1">
                <a:solidFill>
                  <a:srgbClr val="666666"/>
                </a:solidFill>
              </a:rPr>
              <a:t>Reseñas Steam:</a:t>
            </a:r>
            <a:r>
              <a:rPr lang="es" sz="1200" i="1">
                <a:solidFill>
                  <a:srgbClr val="666666"/>
                </a:solidFill>
              </a:rPr>
              <a:t> 96% (135k reseñas)</a:t>
            </a:r>
            <a:endParaRPr sz="1200" i="1">
              <a:solidFill>
                <a:srgbClr val="666666"/>
              </a:solidFill>
            </a:endParaRPr>
          </a:p>
          <a:p>
            <a:pPr marL="0" lvl="0" indent="0" algn="l" rtl="0">
              <a:spcBef>
                <a:spcPts val="0"/>
              </a:spcBef>
              <a:spcAft>
                <a:spcPts val="0"/>
              </a:spcAft>
              <a:buNone/>
            </a:pPr>
            <a:r>
              <a:rPr lang="es" sz="1200" b="1" i="1">
                <a:solidFill>
                  <a:srgbClr val="666666"/>
                </a:solidFill>
              </a:rPr>
              <a:t>Puntaje en Metacritic: </a:t>
            </a:r>
            <a:r>
              <a:rPr lang="es" sz="1200" i="1">
                <a:solidFill>
                  <a:srgbClr val="666666"/>
                </a:solidFill>
              </a:rPr>
              <a:t>85% </a:t>
            </a:r>
            <a:endParaRPr sz="1200" i="1">
              <a:solidFill>
                <a:srgbClr val="666666"/>
              </a:solidFill>
            </a:endParaRPr>
          </a:p>
        </p:txBody>
      </p:sp>
      <p:sp>
        <p:nvSpPr>
          <p:cNvPr id="138" name="Google Shape;138;p24"/>
          <p:cNvSpPr/>
          <p:nvPr/>
        </p:nvSpPr>
        <p:spPr>
          <a:xfrm>
            <a:off x="3163265" y="1553950"/>
            <a:ext cx="2847300" cy="1782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200" b="1">
                <a:solidFill>
                  <a:srgbClr val="666666"/>
                </a:solidFill>
              </a:rPr>
              <a:t>Referencia visual del Juego</a:t>
            </a:r>
            <a:endParaRPr sz="2200" b="1">
              <a:solidFill>
                <a:srgbClr val="666666"/>
              </a:solidFill>
            </a:endParaRPr>
          </a:p>
        </p:txBody>
      </p:sp>
      <p:sp>
        <p:nvSpPr>
          <p:cNvPr id="139" name="Google Shape;139;p24"/>
          <p:cNvSpPr txBox="1"/>
          <p:nvPr/>
        </p:nvSpPr>
        <p:spPr>
          <a:xfrm>
            <a:off x="3163265" y="3387075"/>
            <a:ext cx="28473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200" b="1" i="1">
                <a:solidFill>
                  <a:srgbClr val="666666"/>
                </a:solidFill>
              </a:rPr>
              <a:t>Fecha de Lanzamiento: </a:t>
            </a:r>
            <a:r>
              <a:rPr lang="es" sz="1200" i="1">
                <a:solidFill>
                  <a:srgbClr val="666666"/>
                </a:solidFill>
              </a:rPr>
              <a:t>01/01/1970</a:t>
            </a:r>
            <a:endParaRPr sz="1200" i="1">
              <a:solidFill>
                <a:srgbClr val="666666"/>
              </a:solidFill>
            </a:endParaRPr>
          </a:p>
          <a:p>
            <a:pPr marL="0" lvl="0" indent="0" algn="l" rtl="0">
              <a:spcBef>
                <a:spcPts val="0"/>
              </a:spcBef>
              <a:spcAft>
                <a:spcPts val="0"/>
              </a:spcAft>
              <a:buNone/>
            </a:pPr>
            <a:r>
              <a:rPr lang="es" sz="1200" b="1" i="1">
                <a:solidFill>
                  <a:srgbClr val="666666"/>
                </a:solidFill>
              </a:rPr>
              <a:t>Precio de Lanzamiento: </a:t>
            </a:r>
            <a:r>
              <a:rPr lang="es" sz="1200" i="1">
                <a:solidFill>
                  <a:srgbClr val="666666"/>
                </a:solidFill>
              </a:rPr>
              <a:t>USD $ 99.99</a:t>
            </a:r>
            <a:endParaRPr sz="1200" i="1">
              <a:solidFill>
                <a:srgbClr val="666666"/>
              </a:solidFill>
            </a:endParaRPr>
          </a:p>
          <a:p>
            <a:pPr marL="0" lvl="0" indent="0" algn="l" rtl="0">
              <a:spcBef>
                <a:spcPts val="0"/>
              </a:spcBef>
              <a:spcAft>
                <a:spcPts val="0"/>
              </a:spcAft>
              <a:buNone/>
            </a:pPr>
            <a:r>
              <a:rPr lang="es" sz="1200" b="1" i="1">
                <a:solidFill>
                  <a:srgbClr val="666666"/>
                </a:solidFill>
              </a:rPr>
              <a:t>Ventas:</a:t>
            </a:r>
            <a:r>
              <a:rPr lang="es" sz="1200" i="1">
                <a:solidFill>
                  <a:srgbClr val="666666"/>
                </a:solidFill>
              </a:rPr>
              <a:t> Mas de 10.000 en Steam</a:t>
            </a:r>
            <a:endParaRPr sz="1200" i="1">
              <a:solidFill>
                <a:srgbClr val="666666"/>
              </a:solidFill>
            </a:endParaRPr>
          </a:p>
          <a:p>
            <a:pPr marL="0" lvl="0" indent="0" algn="l" rtl="0">
              <a:spcBef>
                <a:spcPts val="0"/>
              </a:spcBef>
              <a:spcAft>
                <a:spcPts val="0"/>
              </a:spcAft>
              <a:buNone/>
            </a:pPr>
            <a:endParaRPr sz="1200" i="1">
              <a:solidFill>
                <a:srgbClr val="666666"/>
              </a:solidFill>
            </a:endParaRPr>
          </a:p>
          <a:p>
            <a:pPr marL="0" lvl="0" indent="0" algn="l" rtl="0">
              <a:spcBef>
                <a:spcPts val="0"/>
              </a:spcBef>
              <a:spcAft>
                <a:spcPts val="0"/>
              </a:spcAft>
              <a:buNone/>
            </a:pPr>
            <a:r>
              <a:rPr lang="es" sz="1200" b="1" i="1">
                <a:solidFill>
                  <a:srgbClr val="666666"/>
                </a:solidFill>
              </a:rPr>
              <a:t>Reseñas Steam:</a:t>
            </a:r>
            <a:r>
              <a:rPr lang="es" sz="1200" i="1">
                <a:solidFill>
                  <a:srgbClr val="666666"/>
                </a:solidFill>
              </a:rPr>
              <a:t> 96% (135k reseñas)</a:t>
            </a:r>
            <a:endParaRPr sz="1200" i="1">
              <a:solidFill>
                <a:srgbClr val="666666"/>
              </a:solidFill>
            </a:endParaRPr>
          </a:p>
          <a:p>
            <a:pPr marL="0" lvl="0" indent="0" algn="l" rtl="0">
              <a:spcBef>
                <a:spcPts val="0"/>
              </a:spcBef>
              <a:spcAft>
                <a:spcPts val="0"/>
              </a:spcAft>
              <a:buNone/>
            </a:pPr>
            <a:r>
              <a:rPr lang="es" sz="1200" b="1" i="1">
                <a:solidFill>
                  <a:srgbClr val="666666"/>
                </a:solidFill>
              </a:rPr>
              <a:t>Puntaje en Metacritic: </a:t>
            </a:r>
            <a:r>
              <a:rPr lang="es" sz="1200" i="1">
                <a:solidFill>
                  <a:srgbClr val="666666"/>
                </a:solidFill>
              </a:rPr>
              <a:t>85% </a:t>
            </a:r>
            <a:endParaRPr sz="1200" i="1">
              <a:solidFill>
                <a:srgbClr val="666666"/>
              </a:solidFill>
            </a:endParaRPr>
          </a:p>
        </p:txBody>
      </p:sp>
      <p:sp>
        <p:nvSpPr>
          <p:cNvPr id="140" name="Google Shape;140;p24"/>
          <p:cNvSpPr/>
          <p:nvPr/>
        </p:nvSpPr>
        <p:spPr>
          <a:xfrm>
            <a:off x="6137955" y="1553950"/>
            <a:ext cx="2847300" cy="1782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200" b="1">
                <a:solidFill>
                  <a:srgbClr val="666666"/>
                </a:solidFill>
              </a:rPr>
              <a:t>Referencia visual del Juego</a:t>
            </a:r>
            <a:endParaRPr sz="2200" b="1">
              <a:solidFill>
                <a:srgbClr val="666666"/>
              </a:solidFill>
            </a:endParaRPr>
          </a:p>
        </p:txBody>
      </p:sp>
      <p:sp>
        <p:nvSpPr>
          <p:cNvPr id="141" name="Google Shape;141;p24"/>
          <p:cNvSpPr txBox="1"/>
          <p:nvPr/>
        </p:nvSpPr>
        <p:spPr>
          <a:xfrm>
            <a:off x="6137955" y="3387075"/>
            <a:ext cx="28473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200" b="1" i="1">
                <a:solidFill>
                  <a:srgbClr val="666666"/>
                </a:solidFill>
              </a:rPr>
              <a:t>Fecha de Lanzamiento: </a:t>
            </a:r>
            <a:r>
              <a:rPr lang="es" sz="1200" i="1">
                <a:solidFill>
                  <a:srgbClr val="666666"/>
                </a:solidFill>
              </a:rPr>
              <a:t>01/01/1970</a:t>
            </a:r>
            <a:endParaRPr sz="1200" i="1">
              <a:solidFill>
                <a:srgbClr val="666666"/>
              </a:solidFill>
            </a:endParaRPr>
          </a:p>
          <a:p>
            <a:pPr marL="0" lvl="0" indent="0" algn="l" rtl="0">
              <a:spcBef>
                <a:spcPts val="0"/>
              </a:spcBef>
              <a:spcAft>
                <a:spcPts val="0"/>
              </a:spcAft>
              <a:buNone/>
            </a:pPr>
            <a:r>
              <a:rPr lang="es" sz="1200" b="1" i="1">
                <a:solidFill>
                  <a:srgbClr val="666666"/>
                </a:solidFill>
              </a:rPr>
              <a:t>Precio de Lanzamiento: </a:t>
            </a:r>
            <a:r>
              <a:rPr lang="es" sz="1200" i="1">
                <a:solidFill>
                  <a:srgbClr val="666666"/>
                </a:solidFill>
              </a:rPr>
              <a:t>USD $ 99.99</a:t>
            </a:r>
            <a:endParaRPr sz="1200" i="1">
              <a:solidFill>
                <a:srgbClr val="666666"/>
              </a:solidFill>
            </a:endParaRPr>
          </a:p>
          <a:p>
            <a:pPr marL="0" lvl="0" indent="0" algn="l" rtl="0">
              <a:spcBef>
                <a:spcPts val="0"/>
              </a:spcBef>
              <a:spcAft>
                <a:spcPts val="0"/>
              </a:spcAft>
              <a:buNone/>
            </a:pPr>
            <a:r>
              <a:rPr lang="es" sz="1200" b="1" i="1">
                <a:solidFill>
                  <a:srgbClr val="666666"/>
                </a:solidFill>
              </a:rPr>
              <a:t>Ventas:</a:t>
            </a:r>
            <a:r>
              <a:rPr lang="es" sz="1200" i="1">
                <a:solidFill>
                  <a:srgbClr val="666666"/>
                </a:solidFill>
              </a:rPr>
              <a:t> Mas de 10.000 en Steam</a:t>
            </a:r>
            <a:endParaRPr sz="1200" i="1">
              <a:solidFill>
                <a:srgbClr val="666666"/>
              </a:solidFill>
            </a:endParaRPr>
          </a:p>
          <a:p>
            <a:pPr marL="0" lvl="0" indent="0" algn="l" rtl="0">
              <a:spcBef>
                <a:spcPts val="0"/>
              </a:spcBef>
              <a:spcAft>
                <a:spcPts val="0"/>
              </a:spcAft>
              <a:buNone/>
            </a:pPr>
            <a:endParaRPr sz="1200" i="1">
              <a:solidFill>
                <a:srgbClr val="666666"/>
              </a:solidFill>
            </a:endParaRPr>
          </a:p>
          <a:p>
            <a:pPr marL="0" lvl="0" indent="0" algn="l" rtl="0">
              <a:spcBef>
                <a:spcPts val="0"/>
              </a:spcBef>
              <a:spcAft>
                <a:spcPts val="0"/>
              </a:spcAft>
              <a:buNone/>
            </a:pPr>
            <a:r>
              <a:rPr lang="es" sz="1200" b="1" i="1">
                <a:solidFill>
                  <a:srgbClr val="666666"/>
                </a:solidFill>
              </a:rPr>
              <a:t>Reseñas Steam:</a:t>
            </a:r>
            <a:r>
              <a:rPr lang="es" sz="1200" i="1">
                <a:solidFill>
                  <a:srgbClr val="666666"/>
                </a:solidFill>
              </a:rPr>
              <a:t> 96% (135k reseñas)</a:t>
            </a:r>
            <a:endParaRPr sz="1200" i="1">
              <a:solidFill>
                <a:srgbClr val="666666"/>
              </a:solidFill>
            </a:endParaRPr>
          </a:p>
          <a:p>
            <a:pPr marL="0" lvl="0" indent="0" algn="l" rtl="0">
              <a:spcBef>
                <a:spcPts val="0"/>
              </a:spcBef>
              <a:spcAft>
                <a:spcPts val="0"/>
              </a:spcAft>
              <a:buNone/>
            </a:pPr>
            <a:r>
              <a:rPr lang="es" sz="1200" b="1" i="1">
                <a:solidFill>
                  <a:srgbClr val="666666"/>
                </a:solidFill>
              </a:rPr>
              <a:t>Puntaje en Metacritic: </a:t>
            </a:r>
            <a:r>
              <a:rPr lang="es" sz="1200" i="1">
                <a:solidFill>
                  <a:srgbClr val="666666"/>
                </a:solidFill>
              </a:rPr>
              <a:t>85% </a:t>
            </a:r>
            <a:endParaRPr sz="1200" i="1">
              <a:solidFill>
                <a:srgbClr val="66666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p:nvPr/>
        </p:nvSpPr>
        <p:spPr>
          <a:xfrm>
            <a:off x="268850" y="672125"/>
            <a:ext cx="8730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i="1">
                <a:solidFill>
                  <a:srgbClr val="666666"/>
                </a:solidFill>
              </a:rPr>
              <a:t>Si bien no tenemos conocimiento de tiempos de producción a esta altura de la carrera, colocar el slide con tiempos estimados, solo para que tome forma de propuesta el ejercicio.</a:t>
            </a:r>
            <a:endParaRPr i="1">
              <a:solidFill>
                <a:srgbClr val="666666"/>
              </a:solidFill>
            </a:endParaRPr>
          </a:p>
        </p:txBody>
      </p:sp>
      <p:sp>
        <p:nvSpPr>
          <p:cNvPr id="147" name="Google Shape;147;p25"/>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rgbClr val="666666"/>
                </a:solidFill>
              </a:rPr>
              <a:t>TIEMPOS DE DESARROLLO / PRODUCCIÓN</a:t>
            </a:r>
            <a:endParaRPr sz="2200" b="1">
              <a:solidFill>
                <a:srgbClr val="666666"/>
              </a:solidFill>
            </a:endParaRPr>
          </a:p>
        </p:txBody>
      </p:sp>
      <p:sp>
        <p:nvSpPr>
          <p:cNvPr id="148" name="Google Shape;148;p25"/>
          <p:cNvSpPr/>
          <p:nvPr/>
        </p:nvSpPr>
        <p:spPr>
          <a:xfrm>
            <a:off x="353750" y="2723850"/>
            <a:ext cx="8504100" cy="233400"/>
          </a:xfrm>
          <a:prstGeom prst="chevron">
            <a:avLst>
              <a:gd name="adj" fmla="val 5000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dirty="0">
                <a:solidFill>
                  <a:srgbClr val="666666"/>
                </a:solidFill>
              </a:rPr>
              <a:t>2023</a:t>
            </a:r>
            <a:endParaRPr dirty="0">
              <a:solidFill>
                <a:srgbClr val="666666"/>
              </a:solidFill>
            </a:endParaRPr>
          </a:p>
        </p:txBody>
      </p:sp>
      <p:cxnSp>
        <p:nvCxnSpPr>
          <p:cNvPr id="149" name="Google Shape;149;p25"/>
          <p:cNvCxnSpPr/>
          <p:nvPr/>
        </p:nvCxnSpPr>
        <p:spPr>
          <a:xfrm rot="10800000">
            <a:off x="1733375" y="2226975"/>
            <a:ext cx="0" cy="679200"/>
          </a:xfrm>
          <a:prstGeom prst="straightConnector1">
            <a:avLst/>
          </a:prstGeom>
          <a:noFill/>
          <a:ln w="28575" cap="flat" cmpd="sng">
            <a:solidFill>
              <a:srgbClr val="CCCCCC"/>
            </a:solidFill>
            <a:prstDash val="solid"/>
            <a:round/>
            <a:headEnd type="oval" w="med" len="med"/>
            <a:tailEnd type="oval" w="med" len="med"/>
          </a:ln>
        </p:spPr>
      </p:cxnSp>
      <p:cxnSp>
        <p:nvCxnSpPr>
          <p:cNvPr id="150" name="Google Shape;150;p25"/>
          <p:cNvCxnSpPr/>
          <p:nvPr/>
        </p:nvCxnSpPr>
        <p:spPr>
          <a:xfrm rot="10800000">
            <a:off x="2723975" y="2836575"/>
            <a:ext cx="0" cy="679200"/>
          </a:xfrm>
          <a:prstGeom prst="straightConnector1">
            <a:avLst/>
          </a:prstGeom>
          <a:noFill/>
          <a:ln w="28575" cap="flat" cmpd="sng">
            <a:solidFill>
              <a:srgbClr val="CCCCCC"/>
            </a:solidFill>
            <a:prstDash val="solid"/>
            <a:round/>
            <a:headEnd type="oval" w="med" len="med"/>
            <a:tailEnd type="oval" w="med" len="med"/>
          </a:ln>
        </p:spPr>
      </p:cxnSp>
      <p:cxnSp>
        <p:nvCxnSpPr>
          <p:cNvPr id="151" name="Google Shape;151;p25"/>
          <p:cNvCxnSpPr/>
          <p:nvPr/>
        </p:nvCxnSpPr>
        <p:spPr>
          <a:xfrm rot="10800000">
            <a:off x="4705175" y="2226975"/>
            <a:ext cx="0" cy="679200"/>
          </a:xfrm>
          <a:prstGeom prst="straightConnector1">
            <a:avLst/>
          </a:prstGeom>
          <a:noFill/>
          <a:ln w="28575" cap="flat" cmpd="sng">
            <a:solidFill>
              <a:srgbClr val="B7B7B7"/>
            </a:solidFill>
            <a:prstDash val="solid"/>
            <a:round/>
            <a:headEnd type="oval" w="med" len="med"/>
            <a:tailEnd type="oval" w="med" len="med"/>
          </a:ln>
        </p:spPr>
      </p:cxnSp>
      <p:cxnSp>
        <p:nvCxnSpPr>
          <p:cNvPr id="152" name="Google Shape;152;p25"/>
          <p:cNvCxnSpPr/>
          <p:nvPr/>
        </p:nvCxnSpPr>
        <p:spPr>
          <a:xfrm rot="10800000">
            <a:off x="5695775" y="2836575"/>
            <a:ext cx="0" cy="679200"/>
          </a:xfrm>
          <a:prstGeom prst="straightConnector1">
            <a:avLst/>
          </a:prstGeom>
          <a:noFill/>
          <a:ln w="28575" cap="flat" cmpd="sng">
            <a:solidFill>
              <a:srgbClr val="B7B7B7"/>
            </a:solidFill>
            <a:prstDash val="solid"/>
            <a:round/>
            <a:headEnd type="oval" w="med" len="med"/>
            <a:tailEnd type="oval" w="med" len="med"/>
          </a:ln>
        </p:spPr>
      </p:cxnSp>
      <p:cxnSp>
        <p:nvCxnSpPr>
          <p:cNvPr id="153" name="Google Shape;153;p25"/>
          <p:cNvCxnSpPr/>
          <p:nvPr/>
        </p:nvCxnSpPr>
        <p:spPr>
          <a:xfrm rot="10800000">
            <a:off x="7295975" y="2226975"/>
            <a:ext cx="0" cy="679200"/>
          </a:xfrm>
          <a:prstGeom prst="straightConnector1">
            <a:avLst/>
          </a:prstGeom>
          <a:noFill/>
          <a:ln w="28575" cap="flat" cmpd="sng">
            <a:solidFill>
              <a:srgbClr val="B7B7B7"/>
            </a:solidFill>
            <a:prstDash val="solid"/>
            <a:round/>
            <a:headEnd type="oval" w="med" len="med"/>
            <a:tailEnd type="oval" w="med" len="med"/>
          </a:ln>
        </p:spPr>
      </p:cxnSp>
      <p:cxnSp>
        <p:nvCxnSpPr>
          <p:cNvPr id="154" name="Google Shape;154;p25"/>
          <p:cNvCxnSpPr/>
          <p:nvPr/>
        </p:nvCxnSpPr>
        <p:spPr>
          <a:xfrm rot="10800000">
            <a:off x="8210375" y="2836575"/>
            <a:ext cx="0" cy="679200"/>
          </a:xfrm>
          <a:prstGeom prst="straightConnector1">
            <a:avLst/>
          </a:prstGeom>
          <a:noFill/>
          <a:ln w="28575" cap="flat" cmpd="sng">
            <a:solidFill>
              <a:srgbClr val="B7B7B7"/>
            </a:solidFill>
            <a:prstDash val="solid"/>
            <a:round/>
            <a:headEnd type="oval" w="med" len="med"/>
            <a:tailEnd type="oval" w="med" len="med"/>
          </a:ln>
        </p:spPr>
      </p:cxnSp>
      <p:sp>
        <p:nvSpPr>
          <p:cNvPr id="155" name="Google Shape;155;p25"/>
          <p:cNvSpPr txBox="1"/>
          <p:nvPr/>
        </p:nvSpPr>
        <p:spPr>
          <a:xfrm>
            <a:off x="1174625" y="1672875"/>
            <a:ext cx="1117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200" b="1" i="1" dirty="0">
                <a:solidFill>
                  <a:srgbClr val="666666"/>
                </a:solidFill>
              </a:rPr>
              <a:t>Prototipo</a:t>
            </a:r>
            <a:endParaRPr sz="1200" b="1" i="1" dirty="0">
              <a:solidFill>
                <a:srgbClr val="666666"/>
              </a:solidFill>
            </a:endParaRPr>
          </a:p>
          <a:p>
            <a:pPr marL="0" lvl="0" indent="0" algn="ctr" rtl="0">
              <a:spcBef>
                <a:spcPts val="0"/>
              </a:spcBef>
              <a:spcAft>
                <a:spcPts val="0"/>
              </a:spcAft>
              <a:buNone/>
            </a:pPr>
            <a:r>
              <a:rPr lang="es" sz="1200" i="1" dirty="0">
                <a:solidFill>
                  <a:srgbClr val="666666"/>
                </a:solidFill>
              </a:rPr>
              <a:t>NOV/2023</a:t>
            </a:r>
            <a:endParaRPr sz="1200" i="1" dirty="0">
              <a:solidFill>
                <a:srgbClr val="666666"/>
              </a:solidFill>
            </a:endParaRPr>
          </a:p>
        </p:txBody>
      </p:sp>
      <p:sp>
        <p:nvSpPr>
          <p:cNvPr id="156" name="Google Shape;156;p25"/>
          <p:cNvSpPr txBox="1"/>
          <p:nvPr/>
        </p:nvSpPr>
        <p:spPr>
          <a:xfrm>
            <a:off x="2165225" y="3515775"/>
            <a:ext cx="1117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200" b="1" i="1" dirty="0">
                <a:solidFill>
                  <a:srgbClr val="666666"/>
                </a:solidFill>
              </a:rPr>
              <a:t>Ver. Alfa</a:t>
            </a:r>
            <a:endParaRPr sz="1200" b="1" i="1" dirty="0">
              <a:solidFill>
                <a:srgbClr val="666666"/>
              </a:solidFill>
            </a:endParaRPr>
          </a:p>
          <a:p>
            <a:pPr marL="0" lvl="0" indent="0" algn="ctr" rtl="0">
              <a:spcBef>
                <a:spcPts val="0"/>
              </a:spcBef>
              <a:spcAft>
                <a:spcPts val="0"/>
              </a:spcAft>
              <a:buNone/>
            </a:pPr>
            <a:r>
              <a:rPr lang="es" sz="1200" i="1" dirty="0">
                <a:solidFill>
                  <a:srgbClr val="666666"/>
                </a:solidFill>
              </a:rPr>
              <a:t>ENE/2023</a:t>
            </a:r>
            <a:endParaRPr sz="1200" i="1" dirty="0">
              <a:solidFill>
                <a:srgbClr val="666666"/>
              </a:solidFill>
            </a:endParaRPr>
          </a:p>
        </p:txBody>
      </p:sp>
      <p:sp>
        <p:nvSpPr>
          <p:cNvPr id="157" name="Google Shape;157;p25"/>
          <p:cNvSpPr txBox="1"/>
          <p:nvPr/>
        </p:nvSpPr>
        <p:spPr>
          <a:xfrm>
            <a:off x="5137025" y="3515775"/>
            <a:ext cx="1117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200" b="1" i="1" dirty="0">
                <a:solidFill>
                  <a:srgbClr val="666666"/>
                </a:solidFill>
              </a:rPr>
              <a:t>Ver.Beta</a:t>
            </a:r>
            <a:endParaRPr sz="1200" b="1" i="1" dirty="0">
              <a:solidFill>
                <a:srgbClr val="666666"/>
              </a:solidFill>
            </a:endParaRPr>
          </a:p>
          <a:p>
            <a:pPr marL="0" lvl="0" indent="0" algn="ctr" rtl="0">
              <a:spcBef>
                <a:spcPts val="0"/>
              </a:spcBef>
              <a:spcAft>
                <a:spcPts val="0"/>
              </a:spcAft>
              <a:buNone/>
            </a:pPr>
            <a:r>
              <a:rPr lang="es" sz="1200" i="1" dirty="0">
                <a:solidFill>
                  <a:srgbClr val="666666"/>
                </a:solidFill>
              </a:rPr>
              <a:t>JUNIO/2023</a:t>
            </a:r>
            <a:endParaRPr sz="1200" i="1" dirty="0">
              <a:solidFill>
                <a:srgbClr val="666666"/>
              </a:solidFill>
            </a:endParaRPr>
          </a:p>
        </p:txBody>
      </p:sp>
      <p:sp>
        <p:nvSpPr>
          <p:cNvPr id="158" name="Google Shape;158;p25"/>
          <p:cNvSpPr txBox="1"/>
          <p:nvPr/>
        </p:nvSpPr>
        <p:spPr>
          <a:xfrm>
            <a:off x="7651625" y="3515775"/>
            <a:ext cx="11175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200" b="1" i="1" dirty="0">
                <a:solidFill>
                  <a:srgbClr val="666666"/>
                </a:solidFill>
              </a:rPr>
              <a:t>Release Consolas</a:t>
            </a:r>
            <a:endParaRPr sz="1200" b="1" i="1" dirty="0">
              <a:solidFill>
                <a:srgbClr val="666666"/>
              </a:solidFill>
            </a:endParaRPr>
          </a:p>
          <a:p>
            <a:pPr marL="0" lvl="0" indent="0" algn="ctr" rtl="0">
              <a:spcBef>
                <a:spcPts val="0"/>
              </a:spcBef>
              <a:spcAft>
                <a:spcPts val="0"/>
              </a:spcAft>
              <a:buNone/>
            </a:pPr>
            <a:r>
              <a:rPr lang="es" sz="1200" i="1" dirty="0">
                <a:solidFill>
                  <a:srgbClr val="666666"/>
                </a:solidFill>
              </a:rPr>
              <a:t>DIC/2023</a:t>
            </a:r>
            <a:endParaRPr sz="1200" i="1" dirty="0">
              <a:solidFill>
                <a:srgbClr val="666666"/>
              </a:solidFill>
            </a:endParaRPr>
          </a:p>
        </p:txBody>
      </p:sp>
      <p:sp>
        <p:nvSpPr>
          <p:cNvPr id="159" name="Google Shape;159;p25"/>
          <p:cNvSpPr txBox="1"/>
          <p:nvPr/>
        </p:nvSpPr>
        <p:spPr>
          <a:xfrm>
            <a:off x="4053950" y="1672875"/>
            <a:ext cx="13017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200" b="1" i="1" dirty="0">
                <a:solidFill>
                  <a:srgbClr val="666666"/>
                </a:solidFill>
              </a:rPr>
              <a:t>Vertical Slice</a:t>
            </a:r>
            <a:endParaRPr sz="1200" b="1" i="1" dirty="0">
              <a:solidFill>
                <a:srgbClr val="666666"/>
              </a:solidFill>
            </a:endParaRPr>
          </a:p>
          <a:p>
            <a:pPr marL="0" lvl="0" indent="0" algn="ctr" rtl="0">
              <a:spcBef>
                <a:spcPts val="0"/>
              </a:spcBef>
              <a:spcAft>
                <a:spcPts val="0"/>
              </a:spcAft>
              <a:buNone/>
            </a:pPr>
            <a:r>
              <a:rPr lang="es" sz="1200" i="1" dirty="0">
                <a:solidFill>
                  <a:srgbClr val="666666"/>
                </a:solidFill>
              </a:rPr>
              <a:t>Marzo/2023</a:t>
            </a:r>
            <a:endParaRPr sz="1200" i="1" dirty="0">
              <a:solidFill>
                <a:srgbClr val="666666"/>
              </a:solidFill>
            </a:endParaRPr>
          </a:p>
        </p:txBody>
      </p:sp>
      <p:sp>
        <p:nvSpPr>
          <p:cNvPr id="160" name="Google Shape;160;p25"/>
          <p:cNvSpPr txBox="1"/>
          <p:nvPr/>
        </p:nvSpPr>
        <p:spPr>
          <a:xfrm>
            <a:off x="6737225" y="1520475"/>
            <a:ext cx="11175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200" b="1" i="1">
                <a:solidFill>
                  <a:srgbClr val="666666"/>
                </a:solidFill>
              </a:rPr>
              <a:t>Release Steam</a:t>
            </a:r>
            <a:endParaRPr sz="1200" b="1" i="1">
              <a:solidFill>
                <a:srgbClr val="666666"/>
              </a:solidFill>
            </a:endParaRPr>
          </a:p>
          <a:p>
            <a:pPr marL="0" lvl="0" indent="0" algn="ctr" rtl="0">
              <a:spcBef>
                <a:spcPts val="0"/>
              </a:spcBef>
              <a:spcAft>
                <a:spcPts val="0"/>
              </a:spcAft>
              <a:buNone/>
            </a:pPr>
            <a:r>
              <a:rPr lang="es" sz="1200" i="1">
                <a:solidFill>
                  <a:srgbClr val="666666"/>
                </a:solidFill>
              </a:rPr>
              <a:t>AGO/2023</a:t>
            </a:r>
            <a:endParaRPr sz="1200" i="1">
              <a:solidFill>
                <a:srgbClr val="666666"/>
              </a:solidFill>
            </a:endParaRPr>
          </a:p>
        </p:txBody>
      </p:sp>
      <p:sp>
        <p:nvSpPr>
          <p:cNvPr id="161" name="Google Shape;161;p25"/>
          <p:cNvSpPr/>
          <p:nvPr/>
        </p:nvSpPr>
        <p:spPr>
          <a:xfrm>
            <a:off x="4216675" y="2723850"/>
            <a:ext cx="4641300" cy="233400"/>
          </a:xfrm>
          <a:prstGeom prst="chevron">
            <a:avLst>
              <a:gd name="adj" fmla="val 50000"/>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a:solidFill>
                  <a:srgbClr val="666666"/>
                </a:solidFill>
              </a:rPr>
              <a:t>2023</a:t>
            </a:r>
            <a:endParaRPr>
              <a:solidFill>
                <a:srgbClr val="66666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165"/>
        <p:cNvGrpSpPr/>
        <p:nvPr/>
      </p:nvGrpSpPr>
      <p:grpSpPr>
        <a:xfrm>
          <a:off x="0" y="0"/>
          <a:ext cx="0" cy="0"/>
          <a:chOff x="0" y="0"/>
          <a:chExt cx="0" cy="0"/>
        </a:xfrm>
      </p:grpSpPr>
      <p:sp>
        <p:nvSpPr>
          <p:cNvPr id="166" name="Google Shape;166;p26"/>
          <p:cNvSpPr/>
          <p:nvPr/>
        </p:nvSpPr>
        <p:spPr>
          <a:xfrm>
            <a:off x="0" y="0"/>
            <a:ext cx="9144000" cy="5143500"/>
          </a:xfrm>
          <a:prstGeom prst="rect">
            <a:avLst/>
          </a:pr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b="1">
              <a:solidFill>
                <a:srgbClr val="666666"/>
              </a:solidFill>
            </a:endParaRPr>
          </a:p>
        </p:txBody>
      </p:sp>
      <p:sp>
        <p:nvSpPr>
          <p:cNvPr id="167" name="Google Shape;167;p26"/>
          <p:cNvSpPr txBox="1"/>
          <p:nvPr/>
        </p:nvSpPr>
        <p:spPr>
          <a:xfrm>
            <a:off x="268850" y="672125"/>
            <a:ext cx="8730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i="1">
                <a:solidFill>
                  <a:srgbClr val="E06666"/>
                </a:solidFill>
              </a:rPr>
              <a:t>Detalle de los costos de producción para cada instancia del desarrollo.</a:t>
            </a:r>
            <a:endParaRPr i="1">
              <a:solidFill>
                <a:srgbClr val="E06666"/>
              </a:solidFill>
            </a:endParaRPr>
          </a:p>
          <a:p>
            <a:pPr marL="0" lvl="0" indent="0" algn="l" rtl="0">
              <a:spcBef>
                <a:spcPts val="0"/>
              </a:spcBef>
              <a:spcAft>
                <a:spcPts val="0"/>
              </a:spcAft>
              <a:buNone/>
            </a:pPr>
            <a:r>
              <a:rPr lang="es" i="1">
                <a:solidFill>
                  <a:srgbClr val="E06666"/>
                </a:solidFill>
              </a:rPr>
              <a:t>No vamos a ver esto y no hace falta completar este Slide.</a:t>
            </a:r>
            <a:endParaRPr i="1">
              <a:solidFill>
                <a:srgbClr val="E06666"/>
              </a:solidFill>
            </a:endParaRPr>
          </a:p>
        </p:txBody>
      </p:sp>
      <p:sp>
        <p:nvSpPr>
          <p:cNvPr id="168" name="Google Shape;168;p26"/>
          <p:cNvSpPr/>
          <p:nvPr/>
        </p:nvSpPr>
        <p:spPr>
          <a:xfrm>
            <a:off x="0" y="0"/>
            <a:ext cx="9144000" cy="495300"/>
          </a:xfrm>
          <a:prstGeom prst="rect">
            <a:avLst/>
          </a:pr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2200" b="1">
                <a:solidFill>
                  <a:srgbClr val="E06666"/>
                </a:solidFill>
              </a:rPr>
              <a:t>COSTOS DE PRODUCCIÓN</a:t>
            </a:r>
            <a:endParaRPr sz="2200" b="1">
              <a:solidFill>
                <a:srgbClr val="E0666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sz="2200" b="1" dirty="0">
              <a:solidFill>
                <a:srgbClr val="666666"/>
              </a:solidFill>
            </a:endParaRPr>
          </a:p>
        </p:txBody>
      </p:sp>
      <p:sp>
        <p:nvSpPr>
          <p:cNvPr id="174" name="Google Shape;174;p27"/>
          <p:cNvSpPr txBox="1"/>
          <p:nvPr/>
        </p:nvSpPr>
        <p:spPr>
          <a:xfrm>
            <a:off x="4577500" y="0"/>
            <a:ext cx="4572000" cy="514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5000">
                <a:solidFill>
                  <a:schemeClr val="dk2"/>
                </a:solidFill>
              </a:rPr>
              <a:t>Equipo</a:t>
            </a:r>
            <a:endParaRPr sz="5000">
              <a:solidFill>
                <a:schemeClr val="dk2"/>
              </a:solidFill>
            </a:endParaRPr>
          </a:p>
        </p:txBody>
      </p:sp>
      <p:pic>
        <p:nvPicPr>
          <p:cNvPr id="2" name="Imagen 1">
            <a:extLst>
              <a:ext uri="{FF2B5EF4-FFF2-40B4-BE49-F238E27FC236}">
                <a16:creationId xmlns:a16="http://schemas.microsoft.com/office/drawing/2014/main" id="{0001B366-DEF9-D56E-1399-AB91C058DE00}"/>
              </a:ext>
            </a:extLst>
          </p:cNvPr>
          <p:cNvPicPr>
            <a:picLocks noChangeAspect="1"/>
          </p:cNvPicPr>
          <p:nvPr/>
        </p:nvPicPr>
        <p:blipFill rotWithShape="1">
          <a:blip r:embed="rId3"/>
          <a:srcRect l="46753" t="44110" r="7662" b="10570"/>
          <a:stretch/>
        </p:blipFill>
        <p:spPr>
          <a:xfrm>
            <a:off x="539827" y="1705654"/>
            <a:ext cx="3216926" cy="173219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p:nvPr/>
        </p:nvSpPr>
        <p:spPr>
          <a:xfrm>
            <a:off x="268850" y="672125"/>
            <a:ext cx="8730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i="1">
                <a:solidFill>
                  <a:srgbClr val="666666"/>
                </a:solidFill>
              </a:rPr>
              <a:t>Miembros clave del equipo de desarrollo y rol de cada uno de ellos.</a:t>
            </a:r>
            <a:endParaRPr i="1">
              <a:solidFill>
                <a:srgbClr val="666666"/>
              </a:solidFill>
            </a:endParaRPr>
          </a:p>
          <a:p>
            <a:pPr marL="0" lvl="0" indent="0" algn="l" rtl="0">
              <a:spcBef>
                <a:spcPts val="0"/>
              </a:spcBef>
              <a:spcAft>
                <a:spcPts val="0"/>
              </a:spcAft>
              <a:buNone/>
            </a:pPr>
            <a:r>
              <a:rPr lang="es" i="1">
                <a:solidFill>
                  <a:srgbClr val="666666"/>
                </a:solidFill>
              </a:rPr>
              <a:t>Puede colocarse una breve descripción o referencias a su pasado laboral. Incluso vínculos a Linkedin </a:t>
            </a:r>
            <a:endParaRPr i="1">
              <a:solidFill>
                <a:srgbClr val="666666"/>
              </a:solidFill>
            </a:endParaRPr>
          </a:p>
        </p:txBody>
      </p:sp>
      <p:sp>
        <p:nvSpPr>
          <p:cNvPr id="180" name="Google Shape;180;p28"/>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rgbClr val="666666"/>
                </a:solidFill>
              </a:rPr>
              <a:t>EQUIPO</a:t>
            </a:r>
            <a:endParaRPr sz="2200" b="1">
              <a:solidFill>
                <a:srgbClr val="66666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9"/>
          <p:cNvSpPr txBox="1"/>
          <p:nvPr/>
        </p:nvSpPr>
        <p:spPr>
          <a:xfrm>
            <a:off x="268850" y="672125"/>
            <a:ext cx="87306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i="1">
                <a:solidFill>
                  <a:srgbClr val="666666"/>
                </a:solidFill>
              </a:rPr>
              <a:t>Información acerca de la empresa, lugar de origen, tiempo que llevan produciendo juegos, trabajos y/o clientes más importantes, cultura de la compañía, etc. Esta información suele figurar en los sitios web de las empresas, caso que deseen buscar referencias.</a:t>
            </a:r>
            <a:endParaRPr i="1">
              <a:solidFill>
                <a:srgbClr val="666666"/>
              </a:solidFill>
            </a:endParaRPr>
          </a:p>
        </p:txBody>
      </p:sp>
      <p:sp>
        <p:nvSpPr>
          <p:cNvPr id="186" name="Google Shape;186;p29"/>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rgbClr val="666666"/>
                </a:solidFill>
              </a:rPr>
              <a:t>EMPRESA</a:t>
            </a:r>
            <a:endParaRPr sz="2200" b="1">
              <a:solidFill>
                <a:srgbClr val="666666"/>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sz="2200" b="1" dirty="0">
              <a:solidFill>
                <a:schemeClr val="dk2"/>
              </a:solidFill>
            </a:endParaRPr>
          </a:p>
        </p:txBody>
      </p:sp>
      <p:sp>
        <p:nvSpPr>
          <p:cNvPr id="196" name="Google Shape;196;p31"/>
          <p:cNvSpPr txBox="1"/>
          <p:nvPr/>
        </p:nvSpPr>
        <p:spPr>
          <a:xfrm>
            <a:off x="4577500" y="0"/>
            <a:ext cx="4572000" cy="514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5000">
                <a:solidFill>
                  <a:schemeClr val="dk2"/>
                </a:solidFill>
              </a:rPr>
              <a:t>Gracias!</a:t>
            </a:r>
            <a:endParaRPr sz="5000">
              <a:solidFill>
                <a:schemeClr val="dk2"/>
              </a:solidFill>
            </a:endParaRPr>
          </a:p>
          <a:p>
            <a:pPr marL="0" lvl="0" indent="0" algn="ctr" rtl="0">
              <a:spcBef>
                <a:spcPts val="0"/>
              </a:spcBef>
              <a:spcAft>
                <a:spcPts val="0"/>
              </a:spcAft>
              <a:buNone/>
            </a:pPr>
            <a:endParaRPr sz="3000">
              <a:solidFill>
                <a:schemeClr val="dk2"/>
              </a:solidFill>
            </a:endParaRPr>
          </a:p>
          <a:p>
            <a:pPr marL="0" lvl="0" indent="0" algn="ctr" rtl="0">
              <a:spcBef>
                <a:spcPts val="0"/>
              </a:spcBef>
              <a:spcAft>
                <a:spcPts val="0"/>
              </a:spcAft>
              <a:buNone/>
            </a:pPr>
            <a:r>
              <a:rPr lang="es" sz="1800" u="sng">
                <a:solidFill>
                  <a:schemeClr val="dk2"/>
                </a:solidFill>
              </a:rPr>
              <a:t>Contacto</a:t>
            </a:r>
            <a:endParaRPr sz="1800">
              <a:solidFill>
                <a:schemeClr val="dk2"/>
              </a:solidFill>
            </a:endParaRPr>
          </a:p>
          <a:p>
            <a:pPr marL="0" lvl="0" indent="0" algn="ctr" rtl="0">
              <a:spcBef>
                <a:spcPts val="0"/>
              </a:spcBef>
              <a:spcAft>
                <a:spcPts val="0"/>
              </a:spcAft>
              <a:buNone/>
            </a:pPr>
            <a:r>
              <a:rPr lang="es" sz="1800" b="1">
                <a:solidFill>
                  <a:schemeClr val="dk2"/>
                </a:solidFill>
              </a:rPr>
              <a:t>Nombre Apellido</a:t>
            </a:r>
            <a:endParaRPr sz="1800" b="1">
              <a:solidFill>
                <a:schemeClr val="dk2"/>
              </a:solidFill>
            </a:endParaRPr>
          </a:p>
          <a:p>
            <a:pPr marL="0" lvl="0" indent="0" algn="ctr" rtl="0">
              <a:spcBef>
                <a:spcPts val="0"/>
              </a:spcBef>
              <a:spcAft>
                <a:spcPts val="0"/>
              </a:spcAft>
              <a:buNone/>
            </a:pPr>
            <a:r>
              <a:rPr lang="es" sz="1300">
                <a:solidFill>
                  <a:schemeClr val="dk2"/>
                </a:solidFill>
              </a:rPr>
              <a:t>Cargo/Rol</a:t>
            </a:r>
            <a:endParaRPr sz="1300">
              <a:solidFill>
                <a:schemeClr val="dk2"/>
              </a:solidFill>
            </a:endParaRPr>
          </a:p>
          <a:p>
            <a:pPr marL="0" lvl="0" indent="0" algn="ctr" rtl="0">
              <a:spcBef>
                <a:spcPts val="0"/>
              </a:spcBef>
              <a:spcAft>
                <a:spcPts val="0"/>
              </a:spcAft>
              <a:buNone/>
            </a:pPr>
            <a:endParaRPr sz="1300">
              <a:solidFill>
                <a:schemeClr val="dk2"/>
              </a:solidFill>
            </a:endParaRPr>
          </a:p>
          <a:p>
            <a:pPr marL="0" lvl="0" indent="0" algn="ctr" rtl="0">
              <a:spcBef>
                <a:spcPts val="0"/>
              </a:spcBef>
              <a:spcAft>
                <a:spcPts val="0"/>
              </a:spcAft>
              <a:buNone/>
            </a:pPr>
            <a:r>
              <a:rPr lang="es" sz="1700">
                <a:solidFill>
                  <a:schemeClr val="dk2"/>
                </a:solidFill>
              </a:rPr>
              <a:t>cuentademail@servidor.com.ar</a:t>
            </a:r>
            <a:endParaRPr sz="1700">
              <a:solidFill>
                <a:schemeClr val="dk2"/>
              </a:solidFill>
            </a:endParaRPr>
          </a:p>
          <a:p>
            <a:pPr marL="0" lvl="0" indent="0" algn="ctr" rtl="0">
              <a:spcBef>
                <a:spcPts val="0"/>
              </a:spcBef>
              <a:spcAft>
                <a:spcPts val="0"/>
              </a:spcAft>
              <a:buNone/>
            </a:pPr>
            <a:endParaRPr sz="4200">
              <a:solidFill>
                <a:schemeClr val="dk2"/>
              </a:solidFill>
            </a:endParaRPr>
          </a:p>
        </p:txBody>
      </p:sp>
      <p:pic>
        <p:nvPicPr>
          <p:cNvPr id="2" name="Imagen 1">
            <a:extLst>
              <a:ext uri="{FF2B5EF4-FFF2-40B4-BE49-F238E27FC236}">
                <a16:creationId xmlns:a16="http://schemas.microsoft.com/office/drawing/2014/main" id="{40C50AFC-729D-DD97-4AFA-1E10EAA8CB84}"/>
              </a:ext>
            </a:extLst>
          </p:cNvPr>
          <p:cNvPicPr>
            <a:picLocks noChangeAspect="1"/>
          </p:cNvPicPr>
          <p:nvPr/>
        </p:nvPicPr>
        <p:blipFill rotWithShape="1">
          <a:blip r:embed="rId3"/>
          <a:srcRect l="46753" t="44110" r="7662" b="10570"/>
          <a:stretch/>
        </p:blipFill>
        <p:spPr>
          <a:xfrm>
            <a:off x="638978" y="1580920"/>
            <a:ext cx="3680221" cy="198165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p:nvPr/>
        </p:nvSpPr>
        <p:spPr>
          <a:xfrm>
            <a:off x="-1" y="0"/>
            <a:ext cx="9261879"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sz="2200" b="1" dirty="0">
              <a:solidFill>
                <a:srgbClr val="666666"/>
              </a:solidFill>
            </a:endParaRPr>
          </a:p>
        </p:txBody>
      </p:sp>
      <p:sp>
        <p:nvSpPr>
          <p:cNvPr id="61" name="Google Shape;61;p14"/>
          <p:cNvSpPr txBox="1"/>
          <p:nvPr/>
        </p:nvSpPr>
        <p:spPr>
          <a:xfrm>
            <a:off x="4630938" y="521772"/>
            <a:ext cx="4572000" cy="514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5000" dirty="0">
              <a:solidFill>
                <a:schemeClr val="dk2"/>
              </a:solidFill>
            </a:endParaRPr>
          </a:p>
        </p:txBody>
      </p:sp>
      <p:pic>
        <p:nvPicPr>
          <p:cNvPr id="3" name="Imagen 2">
            <a:extLst>
              <a:ext uri="{FF2B5EF4-FFF2-40B4-BE49-F238E27FC236}">
                <a16:creationId xmlns:a16="http://schemas.microsoft.com/office/drawing/2014/main" id="{29207435-0BDC-0715-9A73-9075B1B5A75F}"/>
              </a:ext>
            </a:extLst>
          </p:cNvPr>
          <p:cNvPicPr>
            <a:picLocks noChangeAspect="1"/>
          </p:cNvPicPr>
          <p:nvPr/>
        </p:nvPicPr>
        <p:blipFill rotWithShape="1">
          <a:blip r:embed="rId3"/>
          <a:srcRect l="46753" t="44110" r="7662" b="10570"/>
          <a:stretch/>
        </p:blipFill>
        <p:spPr>
          <a:xfrm>
            <a:off x="-1" y="0"/>
            <a:ext cx="9552207" cy="5143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sz="2200" b="1" dirty="0">
              <a:solidFill>
                <a:schemeClr val="dk2"/>
              </a:solidFill>
            </a:endParaRPr>
          </a:p>
        </p:txBody>
      </p:sp>
      <p:sp>
        <p:nvSpPr>
          <p:cNvPr id="67" name="Google Shape;67;p15"/>
          <p:cNvSpPr txBox="1"/>
          <p:nvPr/>
        </p:nvSpPr>
        <p:spPr>
          <a:xfrm>
            <a:off x="69111" y="1062368"/>
            <a:ext cx="4980900" cy="2123628"/>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s" b="1" i="1" dirty="0">
                <a:solidFill>
                  <a:srgbClr val="666666"/>
                </a:solidFill>
                <a:latin typeface="Bahnschrift SemiBold" panose="020B0502040204020203" pitchFamily="34" charset="0"/>
              </a:rPr>
              <a:t>Todo lo que siempre has sabido esta del otro lado de tus miedos.</a:t>
            </a:r>
            <a:endParaRPr b="1" i="1" dirty="0">
              <a:solidFill>
                <a:srgbClr val="666666"/>
              </a:solidFill>
              <a:latin typeface="Bahnschrift SemiBold" panose="020B0502040204020203" pitchFamily="34" charset="0"/>
            </a:endParaRPr>
          </a:p>
          <a:p>
            <a:pPr marL="0" lvl="0" indent="0" algn="ctr" rtl="0">
              <a:spcBef>
                <a:spcPts val="0"/>
              </a:spcBef>
              <a:spcAft>
                <a:spcPts val="0"/>
              </a:spcAft>
              <a:buNone/>
            </a:pPr>
            <a:endParaRPr i="1" dirty="0">
              <a:solidFill>
                <a:srgbClr val="666666"/>
              </a:solidFill>
            </a:endParaRPr>
          </a:p>
          <a:p>
            <a:pPr marL="0" lvl="0" indent="0" algn="l" rtl="0">
              <a:spcBef>
                <a:spcPts val="0"/>
              </a:spcBef>
              <a:spcAft>
                <a:spcPts val="0"/>
              </a:spcAft>
              <a:buClr>
                <a:schemeClr val="dk1"/>
              </a:buClr>
              <a:buSzPts val="1100"/>
              <a:buFont typeface="Arial"/>
              <a:buNone/>
            </a:pPr>
            <a:endParaRPr lang="es" i="1" dirty="0">
              <a:solidFill>
                <a:srgbClr val="666666"/>
              </a:solidFill>
            </a:endParaRPr>
          </a:p>
          <a:p>
            <a:pPr marL="0" lvl="0" indent="0" algn="l" rtl="0">
              <a:spcBef>
                <a:spcPts val="0"/>
              </a:spcBef>
              <a:spcAft>
                <a:spcPts val="0"/>
              </a:spcAft>
              <a:buClr>
                <a:schemeClr val="dk1"/>
              </a:buClr>
              <a:buSzPts val="1100"/>
              <a:buFont typeface="Arial"/>
              <a:buNone/>
            </a:pPr>
            <a:r>
              <a:rPr lang="es" i="1" dirty="0">
                <a:solidFill>
                  <a:srgbClr val="666666"/>
                </a:solidFill>
              </a:rPr>
              <a:t>La oscuridad no es tu amiga …. </a:t>
            </a:r>
            <a:r>
              <a:rPr lang="es-AR" i="1" dirty="0">
                <a:solidFill>
                  <a:srgbClr val="666666"/>
                </a:solidFill>
              </a:rPr>
              <a:t>H</a:t>
            </a:r>
            <a:r>
              <a:rPr lang="es" i="1" dirty="0">
                <a:solidFill>
                  <a:srgbClr val="666666"/>
                </a:solidFill>
              </a:rPr>
              <a:t>uye!</a:t>
            </a:r>
          </a:p>
          <a:p>
            <a:pPr marL="0" lvl="0" indent="0" algn="l" rtl="0">
              <a:spcBef>
                <a:spcPts val="0"/>
              </a:spcBef>
              <a:spcAft>
                <a:spcPts val="0"/>
              </a:spcAft>
              <a:buClr>
                <a:schemeClr val="dk1"/>
              </a:buClr>
              <a:buSzPts val="1100"/>
              <a:buFont typeface="Arial"/>
              <a:buNone/>
            </a:pPr>
            <a:r>
              <a:rPr lang="es" i="1" dirty="0">
                <a:solidFill>
                  <a:srgbClr val="666666"/>
                </a:solidFill>
              </a:rPr>
              <a:t>Dscubre tu mayo miedo</a:t>
            </a:r>
          </a:p>
          <a:p>
            <a:pPr marL="0" lvl="0" indent="0" algn="l" rtl="0">
              <a:spcBef>
                <a:spcPts val="0"/>
              </a:spcBef>
              <a:spcAft>
                <a:spcPts val="0"/>
              </a:spcAft>
              <a:buClr>
                <a:schemeClr val="dk1"/>
              </a:buClr>
              <a:buSzPts val="1100"/>
              <a:buFont typeface="Arial"/>
              <a:buNone/>
            </a:pPr>
            <a:r>
              <a:rPr lang="es-AR" i="1" dirty="0">
                <a:solidFill>
                  <a:srgbClr val="666666"/>
                </a:solidFill>
              </a:rPr>
              <a:t>E</a:t>
            </a:r>
            <a:r>
              <a:rPr lang="es" i="1" dirty="0">
                <a:solidFill>
                  <a:srgbClr val="666666"/>
                </a:solidFill>
              </a:rPr>
              <a:t>xplora los rincones de tu mente</a:t>
            </a:r>
          </a:p>
          <a:p>
            <a:pPr marL="0" lvl="0" indent="0" algn="l" rtl="0">
              <a:spcBef>
                <a:spcPts val="0"/>
              </a:spcBef>
              <a:spcAft>
                <a:spcPts val="0"/>
              </a:spcAft>
              <a:buClr>
                <a:schemeClr val="dk1"/>
              </a:buClr>
              <a:buSzPts val="1100"/>
              <a:buFont typeface="Arial"/>
              <a:buNone/>
            </a:pPr>
            <a:r>
              <a:rPr lang="es" i="1" dirty="0">
                <a:solidFill>
                  <a:srgbClr val="666666"/>
                </a:solidFill>
              </a:rPr>
              <a:t>Una forma difrente de terror</a:t>
            </a:r>
          </a:p>
          <a:p>
            <a:pPr marL="0" lvl="0" indent="0" algn="l" rtl="0">
              <a:spcBef>
                <a:spcPts val="0"/>
              </a:spcBef>
              <a:spcAft>
                <a:spcPts val="0"/>
              </a:spcAft>
              <a:buClr>
                <a:schemeClr val="dk1"/>
              </a:buClr>
              <a:buSzPts val="1100"/>
              <a:buFont typeface="Arial"/>
              <a:buNone/>
            </a:pPr>
            <a:endParaRPr lang="es" i="1" dirty="0">
              <a:solidFill>
                <a:srgbClr val="666666"/>
              </a:solidFill>
            </a:endParaRPr>
          </a:p>
        </p:txBody>
      </p:sp>
      <p:pic>
        <p:nvPicPr>
          <p:cNvPr id="3" name="Imagen 2">
            <a:extLst>
              <a:ext uri="{FF2B5EF4-FFF2-40B4-BE49-F238E27FC236}">
                <a16:creationId xmlns:a16="http://schemas.microsoft.com/office/drawing/2014/main" id="{CB135C5F-6768-695A-200E-88968067C060}"/>
              </a:ext>
            </a:extLst>
          </p:cNvPr>
          <p:cNvPicPr>
            <a:picLocks noChangeAspect="1"/>
          </p:cNvPicPr>
          <p:nvPr/>
        </p:nvPicPr>
        <p:blipFill>
          <a:blip r:embed="rId3"/>
          <a:stretch>
            <a:fillRect/>
          </a:stretch>
        </p:blipFill>
        <p:spPr>
          <a:xfrm>
            <a:off x="5188231" y="1153695"/>
            <a:ext cx="3886658" cy="3195864"/>
          </a:xfrm>
          <a:prstGeom prst="rect">
            <a:avLst/>
          </a:prstGeom>
        </p:spPr>
      </p:pic>
      <p:sp>
        <p:nvSpPr>
          <p:cNvPr id="4" name="CuadroTexto 3">
            <a:extLst>
              <a:ext uri="{FF2B5EF4-FFF2-40B4-BE49-F238E27FC236}">
                <a16:creationId xmlns:a16="http://schemas.microsoft.com/office/drawing/2014/main" id="{8DBA541B-BE36-376A-49D3-656BD8528064}"/>
              </a:ext>
            </a:extLst>
          </p:cNvPr>
          <p:cNvSpPr txBox="1"/>
          <p:nvPr/>
        </p:nvSpPr>
        <p:spPr>
          <a:xfrm>
            <a:off x="190005" y="324678"/>
            <a:ext cx="2078182" cy="307777"/>
          </a:xfrm>
          <a:prstGeom prst="rect">
            <a:avLst/>
          </a:prstGeom>
          <a:noFill/>
        </p:spPr>
        <p:txBody>
          <a:bodyPr wrap="square" rtlCol="0">
            <a:spAutoFit/>
          </a:bodyPr>
          <a:lstStyle/>
          <a:p>
            <a:r>
              <a:rPr lang="es-AR" b="1" dirty="0">
                <a:latin typeface="Berlin Sans FB" panose="020E0602020502020306" pitchFamily="34" charset="0"/>
              </a:rPr>
              <a:t>PHOBIA</a:t>
            </a:r>
          </a:p>
        </p:txBody>
      </p:sp>
      <p:pic>
        <p:nvPicPr>
          <p:cNvPr id="5" name="Imagen 4">
            <a:extLst>
              <a:ext uri="{FF2B5EF4-FFF2-40B4-BE49-F238E27FC236}">
                <a16:creationId xmlns:a16="http://schemas.microsoft.com/office/drawing/2014/main" id="{8060B78F-7286-3767-E2AB-72C99168AE2D}"/>
              </a:ext>
            </a:extLst>
          </p:cNvPr>
          <p:cNvPicPr>
            <a:picLocks noChangeAspect="1"/>
          </p:cNvPicPr>
          <p:nvPr/>
        </p:nvPicPr>
        <p:blipFill rotWithShape="1">
          <a:blip r:embed="rId4"/>
          <a:srcRect l="46753" t="44110" r="7662" b="10570"/>
          <a:stretch/>
        </p:blipFill>
        <p:spPr>
          <a:xfrm>
            <a:off x="5332155" y="3808715"/>
            <a:ext cx="672619" cy="3621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rtl="0">
              <a:spcBef>
                <a:spcPts val="0"/>
              </a:spcBef>
              <a:spcAft>
                <a:spcPts val="0"/>
              </a:spcAft>
              <a:buNone/>
            </a:pPr>
            <a:r>
              <a:rPr lang="es" sz="2200" b="1" dirty="0">
                <a:solidFill>
                  <a:schemeClr val="dk2"/>
                </a:solidFill>
              </a:rPr>
              <a:t>CONCEPTO DEL JUEGO</a:t>
            </a:r>
            <a:endParaRPr sz="2200" b="1" dirty="0">
              <a:solidFill>
                <a:schemeClr val="dk2"/>
              </a:solidFill>
            </a:endParaRPr>
          </a:p>
        </p:txBody>
      </p:sp>
      <p:sp>
        <p:nvSpPr>
          <p:cNvPr id="2" name="CuadroTexto 1">
            <a:extLst>
              <a:ext uri="{FF2B5EF4-FFF2-40B4-BE49-F238E27FC236}">
                <a16:creationId xmlns:a16="http://schemas.microsoft.com/office/drawing/2014/main" id="{9121192D-A764-C2CA-1285-F267CFE0570B}"/>
              </a:ext>
            </a:extLst>
          </p:cNvPr>
          <p:cNvSpPr txBox="1"/>
          <p:nvPr/>
        </p:nvSpPr>
        <p:spPr>
          <a:xfrm>
            <a:off x="231354" y="1046602"/>
            <a:ext cx="5233012" cy="3108543"/>
          </a:xfrm>
          <a:prstGeom prst="rect">
            <a:avLst/>
          </a:prstGeom>
          <a:noFill/>
        </p:spPr>
        <p:txBody>
          <a:bodyPr wrap="square" rtlCol="0">
            <a:spAutoFit/>
          </a:bodyPr>
          <a:lstStyle/>
          <a:p>
            <a:pPr algn="just"/>
            <a:r>
              <a:rPr lang="es-AR" i="1" dirty="0">
                <a:latin typeface="Arial Rounded MT Bold" panose="020F0704030504030204" pitchFamily="34" charset="0"/>
              </a:rPr>
              <a:t>En PHOBIA lo real es irreal, adentrarnos en lo profundo de la mente de nuestro personaje resulta perturbador.</a:t>
            </a:r>
          </a:p>
          <a:p>
            <a:pPr algn="just"/>
            <a:endParaRPr lang="es-AR" i="1" dirty="0">
              <a:latin typeface="Arial Rounded MT Bold" panose="020F0704030504030204" pitchFamily="34" charset="0"/>
            </a:endParaRPr>
          </a:p>
          <a:p>
            <a:pPr algn="just"/>
            <a:r>
              <a:rPr lang="es-AR" i="1" dirty="0">
                <a:latin typeface="Arial Rounded MT Bold" panose="020F0704030504030204" pitchFamily="34" charset="0"/>
              </a:rPr>
              <a:t>Es una experiencia que puede dejarnos fortalecidos o quizás no. La ambientación describe en detalle el pensamiento estructurado del personaje .Que asechado por sus fantasmas deambula de cuarto en cuarto para encontrar, en lo intrincado de su mente, el camino a la vedad-</a:t>
            </a:r>
          </a:p>
          <a:p>
            <a:pPr algn="just"/>
            <a:endParaRPr lang="es-AR" i="1" dirty="0">
              <a:latin typeface="Arial Rounded MT Bold" panose="020F0704030504030204" pitchFamily="34" charset="0"/>
            </a:endParaRPr>
          </a:p>
          <a:p>
            <a:pPr algn="just"/>
            <a:r>
              <a:rPr lang="es-AR" i="1" dirty="0">
                <a:latin typeface="Arial Rounded MT Bold" panose="020F0704030504030204" pitchFamily="34" charset="0"/>
              </a:rPr>
              <a:t>Explora , deambula e investiga la casa de PHOBIA , recorre uno a uno los pasillos y habitaciones de tu mente, pero no dejes que la oscuridad te atrape.</a:t>
            </a:r>
          </a:p>
          <a:p>
            <a:pPr algn="just"/>
            <a:endParaRPr lang="es-AR" i="1" dirty="0">
              <a:latin typeface="Arial Rounded MT Bold" panose="020F0704030504030204" pitchFamily="34" charset="0"/>
            </a:endParaRPr>
          </a:p>
        </p:txBody>
      </p:sp>
      <p:pic>
        <p:nvPicPr>
          <p:cNvPr id="6" name="Imagen 5">
            <a:extLst>
              <a:ext uri="{FF2B5EF4-FFF2-40B4-BE49-F238E27FC236}">
                <a16:creationId xmlns:a16="http://schemas.microsoft.com/office/drawing/2014/main" id="{64714D35-AB59-A7E3-3E99-EBE36D47BAEB}"/>
              </a:ext>
            </a:extLst>
          </p:cNvPr>
          <p:cNvPicPr>
            <a:picLocks noChangeAspect="1"/>
          </p:cNvPicPr>
          <p:nvPr/>
        </p:nvPicPr>
        <p:blipFill>
          <a:blip r:embed="rId3"/>
          <a:stretch>
            <a:fillRect/>
          </a:stretch>
        </p:blipFill>
        <p:spPr>
          <a:xfrm>
            <a:off x="5695719" y="1123720"/>
            <a:ext cx="3430793" cy="2533880"/>
          </a:xfrm>
          <a:prstGeom prst="rect">
            <a:avLst/>
          </a:prstGeom>
        </p:spPr>
      </p:pic>
      <p:pic>
        <p:nvPicPr>
          <p:cNvPr id="7" name="Imagen 6">
            <a:extLst>
              <a:ext uri="{FF2B5EF4-FFF2-40B4-BE49-F238E27FC236}">
                <a16:creationId xmlns:a16="http://schemas.microsoft.com/office/drawing/2014/main" id="{6F2F5041-81F3-9C12-2836-BFBD7BBCCB52}"/>
              </a:ext>
            </a:extLst>
          </p:cNvPr>
          <p:cNvPicPr>
            <a:picLocks noChangeAspect="1"/>
          </p:cNvPicPr>
          <p:nvPr/>
        </p:nvPicPr>
        <p:blipFill rotWithShape="1">
          <a:blip r:embed="rId4"/>
          <a:srcRect l="46753" t="44110" r="7662" b="10570"/>
          <a:stretch/>
        </p:blipFill>
        <p:spPr>
          <a:xfrm>
            <a:off x="5949100" y="3172858"/>
            <a:ext cx="672619" cy="3621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rgbClr val="666666"/>
                </a:solidFill>
              </a:rPr>
              <a:t>PERSONAJES PRINCIPALES</a:t>
            </a:r>
            <a:endParaRPr sz="2200" b="1">
              <a:solidFill>
                <a:srgbClr val="666666"/>
              </a:solidFill>
            </a:endParaRPr>
          </a:p>
        </p:txBody>
      </p:sp>
      <p:sp>
        <p:nvSpPr>
          <p:cNvPr id="81" name="Google Shape;81;p17"/>
          <p:cNvSpPr txBox="1"/>
          <p:nvPr/>
        </p:nvSpPr>
        <p:spPr>
          <a:xfrm>
            <a:off x="268850" y="672125"/>
            <a:ext cx="8730600" cy="104641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i="1" dirty="0">
                <a:solidFill>
                  <a:srgbClr val="666666"/>
                </a:solidFill>
                <a:latin typeface="Arial Rounded MT Bold" panose="020F0704030504030204" pitchFamily="34" charset="0"/>
              </a:rPr>
              <a:t>Walter Marxon esta solo, o por lo menos es lo que piensa, su cabeza da vueltas a una idea pero la unica manera de encontrarle sentido es buscar, no sabe aun que pero la casa le habla, le habla y le dice , Walter Marxon es un perosnaje aflijido , corrompido por la tristeza y la soledad . solo en su mente esta la razon de sus miedos. </a:t>
            </a:r>
            <a:endParaRPr i="1" dirty="0">
              <a:solidFill>
                <a:srgbClr val="666666"/>
              </a:solidFill>
              <a:latin typeface="Arial Rounded MT Bold" panose="020F0704030504030204" pitchFamily="34" charset="0"/>
            </a:endParaRPr>
          </a:p>
        </p:txBody>
      </p:sp>
      <p:sp>
        <p:nvSpPr>
          <p:cNvPr id="83" name="Google Shape;83;p17"/>
          <p:cNvSpPr/>
          <p:nvPr/>
        </p:nvSpPr>
        <p:spPr>
          <a:xfrm>
            <a:off x="3796000" y="2003875"/>
            <a:ext cx="1590300" cy="1733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200" b="1">
                <a:solidFill>
                  <a:srgbClr val="666666"/>
                </a:solidFill>
              </a:rPr>
              <a:t>Personaje</a:t>
            </a:r>
            <a:endParaRPr sz="2200" b="1">
              <a:solidFill>
                <a:srgbClr val="666666"/>
              </a:solidFill>
            </a:endParaRPr>
          </a:p>
        </p:txBody>
      </p:sp>
      <p:sp>
        <p:nvSpPr>
          <p:cNvPr id="84" name="Google Shape;84;p17"/>
          <p:cNvSpPr/>
          <p:nvPr/>
        </p:nvSpPr>
        <p:spPr>
          <a:xfrm>
            <a:off x="6497475" y="2003875"/>
            <a:ext cx="1590300" cy="1733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200" b="1">
                <a:solidFill>
                  <a:srgbClr val="666666"/>
                </a:solidFill>
              </a:rPr>
              <a:t>Personaje</a:t>
            </a:r>
            <a:endParaRPr sz="2200" b="1">
              <a:solidFill>
                <a:srgbClr val="666666"/>
              </a:solidFill>
            </a:endParaRPr>
          </a:p>
        </p:txBody>
      </p:sp>
      <p:sp>
        <p:nvSpPr>
          <p:cNvPr id="85" name="Google Shape;85;p17"/>
          <p:cNvSpPr txBox="1"/>
          <p:nvPr/>
        </p:nvSpPr>
        <p:spPr>
          <a:xfrm>
            <a:off x="776739" y="3809460"/>
            <a:ext cx="2162122" cy="104641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i="1" dirty="0">
                <a:solidFill>
                  <a:srgbClr val="666666"/>
                </a:solidFill>
                <a:latin typeface="Bahnschrift SemiBold Condensed" panose="020B0502040204020203" pitchFamily="34" charset="0"/>
              </a:rPr>
              <a:t>La oscuridad personifica un gran adversario ademas de ser un apartado tipo Ingrediente </a:t>
            </a:r>
            <a:endParaRPr i="1" dirty="0">
              <a:solidFill>
                <a:srgbClr val="666666"/>
              </a:solidFill>
              <a:latin typeface="Bahnschrift SemiBold Condensed" panose="020B0502040204020203" pitchFamily="34" charset="0"/>
            </a:endParaRPr>
          </a:p>
          <a:p>
            <a:pPr marL="0" lvl="0" indent="0" algn="ctr" rtl="0">
              <a:spcBef>
                <a:spcPts val="0"/>
              </a:spcBef>
              <a:spcAft>
                <a:spcPts val="0"/>
              </a:spcAft>
              <a:buNone/>
            </a:pPr>
            <a:endParaRPr i="1" dirty="0">
              <a:solidFill>
                <a:srgbClr val="666666"/>
              </a:solidFill>
            </a:endParaRPr>
          </a:p>
        </p:txBody>
      </p:sp>
      <p:sp>
        <p:nvSpPr>
          <p:cNvPr id="86" name="Google Shape;86;p17"/>
          <p:cNvSpPr txBox="1"/>
          <p:nvPr/>
        </p:nvSpPr>
        <p:spPr>
          <a:xfrm>
            <a:off x="3774050" y="3720125"/>
            <a:ext cx="16539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i="1">
                <a:solidFill>
                  <a:srgbClr val="666666"/>
                </a:solidFill>
              </a:rPr>
              <a:t>Detalles de este personaje y su rol dentro del juego.</a:t>
            </a:r>
            <a:endParaRPr i="1">
              <a:solidFill>
                <a:srgbClr val="666666"/>
              </a:solidFill>
            </a:endParaRPr>
          </a:p>
          <a:p>
            <a:pPr marL="0" lvl="0" indent="0" algn="ctr" rtl="0">
              <a:spcBef>
                <a:spcPts val="0"/>
              </a:spcBef>
              <a:spcAft>
                <a:spcPts val="0"/>
              </a:spcAft>
              <a:buNone/>
            </a:pPr>
            <a:endParaRPr i="1">
              <a:solidFill>
                <a:srgbClr val="666666"/>
              </a:solidFill>
            </a:endParaRPr>
          </a:p>
        </p:txBody>
      </p:sp>
      <p:sp>
        <p:nvSpPr>
          <p:cNvPr id="87" name="Google Shape;87;p17"/>
          <p:cNvSpPr txBox="1"/>
          <p:nvPr/>
        </p:nvSpPr>
        <p:spPr>
          <a:xfrm>
            <a:off x="6462275" y="3720125"/>
            <a:ext cx="16539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i="1">
                <a:solidFill>
                  <a:srgbClr val="666666"/>
                </a:solidFill>
              </a:rPr>
              <a:t>Detalles de este personaje y su rol dentro del juego.</a:t>
            </a:r>
            <a:endParaRPr i="1">
              <a:solidFill>
                <a:srgbClr val="666666"/>
              </a:solidFill>
            </a:endParaRPr>
          </a:p>
          <a:p>
            <a:pPr marL="0" lvl="0" indent="0" algn="ctr" rtl="0">
              <a:spcBef>
                <a:spcPts val="0"/>
              </a:spcBef>
              <a:spcAft>
                <a:spcPts val="0"/>
              </a:spcAft>
              <a:buNone/>
            </a:pPr>
            <a:endParaRPr i="1">
              <a:solidFill>
                <a:srgbClr val="666666"/>
              </a:solidFill>
            </a:endParaRPr>
          </a:p>
        </p:txBody>
      </p:sp>
      <p:pic>
        <p:nvPicPr>
          <p:cNvPr id="3" name="Imagen 2">
            <a:extLst>
              <a:ext uri="{FF2B5EF4-FFF2-40B4-BE49-F238E27FC236}">
                <a16:creationId xmlns:a16="http://schemas.microsoft.com/office/drawing/2014/main" id="{0E2B2AC9-94FD-5FCF-5F9E-47B52D23EAD6}"/>
              </a:ext>
            </a:extLst>
          </p:cNvPr>
          <p:cNvPicPr>
            <a:picLocks noChangeAspect="1"/>
          </p:cNvPicPr>
          <p:nvPr/>
        </p:nvPicPr>
        <p:blipFill>
          <a:blip r:embed="rId3"/>
          <a:stretch>
            <a:fillRect/>
          </a:stretch>
        </p:blipFill>
        <p:spPr>
          <a:xfrm>
            <a:off x="557828" y="1817035"/>
            <a:ext cx="2599944" cy="19202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rgbClr val="666666"/>
                </a:solidFill>
              </a:rPr>
              <a:t>REFERENCIA</a:t>
            </a:r>
            <a:endParaRPr sz="2200" b="1">
              <a:solidFill>
                <a:srgbClr val="666666"/>
              </a:solidFill>
            </a:endParaRPr>
          </a:p>
        </p:txBody>
      </p:sp>
      <p:sp>
        <p:nvSpPr>
          <p:cNvPr id="93" name="Google Shape;93;p18"/>
          <p:cNvSpPr txBox="1"/>
          <p:nvPr/>
        </p:nvSpPr>
        <p:spPr>
          <a:xfrm>
            <a:off x="268850" y="672125"/>
            <a:ext cx="87306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i="1">
                <a:solidFill>
                  <a:srgbClr val="666666"/>
                </a:solidFill>
              </a:rPr>
              <a:t>Juegos similares, referencias e inspiraciones en otros productos comerciales que ayuden a dar a entender mecánicas de sus juegos, tipo de humor, criterio artístico, etc. En cada uno de ellos identificar qué es lo que se está tomando de cada uno.</a:t>
            </a:r>
            <a:endParaRPr i="1">
              <a:solidFill>
                <a:srgbClr val="666666"/>
              </a:solidFill>
            </a:endParaRPr>
          </a:p>
        </p:txBody>
      </p:sp>
      <p:sp>
        <p:nvSpPr>
          <p:cNvPr id="94" name="Google Shape;94;p18"/>
          <p:cNvSpPr/>
          <p:nvPr/>
        </p:nvSpPr>
        <p:spPr>
          <a:xfrm>
            <a:off x="777800" y="1986725"/>
            <a:ext cx="2160000" cy="1733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200" b="1">
                <a:solidFill>
                  <a:srgbClr val="666666"/>
                </a:solidFill>
              </a:rPr>
              <a:t>Img representativa del Juego o Referencia</a:t>
            </a:r>
            <a:endParaRPr sz="2200" b="1">
              <a:solidFill>
                <a:srgbClr val="666666"/>
              </a:solidFill>
            </a:endParaRPr>
          </a:p>
        </p:txBody>
      </p:sp>
      <p:sp>
        <p:nvSpPr>
          <p:cNvPr id="95" name="Google Shape;95;p18"/>
          <p:cNvSpPr txBox="1"/>
          <p:nvPr/>
        </p:nvSpPr>
        <p:spPr>
          <a:xfrm>
            <a:off x="1030850" y="3720125"/>
            <a:ext cx="16539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i="1">
                <a:solidFill>
                  <a:srgbClr val="666666"/>
                </a:solidFill>
              </a:rPr>
              <a:t>identificar qué es lo que se está tomando de esta referencia</a:t>
            </a:r>
            <a:endParaRPr i="1">
              <a:solidFill>
                <a:srgbClr val="666666"/>
              </a:solidFill>
            </a:endParaRPr>
          </a:p>
        </p:txBody>
      </p:sp>
      <p:sp>
        <p:nvSpPr>
          <p:cNvPr id="96" name="Google Shape;96;p18"/>
          <p:cNvSpPr txBox="1"/>
          <p:nvPr/>
        </p:nvSpPr>
        <p:spPr>
          <a:xfrm>
            <a:off x="3774050" y="3720125"/>
            <a:ext cx="16539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i="1">
                <a:solidFill>
                  <a:srgbClr val="666666"/>
                </a:solidFill>
              </a:rPr>
              <a:t>identificar qué es lo que se está tomando de esta referencia</a:t>
            </a:r>
            <a:endParaRPr i="1">
              <a:solidFill>
                <a:srgbClr val="666666"/>
              </a:solidFill>
            </a:endParaRPr>
          </a:p>
        </p:txBody>
      </p:sp>
      <p:sp>
        <p:nvSpPr>
          <p:cNvPr id="97" name="Google Shape;97;p18"/>
          <p:cNvSpPr txBox="1"/>
          <p:nvPr/>
        </p:nvSpPr>
        <p:spPr>
          <a:xfrm>
            <a:off x="6462275" y="3720125"/>
            <a:ext cx="16539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i="1">
                <a:solidFill>
                  <a:srgbClr val="666666"/>
                </a:solidFill>
              </a:rPr>
              <a:t>identificar qué es lo que se está tomando de esta referencia</a:t>
            </a:r>
            <a:endParaRPr i="1">
              <a:solidFill>
                <a:srgbClr val="666666"/>
              </a:solidFill>
            </a:endParaRPr>
          </a:p>
        </p:txBody>
      </p:sp>
      <p:sp>
        <p:nvSpPr>
          <p:cNvPr id="98" name="Google Shape;98;p18"/>
          <p:cNvSpPr/>
          <p:nvPr/>
        </p:nvSpPr>
        <p:spPr>
          <a:xfrm>
            <a:off x="3554150" y="1986725"/>
            <a:ext cx="2160000" cy="1733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200" b="1">
                <a:solidFill>
                  <a:srgbClr val="666666"/>
                </a:solidFill>
              </a:rPr>
              <a:t>Img representativa del Juego o Referencia</a:t>
            </a:r>
            <a:endParaRPr sz="2200" b="1">
              <a:solidFill>
                <a:srgbClr val="666666"/>
              </a:solidFill>
            </a:endParaRPr>
          </a:p>
        </p:txBody>
      </p:sp>
      <p:sp>
        <p:nvSpPr>
          <p:cNvPr id="99" name="Google Shape;99;p18"/>
          <p:cNvSpPr/>
          <p:nvPr/>
        </p:nvSpPr>
        <p:spPr>
          <a:xfrm>
            <a:off x="6209225" y="1986725"/>
            <a:ext cx="2160000" cy="1733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200" b="1">
                <a:solidFill>
                  <a:srgbClr val="666666"/>
                </a:solidFill>
              </a:rPr>
              <a:t>Img representativa del Juego o Referencia</a:t>
            </a:r>
            <a:endParaRPr sz="2200" b="1">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p:nvPr/>
        </p:nvSpPr>
        <p:spPr>
          <a:xfrm>
            <a:off x="0" y="0"/>
            <a:ext cx="9144000" cy="5551124"/>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sz="2200" b="1" dirty="0">
              <a:solidFill>
                <a:srgbClr val="666666"/>
              </a:solidFill>
            </a:endParaRPr>
          </a:p>
        </p:txBody>
      </p:sp>
      <p:sp>
        <p:nvSpPr>
          <p:cNvPr id="105" name="Google Shape;105;p19"/>
          <p:cNvSpPr txBox="1"/>
          <p:nvPr/>
        </p:nvSpPr>
        <p:spPr>
          <a:xfrm>
            <a:off x="4572000" y="583894"/>
            <a:ext cx="4572000" cy="514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5000" dirty="0">
                <a:solidFill>
                  <a:schemeClr val="dk2"/>
                </a:solidFill>
              </a:rPr>
              <a:t>Gameplay</a:t>
            </a:r>
            <a:endParaRPr sz="5000" dirty="0">
              <a:solidFill>
                <a:schemeClr val="dk2"/>
              </a:solidFill>
            </a:endParaRPr>
          </a:p>
        </p:txBody>
      </p:sp>
      <p:pic>
        <p:nvPicPr>
          <p:cNvPr id="2" name="Imagen 1">
            <a:extLst>
              <a:ext uri="{FF2B5EF4-FFF2-40B4-BE49-F238E27FC236}">
                <a16:creationId xmlns:a16="http://schemas.microsoft.com/office/drawing/2014/main" id="{8C2E9875-2726-9776-3576-03795B408824}"/>
              </a:ext>
            </a:extLst>
          </p:cNvPr>
          <p:cNvPicPr>
            <a:picLocks noChangeAspect="1"/>
          </p:cNvPicPr>
          <p:nvPr/>
        </p:nvPicPr>
        <p:blipFill rotWithShape="1">
          <a:blip r:embed="rId3"/>
          <a:srcRect l="46753" t="44110" r="7662" b="10570"/>
          <a:stretch/>
        </p:blipFill>
        <p:spPr>
          <a:xfrm>
            <a:off x="537959" y="1834308"/>
            <a:ext cx="3496082" cy="188250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p:nvPr/>
        </p:nvSpPr>
        <p:spPr>
          <a:xfrm>
            <a:off x="268850" y="672125"/>
            <a:ext cx="87306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i="1">
                <a:solidFill>
                  <a:srgbClr val="666666"/>
                </a:solidFill>
              </a:rPr>
              <a:t>Espacio dedicado a explicar en detalle features y/o mecánicas que hacen ÚNICO a su juego.</a:t>
            </a:r>
            <a:endParaRPr i="1">
              <a:solidFill>
                <a:srgbClr val="666666"/>
              </a:solidFill>
            </a:endParaRPr>
          </a:p>
          <a:p>
            <a:pPr marL="0" lvl="0" indent="0" algn="l" rtl="0">
              <a:spcBef>
                <a:spcPts val="0"/>
              </a:spcBef>
              <a:spcAft>
                <a:spcPts val="0"/>
              </a:spcAft>
              <a:buNone/>
            </a:pPr>
            <a:r>
              <a:rPr lang="es" i="1">
                <a:solidFill>
                  <a:srgbClr val="666666"/>
                </a:solidFill>
              </a:rPr>
              <a:t>Dediquen un slide a cada una de ellas. Solo las importantes! Esas que lo destacan de otros juegos.</a:t>
            </a:r>
            <a:endParaRPr i="1">
              <a:solidFill>
                <a:srgbClr val="666666"/>
              </a:solidFill>
            </a:endParaRPr>
          </a:p>
          <a:p>
            <a:pPr marL="0" lvl="0" indent="0" algn="l" rtl="0">
              <a:spcBef>
                <a:spcPts val="0"/>
              </a:spcBef>
              <a:spcAft>
                <a:spcPts val="0"/>
              </a:spcAft>
              <a:buNone/>
            </a:pPr>
            <a:endParaRPr i="1">
              <a:solidFill>
                <a:srgbClr val="666666"/>
              </a:solidFill>
            </a:endParaRPr>
          </a:p>
          <a:p>
            <a:pPr marL="0" lvl="0" indent="0" algn="l" rtl="0">
              <a:spcBef>
                <a:spcPts val="0"/>
              </a:spcBef>
              <a:spcAft>
                <a:spcPts val="0"/>
              </a:spcAft>
              <a:buNone/>
            </a:pPr>
            <a:r>
              <a:rPr lang="es" i="1">
                <a:solidFill>
                  <a:srgbClr val="666666"/>
                </a:solidFill>
              </a:rPr>
              <a:t>Recuerde que no solo debe detallar de forma concisa, sino ser claro en el proceso. </a:t>
            </a:r>
            <a:endParaRPr i="1">
              <a:solidFill>
                <a:srgbClr val="666666"/>
              </a:solidFill>
            </a:endParaRPr>
          </a:p>
          <a:p>
            <a:pPr marL="0" lvl="0" indent="0" algn="l" rtl="0">
              <a:spcBef>
                <a:spcPts val="0"/>
              </a:spcBef>
              <a:spcAft>
                <a:spcPts val="0"/>
              </a:spcAft>
              <a:buNone/>
            </a:pPr>
            <a:r>
              <a:rPr lang="es" i="1">
                <a:solidFill>
                  <a:srgbClr val="666666"/>
                </a:solidFill>
              </a:rPr>
              <a:t>Acompañar con imágenes de concepto es “casi” indispensable</a:t>
            </a:r>
            <a:endParaRPr i="1">
              <a:solidFill>
                <a:srgbClr val="666666"/>
              </a:solidFill>
            </a:endParaRPr>
          </a:p>
        </p:txBody>
      </p:sp>
      <p:sp>
        <p:nvSpPr>
          <p:cNvPr id="111" name="Google Shape;111;p20"/>
          <p:cNvSpPr/>
          <p:nvPr/>
        </p:nvSpPr>
        <p:spPr>
          <a:xfrm>
            <a:off x="0" y="0"/>
            <a:ext cx="9144000" cy="5332164"/>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rgbClr val="666666"/>
                </a:solidFill>
              </a:rPr>
              <a:t>[IDENTIFICADOR DE FEATURE / MECÁNICA]</a:t>
            </a:r>
            <a:endParaRPr sz="2200" b="1">
              <a:solidFill>
                <a:srgbClr val="66666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p:nvPr/>
        </p:nvSpPr>
        <p:spPr>
          <a:xfrm>
            <a:off x="268850" y="672125"/>
            <a:ext cx="87306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i="1">
                <a:solidFill>
                  <a:srgbClr val="666666"/>
                </a:solidFill>
              </a:rPr>
              <a:t>Espacio dedicado a explicar en detalle features y/o mecánicas que hacen ÚNICO a su juego.</a:t>
            </a:r>
            <a:endParaRPr i="1">
              <a:solidFill>
                <a:srgbClr val="666666"/>
              </a:solidFill>
            </a:endParaRPr>
          </a:p>
          <a:p>
            <a:pPr marL="0" lvl="0" indent="0" algn="l" rtl="0">
              <a:spcBef>
                <a:spcPts val="0"/>
              </a:spcBef>
              <a:spcAft>
                <a:spcPts val="0"/>
              </a:spcAft>
              <a:buNone/>
            </a:pPr>
            <a:r>
              <a:rPr lang="es" i="1">
                <a:solidFill>
                  <a:srgbClr val="666666"/>
                </a:solidFill>
              </a:rPr>
              <a:t>Dediquen un slide a cada una de ellas. Solo las importantes! Esas que lo destacan de otros juegos.</a:t>
            </a:r>
            <a:endParaRPr i="1">
              <a:solidFill>
                <a:srgbClr val="666666"/>
              </a:solidFill>
            </a:endParaRPr>
          </a:p>
          <a:p>
            <a:pPr marL="0" lvl="0" indent="0" algn="l" rtl="0">
              <a:spcBef>
                <a:spcPts val="0"/>
              </a:spcBef>
              <a:spcAft>
                <a:spcPts val="0"/>
              </a:spcAft>
              <a:buNone/>
            </a:pPr>
            <a:endParaRPr i="1">
              <a:solidFill>
                <a:srgbClr val="666666"/>
              </a:solidFill>
            </a:endParaRPr>
          </a:p>
          <a:p>
            <a:pPr marL="0" lvl="0" indent="0" algn="l" rtl="0">
              <a:spcBef>
                <a:spcPts val="0"/>
              </a:spcBef>
              <a:spcAft>
                <a:spcPts val="0"/>
              </a:spcAft>
              <a:buNone/>
            </a:pPr>
            <a:r>
              <a:rPr lang="es" i="1">
                <a:solidFill>
                  <a:srgbClr val="666666"/>
                </a:solidFill>
              </a:rPr>
              <a:t>Recuerde que no solo debe detallar de forma concisa, sino ser claro en el proceso. </a:t>
            </a:r>
            <a:endParaRPr i="1">
              <a:solidFill>
                <a:srgbClr val="666666"/>
              </a:solidFill>
            </a:endParaRPr>
          </a:p>
          <a:p>
            <a:pPr marL="0" lvl="0" indent="0" algn="l" rtl="0">
              <a:spcBef>
                <a:spcPts val="0"/>
              </a:spcBef>
              <a:spcAft>
                <a:spcPts val="0"/>
              </a:spcAft>
              <a:buNone/>
            </a:pPr>
            <a:r>
              <a:rPr lang="es" i="1">
                <a:solidFill>
                  <a:srgbClr val="666666"/>
                </a:solidFill>
              </a:rPr>
              <a:t>Acompañar con imágenes de concepto es “casi” indispensable</a:t>
            </a:r>
            <a:endParaRPr i="1">
              <a:solidFill>
                <a:srgbClr val="666666"/>
              </a:solidFill>
            </a:endParaRPr>
          </a:p>
        </p:txBody>
      </p:sp>
      <p:sp>
        <p:nvSpPr>
          <p:cNvPr id="117" name="Google Shape;117;p21"/>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rgbClr val="666666"/>
                </a:solidFill>
              </a:rPr>
              <a:t>[IDENTIFICADOR DE FEATURE / MECÁNICA]</a:t>
            </a:r>
            <a:endParaRPr sz="2200" b="1">
              <a:solidFill>
                <a:srgbClr val="666666"/>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952</Words>
  <Application>Microsoft Office PowerPoint</Application>
  <PresentationFormat>Presentación en pantalla (16:9)</PresentationFormat>
  <Paragraphs>112</Paragraphs>
  <Slides>18</Slides>
  <Notes>18</Notes>
  <HiddenSlides>1</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18</vt:i4>
      </vt:variant>
    </vt:vector>
  </HeadingPairs>
  <TitlesOfParts>
    <vt:vector size="26" baseType="lpstr">
      <vt:lpstr>Arial</vt:lpstr>
      <vt:lpstr>Arial Rounded MT Bold</vt:lpstr>
      <vt:lpstr>Bahnschrift SemiBold</vt:lpstr>
      <vt:lpstr>Bahnschrift SemiBold Condensed</vt:lpstr>
      <vt:lpstr>Baskerville Old Face</vt:lpstr>
      <vt:lpstr>Berlin Sans FB</vt:lpstr>
      <vt:lpstr>Bernard MT Condensed</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mariano zulueta</cp:lastModifiedBy>
  <cp:revision>6</cp:revision>
  <dcterms:modified xsi:type="dcterms:W3CDTF">2023-06-27T15:43:15Z</dcterms:modified>
</cp:coreProperties>
</file>