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75" r:id="rId10"/>
    <p:sldId id="264" r:id="rId11"/>
    <p:sldId id="265" r:id="rId12"/>
    <p:sldId id="266" r:id="rId13"/>
    <p:sldId id="267" r:id="rId14"/>
    <p:sldId id="268" r:id="rId15"/>
    <p:sldId id="269" r:id="rId16"/>
    <p:sldId id="270" r:id="rId17"/>
    <p:sldId id="271" r:id="rId18"/>
    <p:sldId id="272"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2370" y="8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2f937e0c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2f937e0c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2f937e0c8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2f937e0c8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2f937e0c82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2f937e0c82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2f937e0c8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2f937e0c8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2f937e0c8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2f937e0c8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f937e0c82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f937e0c82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2f937e0c82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2f937e0c82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2f937e0c82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2f937e0c82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2f937e0c82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2f937e0c8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2f937e0c82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2f937e0c82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2f937e0c82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2f937e0c82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2f937e0c8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2f937e0c8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f937e0c8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2f937e0c8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2f937e0c8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2f937e0c8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2f937e0c8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2f937e0c8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2f937e0c8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2f937e0c8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2f937e0c82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2f937e0c82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2f937e0c82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2f937e0c8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2f937e0c82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2f937e0c8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8767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steamspy.com/"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sensortower.co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0" y="0"/>
            <a:ext cx="4572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s" sz="2200" b="1" dirty="0">
                <a:solidFill>
                  <a:schemeClr val="dk2"/>
                </a:solidFill>
              </a:rPr>
              <a:t>COMPANY</a:t>
            </a:r>
            <a:endParaRPr sz="2200" b="1" dirty="0">
              <a:solidFill>
                <a:schemeClr val="dk2"/>
              </a:solidFill>
            </a:endParaRPr>
          </a:p>
          <a:p>
            <a:pPr marL="0" lvl="0" indent="0" algn="ctr" rtl="0">
              <a:spcBef>
                <a:spcPts val="0"/>
              </a:spcBef>
              <a:spcAft>
                <a:spcPts val="0"/>
              </a:spcAft>
              <a:buNone/>
            </a:pPr>
            <a:r>
              <a:rPr lang="es" sz="2200" b="1" dirty="0">
                <a:solidFill>
                  <a:schemeClr val="dk2"/>
                </a:solidFill>
              </a:rPr>
              <a:t>NAME / LOGO</a:t>
            </a:r>
            <a:endParaRPr sz="2200" b="1" dirty="0">
              <a:solidFill>
                <a:schemeClr val="dk2"/>
              </a:solidFill>
            </a:endParaRPr>
          </a:p>
        </p:txBody>
      </p:sp>
      <p:sp>
        <p:nvSpPr>
          <p:cNvPr id="55" name="Google Shape;55;p13"/>
          <p:cNvSpPr txBox="1"/>
          <p:nvPr/>
        </p:nvSpPr>
        <p:spPr>
          <a:xfrm>
            <a:off x="0" y="0"/>
            <a:ext cx="91495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rPr>
              <a:t>                            </a:t>
            </a:r>
          </a:p>
          <a:p>
            <a:pPr marL="0" lvl="0" indent="0" algn="ctr" rtl="0">
              <a:spcBef>
                <a:spcPts val="0"/>
              </a:spcBef>
              <a:spcAft>
                <a:spcPts val="0"/>
              </a:spcAft>
              <a:buNone/>
            </a:pPr>
            <a:endPar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endParaRPr>
          </a:p>
          <a:p>
            <a:pPr marL="0" lvl="0" indent="0" algn="ctr" rtl="0">
              <a:spcBef>
                <a:spcPts val="0"/>
              </a:spcBef>
              <a:spcAft>
                <a:spcPts val="0"/>
              </a:spcAft>
              <a:buNone/>
            </a:pPr>
            <a:endPar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endParaRPr>
          </a:p>
          <a:p>
            <a:pPr marL="0" lvl="0" indent="0" algn="ctr" rtl="0">
              <a:spcBef>
                <a:spcPts val="0"/>
              </a:spcBef>
              <a:spcAft>
                <a:spcPts val="0"/>
              </a:spcAft>
              <a:buNone/>
            </a:pPr>
            <a:endPar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endParaRPr>
          </a:p>
          <a:p>
            <a:pPr marL="0" lvl="0" indent="0" algn="ctr" rtl="0">
              <a:spcBef>
                <a:spcPts val="0"/>
              </a:spcBef>
              <a:spcAft>
                <a:spcPts val="0"/>
              </a:spcAft>
              <a:buNone/>
            </a:pPr>
            <a:r>
              <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rPr>
              <a:t>                       </a:t>
            </a:r>
            <a:r>
              <a:rPr lang="es" sz="5000" dirty="0">
                <a:solidFill>
                  <a:schemeClr val="tx2">
                    <a:lumMod val="25000"/>
                  </a:schemeClr>
                </a:solidFill>
                <a:effectLst>
                  <a:outerShdw blurRad="38100" dist="38100" dir="2700000" algn="tl">
                    <a:srgbClr val="000000">
                      <a:alpha val="43137"/>
                    </a:srgbClr>
                  </a:outerShdw>
                </a:effectLst>
                <a:latin typeface="Bernard MT Condensed" panose="02050806060905020404" pitchFamily="18" charset="0"/>
              </a:rPr>
              <a:t>PHOBIA</a:t>
            </a:r>
            <a:endParaRPr sz="5000" dirty="0">
              <a:solidFill>
                <a:schemeClr val="tx2">
                  <a:lumMod val="25000"/>
                </a:schemeClr>
              </a:solidFill>
              <a:effectLst>
                <a:outerShdw blurRad="38100" dist="38100" dir="2700000" algn="tl">
                  <a:srgbClr val="000000">
                    <a:alpha val="43137"/>
                  </a:srgbClr>
                </a:outerShdw>
              </a:effectLst>
              <a:latin typeface="Bernard MT Condensed" panose="02050806060905020404" pitchFamily="18" charset="0"/>
            </a:endParaRPr>
          </a:p>
        </p:txBody>
      </p:sp>
      <p:pic>
        <p:nvPicPr>
          <p:cNvPr id="7" name="Imagen 6">
            <a:extLst>
              <a:ext uri="{FF2B5EF4-FFF2-40B4-BE49-F238E27FC236}">
                <a16:creationId xmlns:a16="http://schemas.microsoft.com/office/drawing/2014/main" id="{776F2AB7-F55A-062B-F6B5-F923C26CA397}"/>
              </a:ext>
            </a:extLst>
          </p:cNvPr>
          <p:cNvPicPr>
            <a:picLocks noChangeAspect="1"/>
          </p:cNvPicPr>
          <p:nvPr/>
        </p:nvPicPr>
        <p:blipFill>
          <a:blip r:embed="rId3"/>
          <a:stretch>
            <a:fillRect/>
          </a:stretch>
        </p:blipFill>
        <p:spPr>
          <a:xfrm>
            <a:off x="288196" y="138931"/>
            <a:ext cx="8650020" cy="4865637"/>
          </a:xfrm>
          <a:prstGeom prst="rect">
            <a:avLst/>
          </a:prstGeom>
        </p:spPr>
      </p:pic>
      <p:pic>
        <p:nvPicPr>
          <p:cNvPr id="3" name="Imagen 2">
            <a:extLst>
              <a:ext uri="{FF2B5EF4-FFF2-40B4-BE49-F238E27FC236}">
                <a16:creationId xmlns:a16="http://schemas.microsoft.com/office/drawing/2014/main" id="{0E78D606-8416-D346-7C6F-7D1616F456D7}"/>
              </a:ext>
            </a:extLst>
          </p:cNvPr>
          <p:cNvPicPr>
            <a:picLocks noChangeAspect="1"/>
          </p:cNvPicPr>
          <p:nvPr/>
        </p:nvPicPr>
        <p:blipFill>
          <a:blip r:embed="rId4"/>
          <a:stretch>
            <a:fillRect/>
          </a:stretch>
        </p:blipFill>
        <p:spPr>
          <a:xfrm>
            <a:off x="472695" y="3999123"/>
            <a:ext cx="992548" cy="898187"/>
          </a:xfrm>
          <a:prstGeom prst="rect">
            <a:avLst/>
          </a:prstGeom>
          <a:effectLst>
            <a:glow rad="228600">
              <a:schemeClr val="accent5">
                <a:satMod val="175000"/>
                <a:alpha val="40000"/>
              </a:schemeClr>
            </a:glow>
          </a:effectLst>
        </p:spPr>
      </p:pic>
      <p:sp>
        <p:nvSpPr>
          <p:cNvPr id="9" name="CuadroTexto 8">
            <a:extLst>
              <a:ext uri="{FF2B5EF4-FFF2-40B4-BE49-F238E27FC236}">
                <a16:creationId xmlns:a16="http://schemas.microsoft.com/office/drawing/2014/main" id="{D122FC8B-767C-37AC-8268-A4B0B13E866A}"/>
              </a:ext>
            </a:extLst>
          </p:cNvPr>
          <p:cNvSpPr txBox="1"/>
          <p:nvPr/>
        </p:nvSpPr>
        <p:spPr>
          <a:xfrm>
            <a:off x="6233789" y="1341926"/>
            <a:ext cx="2500829" cy="769441"/>
          </a:xfrm>
          <a:prstGeom prst="rect">
            <a:avLst/>
          </a:prstGeom>
          <a:noFill/>
          <a:ln>
            <a:solidFill>
              <a:schemeClr val="bg1"/>
            </a:solidFill>
          </a:ln>
        </p:spPr>
        <p:txBody>
          <a:bodyPr wrap="square" rtlCol="0">
            <a:spAutoFit/>
          </a:bodyPr>
          <a:lstStyle/>
          <a:p>
            <a:r>
              <a:rPr lang="es-AR" sz="4400" b="1" dirty="0">
                <a:solidFill>
                  <a:srgbClr val="FF0000"/>
                </a:solidFill>
                <a:latin typeface="Baskerville Old Face" panose="02020602080505020303" pitchFamily="18" charset="0"/>
              </a:rPr>
              <a:t>PHOBIA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p:nvPr/>
        </p:nvSpPr>
        <p:spPr>
          <a:xfrm>
            <a:off x="268850" y="672125"/>
            <a:ext cx="87306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Espacio dedicado a explicar en detalle features y/o mecánicas que hacen ÚNICO a su juego.</a:t>
            </a:r>
            <a:endParaRPr i="1">
              <a:solidFill>
                <a:srgbClr val="666666"/>
              </a:solidFill>
            </a:endParaRPr>
          </a:p>
          <a:p>
            <a:pPr marL="0" lvl="0" indent="0" algn="l" rtl="0">
              <a:spcBef>
                <a:spcPts val="0"/>
              </a:spcBef>
              <a:spcAft>
                <a:spcPts val="0"/>
              </a:spcAft>
              <a:buNone/>
            </a:pPr>
            <a:r>
              <a:rPr lang="es" i="1">
                <a:solidFill>
                  <a:srgbClr val="666666"/>
                </a:solidFill>
              </a:rPr>
              <a:t>Dediquen un slide a cada una de ellas. Solo las importantes! Esas que lo destacan de otros juegos.</a:t>
            </a:r>
            <a:endParaRPr i="1">
              <a:solidFill>
                <a:srgbClr val="666666"/>
              </a:solidFill>
            </a:endParaRPr>
          </a:p>
          <a:p>
            <a:pPr marL="0" lvl="0" indent="0" algn="l" rtl="0">
              <a:spcBef>
                <a:spcPts val="0"/>
              </a:spcBef>
              <a:spcAft>
                <a:spcPts val="0"/>
              </a:spcAft>
              <a:buNone/>
            </a:pPr>
            <a:endParaRPr i="1">
              <a:solidFill>
                <a:srgbClr val="666666"/>
              </a:solidFill>
            </a:endParaRPr>
          </a:p>
          <a:p>
            <a:pPr marL="0" lvl="0" indent="0" algn="l" rtl="0">
              <a:spcBef>
                <a:spcPts val="0"/>
              </a:spcBef>
              <a:spcAft>
                <a:spcPts val="0"/>
              </a:spcAft>
              <a:buNone/>
            </a:pPr>
            <a:r>
              <a:rPr lang="es" i="1">
                <a:solidFill>
                  <a:srgbClr val="666666"/>
                </a:solidFill>
              </a:rPr>
              <a:t>Recuerde que no solo debe detallar de forma concisa, sino ser claro en el proceso. </a:t>
            </a:r>
            <a:endParaRPr i="1">
              <a:solidFill>
                <a:srgbClr val="666666"/>
              </a:solidFill>
            </a:endParaRPr>
          </a:p>
          <a:p>
            <a:pPr marL="0" lvl="0" indent="0" algn="l" rtl="0">
              <a:spcBef>
                <a:spcPts val="0"/>
              </a:spcBef>
              <a:spcAft>
                <a:spcPts val="0"/>
              </a:spcAft>
              <a:buNone/>
            </a:pPr>
            <a:r>
              <a:rPr lang="es" i="1">
                <a:solidFill>
                  <a:srgbClr val="666666"/>
                </a:solidFill>
              </a:rPr>
              <a:t>Acompañar con imágenes de concepto es “casi” indispensable</a:t>
            </a:r>
            <a:endParaRPr i="1">
              <a:solidFill>
                <a:srgbClr val="666666"/>
              </a:solidFill>
            </a:endParaRPr>
          </a:p>
        </p:txBody>
      </p:sp>
      <p:sp>
        <p:nvSpPr>
          <p:cNvPr id="117" name="Google Shape;117;p21"/>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[IDENTIFICADOR DE FEATURE / MECÁNICA]</a:t>
            </a:r>
            <a:endParaRPr sz="2200" b="1">
              <a:solidFill>
                <a:srgbClr val="66666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p:nvPr/>
        </p:nvSpPr>
        <p:spPr>
          <a:xfrm>
            <a:off x="268850" y="672125"/>
            <a:ext cx="87306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Espacio dedicado a explicar en detalle features y/o mecánicas que hacen ÚNICO a su juego.</a:t>
            </a:r>
            <a:endParaRPr i="1">
              <a:solidFill>
                <a:srgbClr val="666666"/>
              </a:solidFill>
            </a:endParaRPr>
          </a:p>
          <a:p>
            <a:pPr marL="0" lvl="0" indent="0" algn="l" rtl="0">
              <a:spcBef>
                <a:spcPts val="0"/>
              </a:spcBef>
              <a:spcAft>
                <a:spcPts val="0"/>
              </a:spcAft>
              <a:buNone/>
            </a:pPr>
            <a:r>
              <a:rPr lang="es" i="1">
                <a:solidFill>
                  <a:srgbClr val="666666"/>
                </a:solidFill>
              </a:rPr>
              <a:t>Dediquen un slide a cada una de ellas. Solo las importantes! Esas que lo destacan de otros juegos.</a:t>
            </a:r>
            <a:endParaRPr i="1">
              <a:solidFill>
                <a:srgbClr val="666666"/>
              </a:solidFill>
            </a:endParaRPr>
          </a:p>
          <a:p>
            <a:pPr marL="0" lvl="0" indent="0" algn="l" rtl="0">
              <a:spcBef>
                <a:spcPts val="0"/>
              </a:spcBef>
              <a:spcAft>
                <a:spcPts val="0"/>
              </a:spcAft>
              <a:buNone/>
            </a:pPr>
            <a:endParaRPr i="1">
              <a:solidFill>
                <a:srgbClr val="666666"/>
              </a:solidFill>
            </a:endParaRPr>
          </a:p>
          <a:p>
            <a:pPr marL="0" lvl="0" indent="0" algn="l" rtl="0">
              <a:spcBef>
                <a:spcPts val="0"/>
              </a:spcBef>
              <a:spcAft>
                <a:spcPts val="0"/>
              </a:spcAft>
              <a:buNone/>
            </a:pPr>
            <a:r>
              <a:rPr lang="es" i="1">
                <a:solidFill>
                  <a:srgbClr val="666666"/>
                </a:solidFill>
              </a:rPr>
              <a:t>Recuerde que no solo debe detallar de forma concisa, sino ser claro en el proceso. </a:t>
            </a:r>
            <a:endParaRPr i="1">
              <a:solidFill>
                <a:srgbClr val="666666"/>
              </a:solidFill>
            </a:endParaRPr>
          </a:p>
          <a:p>
            <a:pPr marL="0" lvl="0" indent="0" algn="l" rtl="0">
              <a:spcBef>
                <a:spcPts val="0"/>
              </a:spcBef>
              <a:spcAft>
                <a:spcPts val="0"/>
              </a:spcAft>
              <a:buNone/>
            </a:pPr>
            <a:r>
              <a:rPr lang="es" i="1">
                <a:solidFill>
                  <a:srgbClr val="666666"/>
                </a:solidFill>
              </a:rPr>
              <a:t>Acompañar con imágenes de concepto es “casi” indispensable</a:t>
            </a:r>
            <a:endParaRPr i="1">
              <a:solidFill>
                <a:srgbClr val="666666"/>
              </a:solidFill>
            </a:endParaRPr>
          </a:p>
        </p:txBody>
      </p:sp>
      <p:sp>
        <p:nvSpPr>
          <p:cNvPr id="123" name="Google Shape;123;p22"/>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[IDENTIFICADOR DE FEATURE / MECÁNICA]</a:t>
            </a:r>
            <a:endParaRPr sz="2200" b="1">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2200" b="1" dirty="0">
              <a:solidFill>
                <a:srgbClr val="666666"/>
              </a:solidFill>
            </a:endParaRPr>
          </a:p>
        </p:txBody>
      </p:sp>
      <p:sp>
        <p:nvSpPr>
          <p:cNvPr id="129" name="Google Shape;129;p23"/>
          <p:cNvSpPr txBox="1"/>
          <p:nvPr/>
        </p:nvSpPr>
        <p:spPr>
          <a:xfrm>
            <a:off x="4285855" y="235974"/>
            <a:ext cx="4572000" cy="5143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 dirty="0">
                <a:solidFill>
                  <a:schemeClr val="tx1">
                    <a:lumMod val="95000"/>
                    <a:lumOff val="5000"/>
                  </a:schemeClr>
                </a:solidFill>
                <a:latin typeface="Arial Rounded MT Bold" panose="020F0704030504030204" pitchFamily="34" charset="0"/>
              </a:rPr>
              <a:t>PHOBIA apunta a un mercado desde los 17 años ya que implicara temas como los miedos y reflejara situacion crudas de las enfermedades mentales</a:t>
            </a:r>
          </a:p>
          <a:p>
            <a:pPr marL="0" lvl="0" indent="0" algn="just" rtl="0">
              <a:spcBef>
                <a:spcPts val="0"/>
              </a:spcBef>
              <a:spcAft>
                <a:spcPts val="0"/>
              </a:spcAft>
              <a:buNone/>
            </a:pPr>
            <a:endParaRPr lang="es"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dirty="0">
                <a:solidFill>
                  <a:schemeClr val="tx1">
                    <a:lumMod val="95000"/>
                    <a:lumOff val="5000"/>
                  </a:schemeClr>
                </a:solidFill>
                <a:latin typeface="Arial Rounded MT Bold" panose="020F0704030504030204" pitchFamily="34" charset="0"/>
              </a:rPr>
              <a:t>Un publico adulto que pueda identificar la intencion de mostrar como funciona el cerebro cuando los bloqueos mentales actuan.</a:t>
            </a:r>
          </a:p>
          <a:p>
            <a:pPr marL="0" lvl="0" indent="0" algn="just" rtl="0">
              <a:spcBef>
                <a:spcPts val="0"/>
              </a:spcBef>
              <a:spcAft>
                <a:spcPts val="0"/>
              </a:spcAft>
              <a:buNone/>
            </a:pPr>
            <a:endParaRPr lang="es"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dirty="0">
                <a:solidFill>
                  <a:schemeClr val="tx1">
                    <a:lumMod val="95000"/>
                    <a:lumOff val="5000"/>
                  </a:schemeClr>
                </a:solidFill>
                <a:latin typeface="Arial Rounded MT Bold" panose="020F0704030504030204" pitchFamily="34" charset="0"/>
              </a:rPr>
              <a:t>PHOBIA maneja actualmente una proyeccion de aproximadamente 6 .4 millones de pesos en moneda local, que podrian cubrir la primer etapa</a:t>
            </a:r>
          </a:p>
          <a:p>
            <a:pPr marL="0" lvl="0" indent="0" algn="just" rtl="0">
              <a:spcBef>
                <a:spcPts val="0"/>
              </a:spcBef>
              <a:spcAft>
                <a:spcPts val="0"/>
              </a:spcAft>
              <a:buNone/>
            </a:pPr>
            <a:endParaRPr lang="es"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dirty="0">
                <a:solidFill>
                  <a:schemeClr val="tx1">
                    <a:lumMod val="95000"/>
                    <a:lumOff val="5000"/>
                  </a:schemeClr>
                </a:solidFill>
                <a:latin typeface="Arial Rounded MT Bold" panose="020F0704030504030204" pitchFamily="34" charset="0"/>
              </a:rPr>
              <a:t>Posteriormente en una segunda etapa y enfrentando temas de testeo y colocacion final del producto 3,4 millones en moneda local.</a:t>
            </a:r>
          </a:p>
          <a:p>
            <a:pPr marL="0" lvl="0" indent="0" algn="just" rtl="0">
              <a:spcBef>
                <a:spcPts val="0"/>
              </a:spcBef>
              <a:spcAft>
                <a:spcPts val="0"/>
              </a:spcAft>
              <a:buNone/>
            </a:pPr>
            <a:endParaRPr lang="es"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dirty="0">
                <a:solidFill>
                  <a:schemeClr val="tx1">
                    <a:lumMod val="95000"/>
                    <a:lumOff val="5000"/>
                  </a:schemeClr>
                </a:solidFill>
                <a:latin typeface="Arial Rounded MT Bold" panose="020F0704030504030204" pitchFamily="34" charset="0"/>
              </a:rPr>
              <a:t>Con este ultimo empuje se podran posiionar en el mercado mediante plataformas como steeam, itchio y google play,</a:t>
            </a:r>
          </a:p>
          <a:p>
            <a:pPr marL="0" lvl="0" indent="0" algn="just" rtl="0">
              <a:spcBef>
                <a:spcPts val="0"/>
              </a:spcBef>
              <a:spcAft>
                <a:spcPts val="0"/>
              </a:spcAft>
              <a:buNone/>
            </a:pPr>
            <a:endParaRPr lang="es"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dirty="0">
                <a:solidFill>
                  <a:schemeClr val="tx1">
                    <a:lumMod val="95000"/>
                    <a:lumOff val="5000"/>
                  </a:schemeClr>
                </a:solidFill>
                <a:latin typeface="Arial Rounded MT Bold" panose="020F0704030504030204" pitchFamily="34" charset="0"/>
              </a:rPr>
              <a:t>Tercer etapa consolas.</a:t>
            </a:r>
            <a:endParaRPr dirty="0">
              <a:solidFill>
                <a:schemeClr val="tx1">
                  <a:lumMod val="95000"/>
                  <a:lumOff val="5000"/>
                </a:schemeClr>
              </a:solidFill>
              <a:latin typeface="Arial Rounded MT Bold" panose="020F0704030504030204" pitchFamily="34" charset="0"/>
            </a:endParaRPr>
          </a:p>
        </p:txBody>
      </p:sp>
      <p:pic>
        <p:nvPicPr>
          <p:cNvPr id="2" name="Imagen 1">
            <a:extLst>
              <a:ext uri="{FF2B5EF4-FFF2-40B4-BE49-F238E27FC236}">
                <a16:creationId xmlns:a16="http://schemas.microsoft.com/office/drawing/2014/main" id="{42C32AAE-9009-C870-5F96-B6F4BB5A2571}"/>
              </a:ext>
            </a:extLst>
          </p:cNvPr>
          <p:cNvPicPr>
            <a:picLocks noChangeAspect="1"/>
          </p:cNvPicPr>
          <p:nvPr/>
        </p:nvPicPr>
        <p:blipFill rotWithShape="1">
          <a:blip r:embed="rId3"/>
          <a:srcRect l="46753" t="44110" r="7662" b="10570"/>
          <a:stretch/>
        </p:blipFill>
        <p:spPr>
          <a:xfrm>
            <a:off x="319489" y="1465243"/>
            <a:ext cx="3680221" cy="198165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p:nvPr/>
        </p:nvSpPr>
        <p:spPr>
          <a:xfrm>
            <a:off x="268850" y="672125"/>
            <a:ext cx="8730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Colocar entre tres y cinco juegos que consideremos similares, para dar una perspectiva de cómo les fue a esos juegos a nivel de ventas y popularidad entre los usuarios. </a:t>
            </a:r>
            <a:r>
              <a:rPr lang="es" b="1" i="1">
                <a:solidFill>
                  <a:srgbClr val="666666"/>
                </a:solidFill>
              </a:rPr>
              <a:t>Queremos mostrar que nuestro juego tiene al menos este mismo potencial! </a:t>
            </a:r>
            <a:r>
              <a:rPr lang="es" i="1">
                <a:solidFill>
                  <a:srgbClr val="666666"/>
                </a:solidFill>
              </a:rPr>
              <a:t>Tomar los datos de sitios como </a:t>
            </a:r>
            <a:r>
              <a:rPr lang="es" i="1" u="sng">
                <a:solidFill>
                  <a:schemeClr val="hlink"/>
                </a:solidFill>
                <a:hlinkClick r:id="rId3"/>
              </a:rPr>
              <a:t>SteamSpy</a:t>
            </a:r>
            <a:r>
              <a:rPr lang="es" b="1" i="1">
                <a:solidFill>
                  <a:srgbClr val="666666"/>
                </a:solidFill>
              </a:rPr>
              <a:t> </a:t>
            </a:r>
            <a:r>
              <a:rPr lang="es" i="1">
                <a:solidFill>
                  <a:srgbClr val="666666"/>
                </a:solidFill>
              </a:rPr>
              <a:t>o </a:t>
            </a:r>
            <a:r>
              <a:rPr lang="es" i="1" u="sng">
                <a:solidFill>
                  <a:schemeClr val="hlink"/>
                </a:solidFill>
                <a:hlinkClick r:id="rId4"/>
              </a:rPr>
              <a:t>SensorTower</a:t>
            </a:r>
            <a:endParaRPr i="1">
              <a:solidFill>
                <a:srgbClr val="666666"/>
              </a:solidFill>
            </a:endParaRPr>
          </a:p>
        </p:txBody>
      </p:sp>
      <p:sp>
        <p:nvSpPr>
          <p:cNvPr id="135" name="Google Shape;135;p24"/>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JUEGOS SIMILARES Y COMPETENCIA</a:t>
            </a:r>
            <a:endParaRPr sz="2200" b="1">
              <a:solidFill>
                <a:srgbClr val="666666"/>
              </a:solidFill>
            </a:endParaRPr>
          </a:p>
        </p:txBody>
      </p:sp>
      <p:sp>
        <p:nvSpPr>
          <p:cNvPr id="136" name="Google Shape;136;p24"/>
          <p:cNvSpPr/>
          <p:nvPr/>
        </p:nvSpPr>
        <p:spPr>
          <a:xfrm>
            <a:off x="176875" y="1553950"/>
            <a:ext cx="2847300" cy="1782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a:solidFill>
                  <a:srgbClr val="666666"/>
                </a:solidFill>
              </a:rPr>
              <a:t>Referencia visual del Juego</a:t>
            </a:r>
            <a:endParaRPr sz="2200" b="1">
              <a:solidFill>
                <a:srgbClr val="666666"/>
              </a:solidFill>
            </a:endParaRPr>
          </a:p>
        </p:txBody>
      </p:sp>
      <p:sp>
        <p:nvSpPr>
          <p:cNvPr id="137" name="Google Shape;137;p24"/>
          <p:cNvSpPr txBox="1"/>
          <p:nvPr/>
        </p:nvSpPr>
        <p:spPr>
          <a:xfrm>
            <a:off x="176875" y="3387075"/>
            <a:ext cx="28473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200" b="1" i="1">
                <a:solidFill>
                  <a:srgbClr val="666666"/>
                </a:solidFill>
              </a:rPr>
              <a:t>Fecha de Lanzamiento: </a:t>
            </a:r>
            <a:r>
              <a:rPr lang="es" sz="1200" i="1">
                <a:solidFill>
                  <a:srgbClr val="666666"/>
                </a:solidFill>
              </a:rPr>
              <a:t>01/01/1970</a:t>
            </a:r>
            <a:endParaRPr sz="1200" i="1">
              <a:solidFill>
                <a:srgbClr val="666666"/>
              </a:solidFill>
            </a:endParaRPr>
          </a:p>
          <a:p>
            <a:pPr marL="0" lvl="0" indent="0" algn="l" rtl="0">
              <a:spcBef>
                <a:spcPts val="0"/>
              </a:spcBef>
              <a:spcAft>
                <a:spcPts val="0"/>
              </a:spcAft>
              <a:buNone/>
            </a:pPr>
            <a:r>
              <a:rPr lang="es" sz="1200" b="1" i="1">
                <a:solidFill>
                  <a:srgbClr val="666666"/>
                </a:solidFill>
              </a:rPr>
              <a:t>Precio de Lanzamiento: </a:t>
            </a:r>
            <a:r>
              <a:rPr lang="es" sz="1200" i="1">
                <a:solidFill>
                  <a:srgbClr val="666666"/>
                </a:solidFill>
              </a:rPr>
              <a:t>USD $ 99.99</a:t>
            </a:r>
            <a:endParaRPr sz="1200" i="1">
              <a:solidFill>
                <a:srgbClr val="666666"/>
              </a:solidFill>
            </a:endParaRPr>
          </a:p>
          <a:p>
            <a:pPr marL="0" lvl="0" indent="0" algn="l" rtl="0">
              <a:spcBef>
                <a:spcPts val="0"/>
              </a:spcBef>
              <a:spcAft>
                <a:spcPts val="0"/>
              </a:spcAft>
              <a:buNone/>
            </a:pPr>
            <a:r>
              <a:rPr lang="es" sz="1200" b="1" i="1">
                <a:solidFill>
                  <a:srgbClr val="666666"/>
                </a:solidFill>
              </a:rPr>
              <a:t>Ventas:</a:t>
            </a:r>
            <a:r>
              <a:rPr lang="es" sz="1200" i="1">
                <a:solidFill>
                  <a:srgbClr val="666666"/>
                </a:solidFill>
              </a:rPr>
              <a:t> Mas de 10.000 en Steam</a:t>
            </a:r>
            <a:endParaRPr sz="1200" i="1">
              <a:solidFill>
                <a:srgbClr val="666666"/>
              </a:solidFill>
            </a:endParaRPr>
          </a:p>
          <a:p>
            <a:pPr marL="0" lvl="0" indent="0" algn="l" rtl="0">
              <a:spcBef>
                <a:spcPts val="0"/>
              </a:spcBef>
              <a:spcAft>
                <a:spcPts val="0"/>
              </a:spcAft>
              <a:buNone/>
            </a:pPr>
            <a:endParaRPr sz="1200" i="1">
              <a:solidFill>
                <a:srgbClr val="666666"/>
              </a:solidFill>
            </a:endParaRPr>
          </a:p>
          <a:p>
            <a:pPr marL="0" lvl="0" indent="0" algn="l" rtl="0">
              <a:spcBef>
                <a:spcPts val="0"/>
              </a:spcBef>
              <a:spcAft>
                <a:spcPts val="0"/>
              </a:spcAft>
              <a:buNone/>
            </a:pPr>
            <a:r>
              <a:rPr lang="es" sz="1200" b="1" i="1">
                <a:solidFill>
                  <a:srgbClr val="666666"/>
                </a:solidFill>
              </a:rPr>
              <a:t>Reseñas Steam:</a:t>
            </a:r>
            <a:r>
              <a:rPr lang="es" sz="1200" i="1">
                <a:solidFill>
                  <a:srgbClr val="666666"/>
                </a:solidFill>
              </a:rPr>
              <a:t> 96% (135k reseñas)</a:t>
            </a:r>
            <a:endParaRPr sz="1200" i="1">
              <a:solidFill>
                <a:srgbClr val="666666"/>
              </a:solidFill>
            </a:endParaRPr>
          </a:p>
          <a:p>
            <a:pPr marL="0" lvl="0" indent="0" algn="l" rtl="0">
              <a:spcBef>
                <a:spcPts val="0"/>
              </a:spcBef>
              <a:spcAft>
                <a:spcPts val="0"/>
              </a:spcAft>
              <a:buNone/>
            </a:pPr>
            <a:r>
              <a:rPr lang="es" sz="1200" b="1" i="1">
                <a:solidFill>
                  <a:srgbClr val="666666"/>
                </a:solidFill>
              </a:rPr>
              <a:t>Puntaje en Metacritic: </a:t>
            </a:r>
            <a:r>
              <a:rPr lang="es" sz="1200" i="1">
                <a:solidFill>
                  <a:srgbClr val="666666"/>
                </a:solidFill>
              </a:rPr>
              <a:t>85% </a:t>
            </a:r>
            <a:endParaRPr sz="1200" i="1">
              <a:solidFill>
                <a:srgbClr val="666666"/>
              </a:solidFill>
            </a:endParaRPr>
          </a:p>
        </p:txBody>
      </p:sp>
      <p:sp>
        <p:nvSpPr>
          <p:cNvPr id="138" name="Google Shape;138;p24"/>
          <p:cNvSpPr/>
          <p:nvPr/>
        </p:nvSpPr>
        <p:spPr>
          <a:xfrm>
            <a:off x="3163265" y="1553950"/>
            <a:ext cx="2847300" cy="1782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a:solidFill>
                  <a:srgbClr val="666666"/>
                </a:solidFill>
              </a:rPr>
              <a:t>Referencia visual del Juego</a:t>
            </a:r>
            <a:endParaRPr sz="2200" b="1">
              <a:solidFill>
                <a:srgbClr val="666666"/>
              </a:solidFill>
            </a:endParaRPr>
          </a:p>
        </p:txBody>
      </p:sp>
      <p:sp>
        <p:nvSpPr>
          <p:cNvPr id="139" name="Google Shape;139;p24"/>
          <p:cNvSpPr txBox="1"/>
          <p:nvPr/>
        </p:nvSpPr>
        <p:spPr>
          <a:xfrm>
            <a:off x="3163265" y="3387075"/>
            <a:ext cx="28473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200" b="1" i="1">
                <a:solidFill>
                  <a:srgbClr val="666666"/>
                </a:solidFill>
              </a:rPr>
              <a:t>Fecha de Lanzamiento: </a:t>
            </a:r>
            <a:r>
              <a:rPr lang="es" sz="1200" i="1">
                <a:solidFill>
                  <a:srgbClr val="666666"/>
                </a:solidFill>
              </a:rPr>
              <a:t>01/01/1970</a:t>
            </a:r>
            <a:endParaRPr sz="1200" i="1">
              <a:solidFill>
                <a:srgbClr val="666666"/>
              </a:solidFill>
            </a:endParaRPr>
          </a:p>
          <a:p>
            <a:pPr marL="0" lvl="0" indent="0" algn="l" rtl="0">
              <a:spcBef>
                <a:spcPts val="0"/>
              </a:spcBef>
              <a:spcAft>
                <a:spcPts val="0"/>
              </a:spcAft>
              <a:buNone/>
            </a:pPr>
            <a:r>
              <a:rPr lang="es" sz="1200" b="1" i="1">
                <a:solidFill>
                  <a:srgbClr val="666666"/>
                </a:solidFill>
              </a:rPr>
              <a:t>Precio de Lanzamiento: </a:t>
            </a:r>
            <a:r>
              <a:rPr lang="es" sz="1200" i="1">
                <a:solidFill>
                  <a:srgbClr val="666666"/>
                </a:solidFill>
              </a:rPr>
              <a:t>USD $ 99.99</a:t>
            </a:r>
            <a:endParaRPr sz="1200" i="1">
              <a:solidFill>
                <a:srgbClr val="666666"/>
              </a:solidFill>
            </a:endParaRPr>
          </a:p>
          <a:p>
            <a:pPr marL="0" lvl="0" indent="0" algn="l" rtl="0">
              <a:spcBef>
                <a:spcPts val="0"/>
              </a:spcBef>
              <a:spcAft>
                <a:spcPts val="0"/>
              </a:spcAft>
              <a:buNone/>
            </a:pPr>
            <a:r>
              <a:rPr lang="es" sz="1200" b="1" i="1">
                <a:solidFill>
                  <a:srgbClr val="666666"/>
                </a:solidFill>
              </a:rPr>
              <a:t>Ventas:</a:t>
            </a:r>
            <a:r>
              <a:rPr lang="es" sz="1200" i="1">
                <a:solidFill>
                  <a:srgbClr val="666666"/>
                </a:solidFill>
              </a:rPr>
              <a:t> Mas de 10.000 en Steam</a:t>
            </a:r>
            <a:endParaRPr sz="1200" i="1">
              <a:solidFill>
                <a:srgbClr val="666666"/>
              </a:solidFill>
            </a:endParaRPr>
          </a:p>
          <a:p>
            <a:pPr marL="0" lvl="0" indent="0" algn="l" rtl="0">
              <a:spcBef>
                <a:spcPts val="0"/>
              </a:spcBef>
              <a:spcAft>
                <a:spcPts val="0"/>
              </a:spcAft>
              <a:buNone/>
            </a:pPr>
            <a:endParaRPr sz="1200" i="1">
              <a:solidFill>
                <a:srgbClr val="666666"/>
              </a:solidFill>
            </a:endParaRPr>
          </a:p>
          <a:p>
            <a:pPr marL="0" lvl="0" indent="0" algn="l" rtl="0">
              <a:spcBef>
                <a:spcPts val="0"/>
              </a:spcBef>
              <a:spcAft>
                <a:spcPts val="0"/>
              </a:spcAft>
              <a:buNone/>
            </a:pPr>
            <a:r>
              <a:rPr lang="es" sz="1200" b="1" i="1">
                <a:solidFill>
                  <a:srgbClr val="666666"/>
                </a:solidFill>
              </a:rPr>
              <a:t>Reseñas Steam:</a:t>
            </a:r>
            <a:r>
              <a:rPr lang="es" sz="1200" i="1">
                <a:solidFill>
                  <a:srgbClr val="666666"/>
                </a:solidFill>
              </a:rPr>
              <a:t> 96% (135k reseñas)</a:t>
            </a:r>
            <a:endParaRPr sz="1200" i="1">
              <a:solidFill>
                <a:srgbClr val="666666"/>
              </a:solidFill>
            </a:endParaRPr>
          </a:p>
          <a:p>
            <a:pPr marL="0" lvl="0" indent="0" algn="l" rtl="0">
              <a:spcBef>
                <a:spcPts val="0"/>
              </a:spcBef>
              <a:spcAft>
                <a:spcPts val="0"/>
              </a:spcAft>
              <a:buNone/>
            </a:pPr>
            <a:r>
              <a:rPr lang="es" sz="1200" b="1" i="1">
                <a:solidFill>
                  <a:srgbClr val="666666"/>
                </a:solidFill>
              </a:rPr>
              <a:t>Puntaje en Metacritic: </a:t>
            </a:r>
            <a:r>
              <a:rPr lang="es" sz="1200" i="1">
                <a:solidFill>
                  <a:srgbClr val="666666"/>
                </a:solidFill>
              </a:rPr>
              <a:t>85% </a:t>
            </a:r>
            <a:endParaRPr sz="1200" i="1">
              <a:solidFill>
                <a:srgbClr val="666666"/>
              </a:solidFill>
            </a:endParaRPr>
          </a:p>
        </p:txBody>
      </p:sp>
      <p:sp>
        <p:nvSpPr>
          <p:cNvPr id="140" name="Google Shape;140;p24"/>
          <p:cNvSpPr/>
          <p:nvPr/>
        </p:nvSpPr>
        <p:spPr>
          <a:xfrm>
            <a:off x="6137955" y="1553950"/>
            <a:ext cx="2847300" cy="1782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a:solidFill>
                  <a:srgbClr val="666666"/>
                </a:solidFill>
              </a:rPr>
              <a:t>Referencia visual del Juego</a:t>
            </a:r>
            <a:endParaRPr sz="2200" b="1">
              <a:solidFill>
                <a:srgbClr val="666666"/>
              </a:solidFill>
            </a:endParaRPr>
          </a:p>
        </p:txBody>
      </p:sp>
      <p:sp>
        <p:nvSpPr>
          <p:cNvPr id="141" name="Google Shape;141;p24"/>
          <p:cNvSpPr txBox="1"/>
          <p:nvPr/>
        </p:nvSpPr>
        <p:spPr>
          <a:xfrm>
            <a:off x="6137955" y="3387075"/>
            <a:ext cx="28473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200" b="1" i="1">
                <a:solidFill>
                  <a:srgbClr val="666666"/>
                </a:solidFill>
              </a:rPr>
              <a:t>Fecha de Lanzamiento: </a:t>
            </a:r>
            <a:r>
              <a:rPr lang="es" sz="1200" i="1">
                <a:solidFill>
                  <a:srgbClr val="666666"/>
                </a:solidFill>
              </a:rPr>
              <a:t>01/01/1970</a:t>
            </a:r>
            <a:endParaRPr sz="1200" i="1">
              <a:solidFill>
                <a:srgbClr val="666666"/>
              </a:solidFill>
            </a:endParaRPr>
          </a:p>
          <a:p>
            <a:pPr marL="0" lvl="0" indent="0" algn="l" rtl="0">
              <a:spcBef>
                <a:spcPts val="0"/>
              </a:spcBef>
              <a:spcAft>
                <a:spcPts val="0"/>
              </a:spcAft>
              <a:buNone/>
            </a:pPr>
            <a:r>
              <a:rPr lang="es" sz="1200" b="1" i="1">
                <a:solidFill>
                  <a:srgbClr val="666666"/>
                </a:solidFill>
              </a:rPr>
              <a:t>Precio de Lanzamiento: </a:t>
            </a:r>
            <a:r>
              <a:rPr lang="es" sz="1200" i="1">
                <a:solidFill>
                  <a:srgbClr val="666666"/>
                </a:solidFill>
              </a:rPr>
              <a:t>USD $ 99.99</a:t>
            </a:r>
            <a:endParaRPr sz="1200" i="1">
              <a:solidFill>
                <a:srgbClr val="666666"/>
              </a:solidFill>
            </a:endParaRPr>
          </a:p>
          <a:p>
            <a:pPr marL="0" lvl="0" indent="0" algn="l" rtl="0">
              <a:spcBef>
                <a:spcPts val="0"/>
              </a:spcBef>
              <a:spcAft>
                <a:spcPts val="0"/>
              </a:spcAft>
              <a:buNone/>
            </a:pPr>
            <a:r>
              <a:rPr lang="es" sz="1200" b="1" i="1">
                <a:solidFill>
                  <a:srgbClr val="666666"/>
                </a:solidFill>
              </a:rPr>
              <a:t>Ventas:</a:t>
            </a:r>
            <a:r>
              <a:rPr lang="es" sz="1200" i="1">
                <a:solidFill>
                  <a:srgbClr val="666666"/>
                </a:solidFill>
              </a:rPr>
              <a:t> Mas de 10.000 en Steam</a:t>
            </a:r>
            <a:endParaRPr sz="1200" i="1">
              <a:solidFill>
                <a:srgbClr val="666666"/>
              </a:solidFill>
            </a:endParaRPr>
          </a:p>
          <a:p>
            <a:pPr marL="0" lvl="0" indent="0" algn="l" rtl="0">
              <a:spcBef>
                <a:spcPts val="0"/>
              </a:spcBef>
              <a:spcAft>
                <a:spcPts val="0"/>
              </a:spcAft>
              <a:buNone/>
            </a:pPr>
            <a:endParaRPr sz="1200" i="1">
              <a:solidFill>
                <a:srgbClr val="666666"/>
              </a:solidFill>
            </a:endParaRPr>
          </a:p>
          <a:p>
            <a:pPr marL="0" lvl="0" indent="0" algn="l" rtl="0">
              <a:spcBef>
                <a:spcPts val="0"/>
              </a:spcBef>
              <a:spcAft>
                <a:spcPts val="0"/>
              </a:spcAft>
              <a:buNone/>
            </a:pPr>
            <a:r>
              <a:rPr lang="es" sz="1200" b="1" i="1">
                <a:solidFill>
                  <a:srgbClr val="666666"/>
                </a:solidFill>
              </a:rPr>
              <a:t>Reseñas Steam:</a:t>
            </a:r>
            <a:r>
              <a:rPr lang="es" sz="1200" i="1">
                <a:solidFill>
                  <a:srgbClr val="666666"/>
                </a:solidFill>
              </a:rPr>
              <a:t> 96% (135k reseñas)</a:t>
            </a:r>
            <a:endParaRPr sz="1200" i="1">
              <a:solidFill>
                <a:srgbClr val="666666"/>
              </a:solidFill>
            </a:endParaRPr>
          </a:p>
          <a:p>
            <a:pPr marL="0" lvl="0" indent="0" algn="l" rtl="0">
              <a:spcBef>
                <a:spcPts val="0"/>
              </a:spcBef>
              <a:spcAft>
                <a:spcPts val="0"/>
              </a:spcAft>
              <a:buNone/>
            </a:pPr>
            <a:r>
              <a:rPr lang="es" sz="1200" b="1" i="1">
                <a:solidFill>
                  <a:srgbClr val="666666"/>
                </a:solidFill>
              </a:rPr>
              <a:t>Puntaje en Metacritic: </a:t>
            </a:r>
            <a:r>
              <a:rPr lang="es" sz="1200" i="1">
                <a:solidFill>
                  <a:srgbClr val="666666"/>
                </a:solidFill>
              </a:rPr>
              <a:t>85% </a:t>
            </a:r>
            <a:endParaRPr sz="1200" i="1">
              <a:solidFill>
                <a:srgbClr val="66666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p:nvPr/>
        </p:nvSpPr>
        <p:spPr>
          <a:xfrm>
            <a:off x="268850" y="672125"/>
            <a:ext cx="873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Si bien no tenemos conocimiento de tiempos de producción a esta altura de la carrera, colocar el slide con tiempos estimados, solo para que tome forma de propuesta el ejercicio.</a:t>
            </a:r>
            <a:endParaRPr i="1">
              <a:solidFill>
                <a:srgbClr val="666666"/>
              </a:solidFill>
            </a:endParaRPr>
          </a:p>
        </p:txBody>
      </p:sp>
      <p:sp>
        <p:nvSpPr>
          <p:cNvPr id="147" name="Google Shape;147;p25"/>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TIEMPOS DE DESARROLLO / PRODUCCIÓN</a:t>
            </a:r>
            <a:endParaRPr sz="2200" b="1">
              <a:solidFill>
                <a:srgbClr val="666666"/>
              </a:solidFill>
            </a:endParaRPr>
          </a:p>
        </p:txBody>
      </p:sp>
      <p:sp>
        <p:nvSpPr>
          <p:cNvPr id="148" name="Google Shape;148;p25"/>
          <p:cNvSpPr/>
          <p:nvPr/>
        </p:nvSpPr>
        <p:spPr>
          <a:xfrm>
            <a:off x="353750" y="2723850"/>
            <a:ext cx="8504100" cy="233400"/>
          </a:xfrm>
          <a:prstGeom prst="chevron">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dirty="0">
                <a:solidFill>
                  <a:srgbClr val="666666"/>
                </a:solidFill>
              </a:rPr>
              <a:t>2023</a:t>
            </a:r>
            <a:endParaRPr dirty="0">
              <a:solidFill>
                <a:srgbClr val="666666"/>
              </a:solidFill>
            </a:endParaRPr>
          </a:p>
        </p:txBody>
      </p:sp>
      <p:cxnSp>
        <p:nvCxnSpPr>
          <p:cNvPr id="149" name="Google Shape;149;p25"/>
          <p:cNvCxnSpPr/>
          <p:nvPr/>
        </p:nvCxnSpPr>
        <p:spPr>
          <a:xfrm rot="10800000">
            <a:off x="1733375" y="2226975"/>
            <a:ext cx="0" cy="679200"/>
          </a:xfrm>
          <a:prstGeom prst="straightConnector1">
            <a:avLst/>
          </a:prstGeom>
          <a:noFill/>
          <a:ln w="28575" cap="flat" cmpd="sng">
            <a:solidFill>
              <a:srgbClr val="CCCCCC"/>
            </a:solidFill>
            <a:prstDash val="solid"/>
            <a:round/>
            <a:headEnd type="oval" w="med" len="med"/>
            <a:tailEnd type="oval" w="med" len="med"/>
          </a:ln>
        </p:spPr>
      </p:cxnSp>
      <p:cxnSp>
        <p:nvCxnSpPr>
          <p:cNvPr id="150" name="Google Shape;150;p25"/>
          <p:cNvCxnSpPr/>
          <p:nvPr/>
        </p:nvCxnSpPr>
        <p:spPr>
          <a:xfrm rot="10800000">
            <a:off x="2723975" y="2836575"/>
            <a:ext cx="0" cy="679200"/>
          </a:xfrm>
          <a:prstGeom prst="straightConnector1">
            <a:avLst/>
          </a:prstGeom>
          <a:noFill/>
          <a:ln w="28575" cap="flat" cmpd="sng">
            <a:solidFill>
              <a:srgbClr val="CCCCCC"/>
            </a:solidFill>
            <a:prstDash val="solid"/>
            <a:round/>
            <a:headEnd type="oval" w="med" len="med"/>
            <a:tailEnd type="oval" w="med" len="med"/>
          </a:ln>
        </p:spPr>
      </p:cxnSp>
      <p:cxnSp>
        <p:nvCxnSpPr>
          <p:cNvPr id="151" name="Google Shape;151;p25"/>
          <p:cNvCxnSpPr/>
          <p:nvPr/>
        </p:nvCxnSpPr>
        <p:spPr>
          <a:xfrm rot="10800000">
            <a:off x="4705175" y="2226975"/>
            <a:ext cx="0" cy="679200"/>
          </a:xfrm>
          <a:prstGeom prst="straightConnector1">
            <a:avLst/>
          </a:prstGeom>
          <a:noFill/>
          <a:ln w="28575" cap="flat" cmpd="sng">
            <a:solidFill>
              <a:srgbClr val="B7B7B7"/>
            </a:solidFill>
            <a:prstDash val="solid"/>
            <a:round/>
            <a:headEnd type="oval" w="med" len="med"/>
            <a:tailEnd type="oval" w="med" len="med"/>
          </a:ln>
        </p:spPr>
      </p:cxnSp>
      <p:cxnSp>
        <p:nvCxnSpPr>
          <p:cNvPr id="152" name="Google Shape;152;p25"/>
          <p:cNvCxnSpPr/>
          <p:nvPr/>
        </p:nvCxnSpPr>
        <p:spPr>
          <a:xfrm rot="10800000">
            <a:off x="5695775" y="2836575"/>
            <a:ext cx="0" cy="679200"/>
          </a:xfrm>
          <a:prstGeom prst="straightConnector1">
            <a:avLst/>
          </a:prstGeom>
          <a:noFill/>
          <a:ln w="28575" cap="flat" cmpd="sng">
            <a:solidFill>
              <a:srgbClr val="B7B7B7"/>
            </a:solidFill>
            <a:prstDash val="solid"/>
            <a:round/>
            <a:headEnd type="oval" w="med" len="med"/>
            <a:tailEnd type="oval" w="med" len="med"/>
          </a:ln>
        </p:spPr>
      </p:cxnSp>
      <p:cxnSp>
        <p:nvCxnSpPr>
          <p:cNvPr id="153" name="Google Shape;153;p25"/>
          <p:cNvCxnSpPr/>
          <p:nvPr/>
        </p:nvCxnSpPr>
        <p:spPr>
          <a:xfrm rot="10800000">
            <a:off x="7295975" y="2226975"/>
            <a:ext cx="0" cy="679200"/>
          </a:xfrm>
          <a:prstGeom prst="straightConnector1">
            <a:avLst/>
          </a:prstGeom>
          <a:noFill/>
          <a:ln w="28575" cap="flat" cmpd="sng">
            <a:solidFill>
              <a:srgbClr val="B7B7B7"/>
            </a:solidFill>
            <a:prstDash val="solid"/>
            <a:round/>
            <a:headEnd type="oval" w="med" len="med"/>
            <a:tailEnd type="oval" w="med" len="med"/>
          </a:ln>
        </p:spPr>
      </p:cxnSp>
      <p:cxnSp>
        <p:nvCxnSpPr>
          <p:cNvPr id="154" name="Google Shape;154;p25"/>
          <p:cNvCxnSpPr/>
          <p:nvPr/>
        </p:nvCxnSpPr>
        <p:spPr>
          <a:xfrm rot="10800000">
            <a:off x="8210375" y="2836575"/>
            <a:ext cx="0" cy="679200"/>
          </a:xfrm>
          <a:prstGeom prst="straightConnector1">
            <a:avLst/>
          </a:prstGeom>
          <a:noFill/>
          <a:ln w="28575" cap="flat" cmpd="sng">
            <a:solidFill>
              <a:srgbClr val="B7B7B7"/>
            </a:solidFill>
            <a:prstDash val="solid"/>
            <a:round/>
            <a:headEnd type="oval" w="med" len="med"/>
            <a:tailEnd type="oval" w="med" len="med"/>
          </a:ln>
        </p:spPr>
      </p:cxnSp>
      <p:sp>
        <p:nvSpPr>
          <p:cNvPr id="155" name="Google Shape;155;p25"/>
          <p:cNvSpPr txBox="1"/>
          <p:nvPr/>
        </p:nvSpPr>
        <p:spPr>
          <a:xfrm>
            <a:off x="1174625" y="1672875"/>
            <a:ext cx="1117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rgbClr val="666666"/>
                </a:solidFill>
              </a:rPr>
              <a:t>Prototipo</a:t>
            </a:r>
            <a:endParaRPr sz="1200" b="1" i="1" dirty="0">
              <a:solidFill>
                <a:srgbClr val="666666"/>
              </a:solidFill>
            </a:endParaRPr>
          </a:p>
          <a:p>
            <a:pPr marL="0" lvl="0" indent="0" algn="ctr" rtl="0">
              <a:spcBef>
                <a:spcPts val="0"/>
              </a:spcBef>
              <a:spcAft>
                <a:spcPts val="0"/>
              </a:spcAft>
              <a:buNone/>
            </a:pPr>
            <a:r>
              <a:rPr lang="es" sz="1200" i="1" dirty="0">
                <a:solidFill>
                  <a:srgbClr val="666666"/>
                </a:solidFill>
              </a:rPr>
              <a:t>NOV/2023</a:t>
            </a:r>
            <a:endParaRPr sz="1200" i="1" dirty="0">
              <a:solidFill>
                <a:srgbClr val="666666"/>
              </a:solidFill>
            </a:endParaRPr>
          </a:p>
        </p:txBody>
      </p:sp>
      <p:sp>
        <p:nvSpPr>
          <p:cNvPr id="156" name="Google Shape;156;p25"/>
          <p:cNvSpPr txBox="1"/>
          <p:nvPr/>
        </p:nvSpPr>
        <p:spPr>
          <a:xfrm>
            <a:off x="2165225" y="3515775"/>
            <a:ext cx="1117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rgbClr val="666666"/>
                </a:solidFill>
              </a:rPr>
              <a:t>Ver. Alfa</a:t>
            </a:r>
            <a:endParaRPr sz="1200" b="1" i="1" dirty="0">
              <a:solidFill>
                <a:srgbClr val="666666"/>
              </a:solidFill>
            </a:endParaRPr>
          </a:p>
          <a:p>
            <a:pPr marL="0" lvl="0" indent="0" algn="ctr" rtl="0">
              <a:spcBef>
                <a:spcPts val="0"/>
              </a:spcBef>
              <a:spcAft>
                <a:spcPts val="0"/>
              </a:spcAft>
              <a:buNone/>
            </a:pPr>
            <a:r>
              <a:rPr lang="es" sz="1200" i="1" dirty="0">
                <a:solidFill>
                  <a:srgbClr val="666666"/>
                </a:solidFill>
              </a:rPr>
              <a:t>ENE/2023</a:t>
            </a:r>
            <a:endParaRPr sz="1200" i="1" dirty="0">
              <a:solidFill>
                <a:srgbClr val="666666"/>
              </a:solidFill>
            </a:endParaRPr>
          </a:p>
        </p:txBody>
      </p:sp>
      <p:sp>
        <p:nvSpPr>
          <p:cNvPr id="157" name="Google Shape;157;p25"/>
          <p:cNvSpPr txBox="1"/>
          <p:nvPr/>
        </p:nvSpPr>
        <p:spPr>
          <a:xfrm>
            <a:off x="5137025" y="3515775"/>
            <a:ext cx="1117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rgbClr val="666666"/>
                </a:solidFill>
              </a:rPr>
              <a:t>Ver.Beta</a:t>
            </a:r>
            <a:endParaRPr sz="1200" b="1" i="1" dirty="0">
              <a:solidFill>
                <a:srgbClr val="666666"/>
              </a:solidFill>
            </a:endParaRPr>
          </a:p>
          <a:p>
            <a:pPr marL="0" lvl="0" indent="0" algn="ctr" rtl="0">
              <a:spcBef>
                <a:spcPts val="0"/>
              </a:spcBef>
              <a:spcAft>
                <a:spcPts val="0"/>
              </a:spcAft>
              <a:buNone/>
            </a:pPr>
            <a:r>
              <a:rPr lang="es" sz="1200" i="1" dirty="0">
                <a:solidFill>
                  <a:srgbClr val="666666"/>
                </a:solidFill>
              </a:rPr>
              <a:t>JUNIO/2023</a:t>
            </a:r>
            <a:endParaRPr sz="1200" i="1" dirty="0">
              <a:solidFill>
                <a:srgbClr val="666666"/>
              </a:solidFill>
            </a:endParaRPr>
          </a:p>
        </p:txBody>
      </p:sp>
      <p:sp>
        <p:nvSpPr>
          <p:cNvPr id="158" name="Google Shape;158;p25"/>
          <p:cNvSpPr txBox="1"/>
          <p:nvPr/>
        </p:nvSpPr>
        <p:spPr>
          <a:xfrm>
            <a:off x="7651625" y="3515775"/>
            <a:ext cx="11175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rgbClr val="666666"/>
                </a:solidFill>
              </a:rPr>
              <a:t>Release Consolas</a:t>
            </a:r>
            <a:endParaRPr sz="1200" b="1" i="1" dirty="0">
              <a:solidFill>
                <a:srgbClr val="666666"/>
              </a:solidFill>
            </a:endParaRPr>
          </a:p>
          <a:p>
            <a:pPr marL="0" lvl="0" indent="0" algn="ctr" rtl="0">
              <a:spcBef>
                <a:spcPts val="0"/>
              </a:spcBef>
              <a:spcAft>
                <a:spcPts val="0"/>
              </a:spcAft>
              <a:buNone/>
            </a:pPr>
            <a:r>
              <a:rPr lang="es" sz="1200" i="1" dirty="0">
                <a:solidFill>
                  <a:srgbClr val="666666"/>
                </a:solidFill>
              </a:rPr>
              <a:t>DIC/2023</a:t>
            </a:r>
            <a:endParaRPr sz="1200" i="1" dirty="0">
              <a:solidFill>
                <a:srgbClr val="666666"/>
              </a:solidFill>
            </a:endParaRPr>
          </a:p>
        </p:txBody>
      </p:sp>
      <p:sp>
        <p:nvSpPr>
          <p:cNvPr id="159" name="Google Shape;159;p25"/>
          <p:cNvSpPr txBox="1"/>
          <p:nvPr/>
        </p:nvSpPr>
        <p:spPr>
          <a:xfrm>
            <a:off x="4053950" y="1672875"/>
            <a:ext cx="13017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rgbClr val="666666"/>
                </a:solidFill>
              </a:rPr>
              <a:t>Vertical Slice</a:t>
            </a:r>
            <a:endParaRPr sz="1200" b="1" i="1" dirty="0">
              <a:solidFill>
                <a:srgbClr val="666666"/>
              </a:solidFill>
            </a:endParaRPr>
          </a:p>
          <a:p>
            <a:pPr marL="0" lvl="0" indent="0" algn="ctr" rtl="0">
              <a:spcBef>
                <a:spcPts val="0"/>
              </a:spcBef>
              <a:spcAft>
                <a:spcPts val="0"/>
              </a:spcAft>
              <a:buNone/>
            </a:pPr>
            <a:r>
              <a:rPr lang="es" sz="1200" i="1" dirty="0">
                <a:solidFill>
                  <a:srgbClr val="666666"/>
                </a:solidFill>
              </a:rPr>
              <a:t>Marzo/2023</a:t>
            </a:r>
            <a:endParaRPr sz="1200" i="1" dirty="0">
              <a:solidFill>
                <a:srgbClr val="666666"/>
              </a:solidFill>
            </a:endParaRPr>
          </a:p>
        </p:txBody>
      </p:sp>
      <p:sp>
        <p:nvSpPr>
          <p:cNvPr id="160" name="Google Shape;160;p25"/>
          <p:cNvSpPr txBox="1"/>
          <p:nvPr/>
        </p:nvSpPr>
        <p:spPr>
          <a:xfrm>
            <a:off x="6737225" y="1520475"/>
            <a:ext cx="11175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a:solidFill>
                  <a:srgbClr val="666666"/>
                </a:solidFill>
              </a:rPr>
              <a:t>Release Steam</a:t>
            </a:r>
            <a:endParaRPr sz="1200" b="1" i="1">
              <a:solidFill>
                <a:srgbClr val="666666"/>
              </a:solidFill>
            </a:endParaRPr>
          </a:p>
          <a:p>
            <a:pPr marL="0" lvl="0" indent="0" algn="ctr" rtl="0">
              <a:spcBef>
                <a:spcPts val="0"/>
              </a:spcBef>
              <a:spcAft>
                <a:spcPts val="0"/>
              </a:spcAft>
              <a:buNone/>
            </a:pPr>
            <a:r>
              <a:rPr lang="es" sz="1200" i="1">
                <a:solidFill>
                  <a:srgbClr val="666666"/>
                </a:solidFill>
              </a:rPr>
              <a:t>AGO/2023</a:t>
            </a:r>
            <a:endParaRPr sz="1200" i="1">
              <a:solidFill>
                <a:srgbClr val="666666"/>
              </a:solidFill>
            </a:endParaRPr>
          </a:p>
        </p:txBody>
      </p:sp>
      <p:sp>
        <p:nvSpPr>
          <p:cNvPr id="161" name="Google Shape;161;p25"/>
          <p:cNvSpPr/>
          <p:nvPr/>
        </p:nvSpPr>
        <p:spPr>
          <a:xfrm>
            <a:off x="4216675" y="2723850"/>
            <a:ext cx="4641300" cy="233400"/>
          </a:xfrm>
          <a:prstGeom prst="chevron">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a:solidFill>
                  <a:srgbClr val="666666"/>
                </a:solidFill>
              </a:rPr>
              <a:t>2023</a:t>
            </a:r>
            <a:endParaRPr>
              <a:solidFill>
                <a:srgbClr val="6666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165"/>
        <p:cNvGrpSpPr/>
        <p:nvPr/>
      </p:nvGrpSpPr>
      <p:grpSpPr>
        <a:xfrm>
          <a:off x="0" y="0"/>
          <a:ext cx="0" cy="0"/>
          <a:chOff x="0" y="0"/>
          <a:chExt cx="0" cy="0"/>
        </a:xfrm>
      </p:grpSpPr>
      <p:sp>
        <p:nvSpPr>
          <p:cNvPr id="166" name="Google Shape;166;p26"/>
          <p:cNvSpPr/>
          <p:nvPr/>
        </p:nvSpPr>
        <p:spPr>
          <a:xfrm>
            <a:off x="0" y="0"/>
            <a:ext cx="9144000" cy="5143500"/>
          </a:xfrm>
          <a:prstGeom prst="rect">
            <a:avLst/>
          </a:prstGeom>
          <a:solidFill>
            <a:srgbClr val="F4CCCC"/>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AR" dirty="0">
                <a:solidFill>
                  <a:schemeClr val="tx1">
                    <a:lumMod val="95000"/>
                    <a:lumOff val="5000"/>
                  </a:schemeClr>
                </a:solidFill>
                <a:latin typeface="Arial Rounded MT Bold" panose="020F0704030504030204" pitchFamily="34" charset="0"/>
              </a:rPr>
              <a:t>PHOBIA apunta a un mercado desde los 17 años ya que implicara temas como los miedos y reflejara </a:t>
            </a:r>
            <a:r>
              <a:rPr lang="es-AR" dirty="0" err="1">
                <a:solidFill>
                  <a:schemeClr val="tx1">
                    <a:lumMod val="95000"/>
                    <a:lumOff val="5000"/>
                  </a:schemeClr>
                </a:solidFill>
                <a:latin typeface="Arial Rounded MT Bold" panose="020F0704030504030204" pitchFamily="34" charset="0"/>
              </a:rPr>
              <a:t>situacion</a:t>
            </a:r>
            <a:r>
              <a:rPr lang="es-AR" dirty="0">
                <a:solidFill>
                  <a:schemeClr val="tx1">
                    <a:lumMod val="95000"/>
                    <a:lumOff val="5000"/>
                  </a:schemeClr>
                </a:solidFill>
                <a:latin typeface="Arial Rounded MT Bold" panose="020F0704030504030204" pitchFamily="34" charset="0"/>
              </a:rPr>
              <a:t> crudas de las enfermedades mentales</a:t>
            </a:r>
          </a:p>
          <a:p>
            <a:pPr marL="0" lvl="0" indent="0" algn="just" rtl="0">
              <a:spcBef>
                <a:spcPts val="0"/>
              </a:spcBef>
              <a:spcAft>
                <a:spcPts val="0"/>
              </a:spcAft>
              <a:buNone/>
            </a:pPr>
            <a:endParaRPr lang="es-AR"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AR" dirty="0">
                <a:solidFill>
                  <a:schemeClr val="tx1">
                    <a:lumMod val="95000"/>
                    <a:lumOff val="5000"/>
                  </a:schemeClr>
                </a:solidFill>
                <a:latin typeface="Arial Rounded MT Bold" panose="020F0704030504030204" pitchFamily="34" charset="0"/>
              </a:rPr>
              <a:t>Un publico adulto que pueda identificar la </a:t>
            </a:r>
            <a:r>
              <a:rPr lang="es-AR" dirty="0" err="1">
                <a:solidFill>
                  <a:schemeClr val="tx1">
                    <a:lumMod val="95000"/>
                    <a:lumOff val="5000"/>
                  </a:schemeClr>
                </a:solidFill>
                <a:latin typeface="Arial Rounded MT Bold" panose="020F0704030504030204" pitchFamily="34" charset="0"/>
              </a:rPr>
              <a:t>intencion</a:t>
            </a:r>
            <a:r>
              <a:rPr lang="es-AR" dirty="0">
                <a:solidFill>
                  <a:schemeClr val="tx1">
                    <a:lumMod val="95000"/>
                    <a:lumOff val="5000"/>
                  </a:schemeClr>
                </a:solidFill>
                <a:latin typeface="Arial Rounded MT Bold" panose="020F0704030504030204" pitchFamily="34" charset="0"/>
              </a:rPr>
              <a:t> de mostrar como funciona el cerebro cuando los bloqueos mentales </a:t>
            </a:r>
            <a:r>
              <a:rPr lang="es-AR" dirty="0" err="1">
                <a:solidFill>
                  <a:schemeClr val="tx1">
                    <a:lumMod val="95000"/>
                    <a:lumOff val="5000"/>
                  </a:schemeClr>
                </a:solidFill>
                <a:latin typeface="Arial Rounded MT Bold" panose="020F0704030504030204" pitchFamily="34" charset="0"/>
              </a:rPr>
              <a:t>actuan</a:t>
            </a:r>
            <a:r>
              <a:rPr lang="es-AR" dirty="0">
                <a:solidFill>
                  <a:schemeClr val="tx1">
                    <a:lumMod val="95000"/>
                    <a:lumOff val="5000"/>
                  </a:schemeClr>
                </a:solidFill>
                <a:latin typeface="Arial Rounded MT Bold" panose="020F0704030504030204" pitchFamily="34" charset="0"/>
              </a:rPr>
              <a:t>.</a:t>
            </a:r>
          </a:p>
          <a:p>
            <a:pPr marL="0" lvl="0" indent="0" algn="just" rtl="0">
              <a:spcBef>
                <a:spcPts val="0"/>
              </a:spcBef>
              <a:spcAft>
                <a:spcPts val="0"/>
              </a:spcAft>
              <a:buNone/>
            </a:pPr>
            <a:endParaRPr lang="es-AR"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AR" dirty="0">
                <a:solidFill>
                  <a:schemeClr val="tx1">
                    <a:lumMod val="95000"/>
                    <a:lumOff val="5000"/>
                  </a:schemeClr>
                </a:solidFill>
                <a:latin typeface="Arial Rounded MT Bold" panose="020F0704030504030204" pitchFamily="34" charset="0"/>
              </a:rPr>
              <a:t>PHOBIA maneja actualmente una </a:t>
            </a:r>
            <a:r>
              <a:rPr lang="es-AR" dirty="0" err="1">
                <a:solidFill>
                  <a:schemeClr val="tx1">
                    <a:lumMod val="95000"/>
                    <a:lumOff val="5000"/>
                  </a:schemeClr>
                </a:solidFill>
                <a:latin typeface="Arial Rounded MT Bold" panose="020F0704030504030204" pitchFamily="34" charset="0"/>
              </a:rPr>
              <a:t>proyeccion</a:t>
            </a:r>
            <a:r>
              <a:rPr lang="es-AR" dirty="0">
                <a:solidFill>
                  <a:schemeClr val="tx1">
                    <a:lumMod val="95000"/>
                    <a:lumOff val="5000"/>
                  </a:schemeClr>
                </a:solidFill>
                <a:latin typeface="Arial Rounded MT Bold" panose="020F0704030504030204" pitchFamily="34" charset="0"/>
              </a:rPr>
              <a:t> de aproximadamente 6 .4 millones de pesos en moneda local, que </a:t>
            </a:r>
            <a:r>
              <a:rPr lang="es-AR" dirty="0" err="1">
                <a:solidFill>
                  <a:schemeClr val="tx1">
                    <a:lumMod val="95000"/>
                    <a:lumOff val="5000"/>
                  </a:schemeClr>
                </a:solidFill>
                <a:latin typeface="Arial Rounded MT Bold" panose="020F0704030504030204" pitchFamily="34" charset="0"/>
              </a:rPr>
              <a:t>podrian</a:t>
            </a:r>
            <a:r>
              <a:rPr lang="es-AR" dirty="0">
                <a:solidFill>
                  <a:schemeClr val="tx1">
                    <a:lumMod val="95000"/>
                    <a:lumOff val="5000"/>
                  </a:schemeClr>
                </a:solidFill>
                <a:latin typeface="Arial Rounded MT Bold" panose="020F0704030504030204" pitchFamily="34" charset="0"/>
              </a:rPr>
              <a:t> cubrir la primer etapa</a:t>
            </a:r>
          </a:p>
          <a:p>
            <a:pPr marL="0" lvl="0" indent="0" algn="just" rtl="0">
              <a:spcBef>
                <a:spcPts val="0"/>
              </a:spcBef>
              <a:spcAft>
                <a:spcPts val="0"/>
              </a:spcAft>
              <a:buNone/>
            </a:pPr>
            <a:endParaRPr lang="es-AR"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AR" dirty="0">
                <a:solidFill>
                  <a:schemeClr val="tx1">
                    <a:lumMod val="95000"/>
                    <a:lumOff val="5000"/>
                  </a:schemeClr>
                </a:solidFill>
                <a:latin typeface="Arial Rounded MT Bold" panose="020F0704030504030204" pitchFamily="34" charset="0"/>
              </a:rPr>
              <a:t>Posteriormente en una segunda etapa y enfrentando temas de testeo y colocacion final del producto 3,4 millones en moneda local.</a:t>
            </a:r>
          </a:p>
          <a:p>
            <a:pPr marL="0" lvl="0" indent="0" algn="just" rtl="0">
              <a:spcBef>
                <a:spcPts val="0"/>
              </a:spcBef>
              <a:spcAft>
                <a:spcPts val="0"/>
              </a:spcAft>
              <a:buNone/>
            </a:pPr>
            <a:endParaRPr lang="es-AR"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AR" dirty="0">
                <a:solidFill>
                  <a:schemeClr val="tx1">
                    <a:lumMod val="95000"/>
                    <a:lumOff val="5000"/>
                  </a:schemeClr>
                </a:solidFill>
                <a:latin typeface="Arial Rounded MT Bold" panose="020F0704030504030204" pitchFamily="34" charset="0"/>
              </a:rPr>
              <a:t>Con este ultimo empuje se </a:t>
            </a:r>
            <a:r>
              <a:rPr lang="es-AR" dirty="0" err="1">
                <a:solidFill>
                  <a:schemeClr val="tx1">
                    <a:lumMod val="95000"/>
                    <a:lumOff val="5000"/>
                  </a:schemeClr>
                </a:solidFill>
                <a:latin typeface="Arial Rounded MT Bold" panose="020F0704030504030204" pitchFamily="34" charset="0"/>
              </a:rPr>
              <a:t>podran</a:t>
            </a:r>
            <a:r>
              <a:rPr lang="es-AR" dirty="0">
                <a:solidFill>
                  <a:schemeClr val="tx1">
                    <a:lumMod val="95000"/>
                    <a:lumOff val="5000"/>
                  </a:schemeClr>
                </a:solidFill>
                <a:latin typeface="Arial Rounded MT Bold" panose="020F0704030504030204" pitchFamily="34" charset="0"/>
              </a:rPr>
              <a:t> </a:t>
            </a:r>
            <a:r>
              <a:rPr lang="es-AR" dirty="0" err="1">
                <a:solidFill>
                  <a:schemeClr val="tx1">
                    <a:lumMod val="95000"/>
                    <a:lumOff val="5000"/>
                  </a:schemeClr>
                </a:solidFill>
                <a:latin typeface="Arial Rounded MT Bold" panose="020F0704030504030204" pitchFamily="34" charset="0"/>
              </a:rPr>
              <a:t>posiionar</a:t>
            </a:r>
            <a:r>
              <a:rPr lang="es-AR" dirty="0">
                <a:solidFill>
                  <a:schemeClr val="tx1">
                    <a:lumMod val="95000"/>
                    <a:lumOff val="5000"/>
                  </a:schemeClr>
                </a:solidFill>
                <a:latin typeface="Arial Rounded MT Bold" panose="020F0704030504030204" pitchFamily="34" charset="0"/>
              </a:rPr>
              <a:t> en el mercado mediante plataformas como </a:t>
            </a:r>
            <a:r>
              <a:rPr lang="es-AR" dirty="0" err="1">
                <a:solidFill>
                  <a:schemeClr val="tx1">
                    <a:lumMod val="95000"/>
                    <a:lumOff val="5000"/>
                  </a:schemeClr>
                </a:solidFill>
                <a:latin typeface="Arial Rounded MT Bold" panose="020F0704030504030204" pitchFamily="34" charset="0"/>
              </a:rPr>
              <a:t>steeam</a:t>
            </a:r>
            <a:r>
              <a:rPr lang="es-AR" dirty="0">
                <a:solidFill>
                  <a:schemeClr val="tx1">
                    <a:lumMod val="95000"/>
                    <a:lumOff val="5000"/>
                  </a:schemeClr>
                </a:solidFill>
                <a:latin typeface="Arial Rounded MT Bold" panose="020F0704030504030204" pitchFamily="34" charset="0"/>
              </a:rPr>
              <a:t>, </a:t>
            </a:r>
            <a:r>
              <a:rPr lang="es-AR" dirty="0" err="1">
                <a:solidFill>
                  <a:schemeClr val="tx1">
                    <a:lumMod val="95000"/>
                    <a:lumOff val="5000"/>
                  </a:schemeClr>
                </a:solidFill>
                <a:latin typeface="Arial Rounded MT Bold" panose="020F0704030504030204" pitchFamily="34" charset="0"/>
              </a:rPr>
              <a:t>itchio</a:t>
            </a:r>
            <a:r>
              <a:rPr lang="es-AR" dirty="0">
                <a:solidFill>
                  <a:schemeClr val="tx1">
                    <a:lumMod val="95000"/>
                    <a:lumOff val="5000"/>
                  </a:schemeClr>
                </a:solidFill>
                <a:latin typeface="Arial Rounded MT Bold" panose="020F0704030504030204" pitchFamily="34" charset="0"/>
              </a:rPr>
              <a:t> y </a:t>
            </a:r>
            <a:r>
              <a:rPr lang="es-AR" dirty="0" err="1">
                <a:solidFill>
                  <a:schemeClr val="tx1">
                    <a:lumMod val="95000"/>
                    <a:lumOff val="5000"/>
                  </a:schemeClr>
                </a:solidFill>
                <a:latin typeface="Arial Rounded MT Bold" panose="020F0704030504030204" pitchFamily="34" charset="0"/>
              </a:rPr>
              <a:t>google</a:t>
            </a:r>
            <a:r>
              <a:rPr lang="es-AR" dirty="0">
                <a:solidFill>
                  <a:schemeClr val="tx1">
                    <a:lumMod val="95000"/>
                    <a:lumOff val="5000"/>
                  </a:schemeClr>
                </a:solidFill>
                <a:latin typeface="Arial Rounded MT Bold" panose="020F0704030504030204" pitchFamily="34" charset="0"/>
              </a:rPr>
              <a:t> </a:t>
            </a:r>
            <a:r>
              <a:rPr lang="es-AR" dirty="0" err="1">
                <a:solidFill>
                  <a:schemeClr val="tx1">
                    <a:lumMod val="95000"/>
                    <a:lumOff val="5000"/>
                  </a:schemeClr>
                </a:solidFill>
                <a:latin typeface="Arial Rounded MT Bold" panose="020F0704030504030204" pitchFamily="34" charset="0"/>
              </a:rPr>
              <a:t>play</a:t>
            </a:r>
            <a:r>
              <a:rPr lang="es-AR" dirty="0">
                <a:solidFill>
                  <a:schemeClr val="tx1">
                    <a:lumMod val="95000"/>
                    <a:lumOff val="5000"/>
                  </a:schemeClr>
                </a:solidFill>
                <a:latin typeface="Arial Rounded MT Bold" panose="020F0704030504030204" pitchFamily="34" charset="0"/>
              </a:rPr>
              <a:t>,</a:t>
            </a:r>
          </a:p>
          <a:p>
            <a:pPr marL="0" lvl="0" indent="0" algn="just" rtl="0">
              <a:spcBef>
                <a:spcPts val="0"/>
              </a:spcBef>
              <a:spcAft>
                <a:spcPts val="0"/>
              </a:spcAft>
              <a:buNone/>
            </a:pPr>
            <a:endParaRPr lang="es-AR"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AR" dirty="0">
                <a:solidFill>
                  <a:schemeClr val="tx1">
                    <a:lumMod val="95000"/>
                    <a:lumOff val="5000"/>
                  </a:schemeClr>
                </a:solidFill>
                <a:latin typeface="Arial Rounded MT Bold" panose="020F0704030504030204" pitchFamily="34" charset="0"/>
              </a:rPr>
              <a:t>Tercer etapa consolas.</a:t>
            </a:r>
          </a:p>
        </p:txBody>
      </p:sp>
      <p:sp>
        <p:nvSpPr>
          <p:cNvPr id="167" name="Google Shape;167;p26"/>
          <p:cNvSpPr txBox="1"/>
          <p:nvPr/>
        </p:nvSpPr>
        <p:spPr>
          <a:xfrm>
            <a:off x="268850" y="672125"/>
            <a:ext cx="873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E06666"/>
                </a:solidFill>
              </a:rPr>
              <a:t>Detalle de los costos de producción para cada instancia del desarrollo.</a:t>
            </a:r>
            <a:endParaRPr i="1">
              <a:solidFill>
                <a:srgbClr val="E06666"/>
              </a:solidFill>
            </a:endParaRPr>
          </a:p>
          <a:p>
            <a:pPr marL="0" lvl="0" indent="0" algn="l" rtl="0">
              <a:spcBef>
                <a:spcPts val="0"/>
              </a:spcBef>
              <a:spcAft>
                <a:spcPts val="0"/>
              </a:spcAft>
              <a:buNone/>
            </a:pPr>
            <a:r>
              <a:rPr lang="es" i="1">
                <a:solidFill>
                  <a:srgbClr val="E06666"/>
                </a:solidFill>
              </a:rPr>
              <a:t>No vamos a ver esto y no hace falta completar este Slide.</a:t>
            </a:r>
            <a:endParaRPr i="1">
              <a:solidFill>
                <a:srgbClr val="E06666"/>
              </a:solidFill>
            </a:endParaRPr>
          </a:p>
        </p:txBody>
      </p:sp>
      <p:sp>
        <p:nvSpPr>
          <p:cNvPr id="168" name="Google Shape;168;p26"/>
          <p:cNvSpPr/>
          <p:nvPr/>
        </p:nvSpPr>
        <p:spPr>
          <a:xfrm>
            <a:off x="0" y="0"/>
            <a:ext cx="9144000" cy="495300"/>
          </a:xfrm>
          <a:prstGeom prst="rect">
            <a:avLst/>
          </a:pr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2200" b="1">
                <a:solidFill>
                  <a:srgbClr val="E06666"/>
                </a:solidFill>
              </a:rPr>
              <a:t>COSTOS DE PRODUCCIÓN</a:t>
            </a:r>
            <a:endParaRPr sz="2200" b="1">
              <a:solidFill>
                <a:srgbClr val="E0666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2200" b="1" dirty="0">
              <a:solidFill>
                <a:srgbClr val="666666"/>
              </a:solidFill>
            </a:endParaRPr>
          </a:p>
        </p:txBody>
      </p:sp>
      <p:sp>
        <p:nvSpPr>
          <p:cNvPr id="174" name="Google Shape;174;p27"/>
          <p:cNvSpPr txBox="1"/>
          <p:nvPr/>
        </p:nvSpPr>
        <p:spPr>
          <a:xfrm>
            <a:off x="4577500" y="0"/>
            <a:ext cx="4572000" cy="51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5000">
                <a:solidFill>
                  <a:schemeClr val="dk2"/>
                </a:solidFill>
              </a:rPr>
              <a:t>Equipo</a:t>
            </a:r>
            <a:endParaRPr sz="5000">
              <a:solidFill>
                <a:schemeClr val="dk2"/>
              </a:solidFill>
            </a:endParaRPr>
          </a:p>
        </p:txBody>
      </p:sp>
      <p:pic>
        <p:nvPicPr>
          <p:cNvPr id="2" name="Imagen 1">
            <a:extLst>
              <a:ext uri="{FF2B5EF4-FFF2-40B4-BE49-F238E27FC236}">
                <a16:creationId xmlns:a16="http://schemas.microsoft.com/office/drawing/2014/main" id="{0001B366-DEF9-D56E-1399-AB91C058DE00}"/>
              </a:ext>
            </a:extLst>
          </p:cNvPr>
          <p:cNvPicPr>
            <a:picLocks noChangeAspect="1"/>
          </p:cNvPicPr>
          <p:nvPr/>
        </p:nvPicPr>
        <p:blipFill rotWithShape="1">
          <a:blip r:embed="rId3"/>
          <a:srcRect l="46753" t="44110" r="7662" b="10570"/>
          <a:stretch/>
        </p:blipFill>
        <p:spPr>
          <a:xfrm>
            <a:off x="539827" y="1705654"/>
            <a:ext cx="3216926" cy="173219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p:nvPr/>
        </p:nvSpPr>
        <p:spPr>
          <a:xfrm>
            <a:off x="268850" y="672125"/>
            <a:ext cx="873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Miembros clave del equipo de desarrollo y rol de cada uno de ellos.</a:t>
            </a:r>
            <a:endParaRPr i="1">
              <a:solidFill>
                <a:srgbClr val="666666"/>
              </a:solidFill>
            </a:endParaRPr>
          </a:p>
          <a:p>
            <a:pPr marL="0" lvl="0" indent="0" algn="l" rtl="0">
              <a:spcBef>
                <a:spcPts val="0"/>
              </a:spcBef>
              <a:spcAft>
                <a:spcPts val="0"/>
              </a:spcAft>
              <a:buNone/>
            </a:pPr>
            <a:r>
              <a:rPr lang="es" i="1">
                <a:solidFill>
                  <a:srgbClr val="666666"/>
                </a:solidFill>
              </a:rPr>
              <a:t>Puede colocarse una breve descripción o referencias a su pasado laboral. Incluso vínculos a Linkedin </a:t>
            </a:r>
            <a:endParaRPr i="1">
              <a:solidFill>
                <a:srgbClr val="666666"/>
              </a:solidFill>
            </a:endParaRPr>
          </a:p>
        </p:txBody>
      </p:sp>
      <p:sp>
        <p:nvSpPr>
          <p:cNvPr id="180" name="Google Shape;180;p28"/>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EQUIPO</a:t>
            </a:r>
            <a:endParaRPr sz="2200" b="1">
              <a:solidFill>
                <a:srgbClr val="66666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p:nvPr/>
        </p:nvSpPr>
        <p:spPr>
          <a:xfrm>
            <a:off x="268850" y="672125"/>
            <a:ext cx="8730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Información acerca de la empresa, lugar de origen, tiempo que llevan produciendo juegos, trabajos y/o clientes más importantes, cultura de la compañía, etc. Esta información suele figurar en los sitios web de las empresas, caso que deseen buscar referencias.</a:t>
            </a:r>
            <a:endParaRPr i="1">
              <a:solidFill>
                <a:srgbClr val="666666"/>
              </a:solidFill>
            </a:endParaRPr>
          </a:p>
        </p:txBody>
      </p:sp>
      <p:sp>
        <p:nvSpPr>
          <p:cNvPr id="186" name="Google Shape;186;p29"/>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EMPRESA</a:t>
            </a:r>
            <a:endParaRPr sz="2200" b="1">
              <a:solidFill>
                <a:srgbClr val="66666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2200" b="1" dirty="0">
              <a:solidFill>
                <a:schemeClr val="dk2"/>
              </a:solidFill>
            </a:endParaRPr>
          </a:p>
        </p:txBody>
      </p:sp>
      <p:sp>
        <p:nvSpPr>
          <p:cNvPr id="196" name="Google Shape;196;p31"/>
          <p:cNvSpPr txBox="1"/>
          <p:nvPr/>
        </p:nvSpPr>
        <p:spPr>
          <a:xfrm>
            <a:off x="4577500" y="0"/>
            <a:ext cx="4572000" cy="51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5000">
                <a:solidFill>
                  <a:schemeClr val="dk2"/>
                </a:solidFill>
              </a:rPr>
              <a:t>Gracias!</a:t>
            </a:r>
            <a:endParaRPr sz="5000">
              <a:solidFill>
                <a:schemeClr val="dk2"/>
              </a:solidFill>
            </a:endParaRPr>
          </a:p>
          <a:p>
            <a:pPr marL="0" lvl="0" indent="0" algn="ctr" rtl="0">
              <a:spcBef>
                <a:spcPts val="0"/>
              </a:spcBef>
              <a:spcAft>
                <a:spcPts val="0"/>
              </a:spcAft>
              <a:buNone/>
            </a:pPr>
            <a:endParaRPr sz="3000">
              <a:solidFill>
                <a:schemeClr val="dk2"/>
              </a:solidFill>
            </a:endParaRPr>
          </a:p>
          <a:p>
            <a:pPr marL="0" lvl="0" indent="0" algn="ctr" rtl="0">
              <a:spcBef>
                <a:spcPts val="0"/>
              </a:spcBef>
              <a:spcAft>
                <a:spcPts val="0"/>
              </a:spcAft>
              <a:buNone/>
            </a:pPr>
            <a:r>
              <a:rPr lang="es" sz="1800" u="sng">
                <a:solidFill>
                  <a:schemeClr val="dk2"/>
                </a:solidFill>
              </a:rPr>
              <a:t>Contacto</a:t>
            </a:r>
            <a:endParaRPr sz="1800">
              <a:solidFill>
                <a:schemeClr val="dk2"/>
              </a:solidFill>
            </a:endParaRPr>
          </a:p>
          <a:p>
            <a:pPr marL="0" lvl="0" indent="0" algn="ctr" rtl="0">
              <a:spcBef>
                <a:spcPts val="0"/>
              </a:spcBef>
              <a:spcAft>
                <a:spcPts val="0"/>
              </a:spcAft>
              <a:buNone/>
            </a:pPr>
            <a:r>
              <a:rPr lang="es" sz="1800" b="1">
                <a:solidFill>
                  <a:schemeClr val="dk2"/>
                </a:solidFill>
              </a:rPr>
              <a:t>Nombre Apellido</a:t>
            </a:r>
            <a:endParaRPr sz="1800" b="1">
              <a:solidFill>
                <a:schemeClr val="dk2"/>
              </a:solidFill>
            </a:endParaRPr>
          </a:p>
          <a:p>
            <a:pPr marL="0" lvl="0" indent="0" algn="ctr" rtl="0">
              <a:spcBef>
                <a:spcPts val="0"/>
              </a:spcBef>
              <a:spcAft>
                <a:spcPts val="0"/>
              </a:spcAft>
              <a:buNone/>
            </a:pPr>
            <a:r>
              <a:rPr lang="es" sz="1300">
                <a:solidFill>
                  <a:schemeClr val="dk2"/>
                </a:solidFill>
              </a:rPr>
              <a:t>Cargo/Rol</a:t>
            </a:r>
            <a:endParaRPr sz="1300">
              <a:solidFill>
                <a:schemeClr val="dk2"/>
              </a:solidFill>
            </a:endParaRPr>
          </a:p>
          <a:p>
            <a:pPr marL="0" lvl="0" indent="0" algn="ctr" rtl="0">
              <a:spcBef>
                <a:spcPts val="0"/>
              </a:spcBef>
              <a:spcAft>
                <a:spcPts val="0"/>
              </a:spcAft>
              <a:buNone/>
            </a:pPr>
            <a:endParaRPr sz="1300">
              <a:solidFill>
                <a:schemeClr val="dk2"/>
              </a:solidFill>
            </a:endParaRPr>
          </a:p>
          <a:p>
            <a:pPr marL="0" lvl="0" indent="0" algn="ctr" rtl="0">
              <a:spcBef>
                <a:spcPts val="0"/>
              </a:spcBef>
              <a:spcAft>
                <a:spcPts val="0"/>
              </a:spcAft>
              <a:buNone/>
            </a:pPr>
            <a:r>
              <a:rPr lang="es" sz="1700">
                <a:solidFill>
                  <a:schemeClr val="dk2"/>
                </a:solidFill>
              </a:rPr>
              <a:t>cuentademail@servidor.com.ar</a:t>
            </a:r>
            <a:endParaRPr sz="1700">
              <a:solidFill>
                <a:schemeClr val="dk2"/>
              </a:solidFill>
            </a:endParaRPr>
          </a:p>
          <a:p>
            <a:pPr marL="0" lvl="0" indent="0" algn="ctr" rtl="0">
              <a:spcBef>
                <a:spcPts val="0"/>
              </a:spcBef>
              <a:spcAft>
                <a:spcPts val="0"/>
              </a:spcAft>
              <a:buNone/>
            </a:pPr>
            <a:endParaRPr sz="4200">
              <a:solidFill>
                <a:schemeClr val="dk2"/>
              </a:solidFill>
            </a:endParaRPr>
          </a:p>
        </p:txBody>
      </p:sp>
      <p:pic>
        <p:nvPicPr>
          <p:cNvPr id="2" name="Imagen 1">
            <a:extLst>
              <a:ext uri="{FF2B5EF4-FFF2-40B4-BE49-F238E27FC236}">
                <a16:creationId xmlns:a16="http://schemas.microsoft.com/office/drawing/2014/main" id="{40C50AFC-729D-DD97-4AFA-1E10EAA8CB84}"/>
              </a:ext>
            </a:extLst>
          </p:cNvPr>
          <p:cNvPicPr>
            <a:picLocks noChangeAspect="1"/>
          </p:cNvPicPr>
          <p:nvPr/>
        </p:nvPicPr>
        <p:blipFill rotWithShape="1">
          <a:blip r:embed="rId3"/>
          <a:srcRect l="46753" t="44110" r="7662" b="10570"/>
          <a:stretch/>
        </p:blipFill>
        <p:spPr>
          <a:xfrm>
            <a:off x="638978" y="1580920"/>
            <a:ext cx="3680221" cy="19816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p:nvPr/>
        </p:nvSpPr>
        <p:spPr>
          <a:xfrm>
            <a:off x="-1" y="0"/>
            <a:ext cx="9261879"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2200" b="1" dirty="0">
              <a:solidFill>
                <a:srgbClr val="666666"/>
              </a:solidFill>
            </a:endParaRPr>
          </a:p>
        </p:txBody>
      </p:sp>
      <p:sp>
        <p:nvSpPr>
          <p:cNvPr id="61" name="Google Shape;61;p14"/>
          <p:cNvSpPr txBox="1"/>
          <p:nvPr/>
        </p:nvSpPr>
        <p:spPr>
          <a:xfrm>
            <a:off x="4630938" y="521772"/>
            <a:ext cx="4572000" cy="51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5000" dirty="0">
              <a:solidFill>
                <a:schemeClr val="dk2"/>
              </a:solidFill>
            </a:endParaRPr>
          </a:p>
        </p:txBody>
      </p:sp>
      <p:pic>
        <p:nvPicPr>
          <p:cNvPr id="3" name="Imagen 2">
            <a:extLst>
              <a:ext uri="{FF2B5EF4-FFF2-40B4-BE49-F238E27FC236}">
                <a16:creationId xmlns:a16="http://schemas.microsoft.com/office/drawing/2014/main" id="{29207435-0BDC-0715-9A73-9075B1B5A75F}"/>
              </a:ext>
            </a:extLst>
          </p:cNvPr>
          <p:cNvPicPr>
            <a:picLocks noChangeAspect="1"/>
          </p:cNvPicPr>
          <p:nvPr/>
        </p:nvPicPr>
        <p:blipFill rotWithShape="1">
          <a:blip r:embed="rId3"/>
          <a:srcRect l="46753" t="44110" r="7662" b="10570"/>
          <a:stretch/>
        </p:blipFill>
        <p:spPr>
          <a:xfrm>
            <a:off x="-1" y="0"/>
            <a:ext cx="9552207"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sz="2200" b="1" dirty="0">
              <a:solidFill>
                <a:schemeClr val="dk2"/>
              </a:solidFill>
            </a:endParaRPr>
          </a:p>
        </p:txBody>
      </p:sp>
      <p:sp>
        <p:nvSpPr>
          <p:cNvPr id="67" name="Google Shape;67;p15"/>
          <p:cNvSpPr txBox="1"/>
          <p:nvPr/>
        </p:nvSpPr>
        <p:spPr>
          <a:xfrm>
            <a:off x="69111" y="1062368"/>
            <a:ext cx="4980900" cy="2123628"/>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s" b="1" i="1" dirty="0">
                <a:solidFill>
                  <a:schemeClr val="tx1">
                    <a:lumMod val="95000"/>
                    <a:lumOff val="5000"/>
                  </a:schemeClr>
                </a:solidFill>
                <a:latin typeface="Arial Rounded MT Bold" panose="020F0704030504030204" pitchFamily="34" charset="0"/>
              </a:rPr>
              <a:t>Todo lo que siempre has sabido esta del otro lado de tus miedos.</a:t>
            </a:r>
            <a:endParaRPr b="1" i="1" dirty="0">
              <a:solidFill>
                <a:schemeClr val="tx1">
                  <a:lumMod val="95000"/>
                  <a:lumOff val="5000"/>
                </a:schemeClr>
              </a:solidFill>
              <a:latin typeface="Arial Rounded MT Bold" panose="020F0704030504030204" pitchFamily="34" charset="0"/>
            </a:endParaRPr>
          </a:p>
          <a:p>
            <a:pPr marL="0" lvl="0" indent="0" algn="ctr" rtl="0">
              <a:spcBef>
                <a:spcPts val="0"/>
              </a:spcBef>
              <a:spcAft>
                <a:spcPts val="0"/>
              </a:spcAft>
              <a:buNone/>
            </a:pPr>
            <a:endParaRPr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Clr>
                <a:schemeClr val="dk1"/>
              </a:buClr>
              <a:buSzPts val="1100"/>
              <a:buFont typeface="Arial"/>
              <a:buNone/>
            </a:pPr>
            <a:endParaRPr lang="es"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Clr>
                <a:schemeClr val="dk1"/>
              </a:buClr>
              <a:buSzPts val="1100"/>
              <a:buFont typeface="Arial"/>
              <a:buNone/>
            </a:pPr>
            <a:r>
              <a:rPr lang="es" i="1" dirty="0">
                <a:solidFill>
                  <a:schemeClr val="tx1">
                    <a:lumMod val="95000"/>
                    <a:lumOff val="5000"/>
                  </a:schemeClr>
                </a:solidFill>
                <a:latin typeface="Arial Rounded MT Bold" panose="020F0704030504030204" pitchFamily="34" charset="0"/>
              </a:rPr>
              <a:t>La oscuridad no es tu amiga …. </a:t>
            </a:r>
            <a:r>
              <a:rPr lang="es-AR" i="1" dirty="0">
                <a:solidFill>
                  <a:schemeClr val="tx1">
                    <a:lumMod val="95000"/>
                    <a:lumOff val="5000"/>
                  </a:schemeClr>
                </a:solidFill>
                <a:latin typeface="Arial Rounded MT Bold" panose="020F0704030504030204" pitchFamily="34" charset="0"/>
              </a:rPr>
              <a:t>H</a:t>
            </a:r>
            <a:r>
              <a:rPr lang="es" i="1" dirty="0">
                <a:solidFill>
                  <a:schemeClr val="tx1">
                    <a:lumMod val="95000"/>
                    <a:lumOff val="5000"/>
                  </a:schemeClr>
                </a:solidFill>
                <a:latin typeface="Arial Rounded MT Bold" panose="020F0704030504030204" pitchFamily="34" charset="0"/>
              </a:rPr>
              <a:t>uye!</a:t>
            </a:r>
          </a:p>
          <a:p>
            <a:pPr marL="0" lvl="0" indent="0" algn="l" rtl="0">
              <a:spcBef>
                <a:spcPts val="0"/>
              </a:spcBef>
              <a:spcAft>
                <a:spcPts val="0"/>
              </a:spcAft>
              <a:buClr>
                <a:schemeClr val="dk1"/>
              </a:buClr>
              <a:buSzPts val="1100"/>
              <a:buFont typeface="Arial"/>
              <a:buNone/>
            </a:pPr>
            <a:r>
              <a:rPr lang="es" i="1" dirty="0">
                <a:solidFill>
                  <a:schemeClr val="tx1">
                    <a:lumMod val="95000"/>
                    <a:lumOff val="5000"/>
                  </a:schemeClr>
                </a:solidFill>
                <a:latin typeface="Arial Rounded MT Bold" panose="020F0704030504030204" pitchFamily="34" charset="0"/>
              </a:rPr>
              <a:t>Dscubre tu mayo miedo</a:t>
            </a:r>
          </a:p>
          <a:p>
            <a:pPr marL="0" lvl="0" indent="0" algn="l" rtl="0">
              <a:spcBef>
                <a:spcPts val="0"/>
              </a:spcBef>
              <a:spcAft>
                <a:spcPts val="0"/>
              </a:spcAft>
              <a:buClr>
                <a:schemeClr val="dk1"/>
              </a:buClr>
              <a:buSzPts val="1100"/>
              <a:buFont typeface="Arial"/>
              <a:buNone/>
            </a:pPr>
            <a:r>
              <a:rPr lang="es-AR" i="1" dirty="0">
                <a:solidFill>
                  <a:schemeClr val="tx1">
                    <a:lumMod val="95000"/>
                    <a:lumOff val="5000"/>
                  </a:schemeClr>
                </a:solidFill>
                <a:latin typeface="Arial Rounded MT Bold" panose="020F0704030504030204" pitchFamily="34" charset="0"/>
              </a:rPr>
              <a:t>E</a:t>
            </a:r>
            <a:r>
              <a:rPr lang="es" i="1" dirty="0">
                <a:solidFill>
                  <a:schemeClr val="tx1">
                    <a:lumMod val="95000"/>
                    <a:lumOff val="5000"/>
                  </a:schemeClr>
                </a:solidFill>
                <a:latin typeface="Arial Rounded MT Bold" panose="020F0704030504030204" pitchFamily="34" charset="0"/>
              </a:rPr>
              <a:t>xplora los rincones de tu mente</a:t>
            </a:r>
          </a:p>
          <a:p>
            <a:pPr marL="0" lvl="0" indent="0" algn="l" rtl="0">
              <a:spcBef>
                <a:spcPts val="0"/>
              </a:spcBef>
              <a:spcAft>
                <a:spcPts val="0"/>
              </a:spcAft>
              <a:buClr>
                <a:schemeClr val="dk1"/>
              </a:buClr>
              <a:buSzPts val="1100"/>
              <a:buFont typeface="Arial"/>
              <a:buNone/>
            </a:pPr>
            <a:r>
              <a:rPr lang="es" i="1" dirty="0">
                <a:solidFill>
                  <a:schemeClr val="tx1">
                    <a:lumMod val="95000"/>
                    <a:lumOff val="5000"/>
                  </a:schemeClr>
                </a:solidFill>
                <a:latin typeface="Arial Rounded MT Bold" panose="020F0704030504030204" pitchFamily="34" charset="0"/>
              </a:rPr>
              <a:t>Una forma difrente de terror</a:t>
            </a:r>
          </a:p>
          <a:p>
            <a:pPr marL="0" lvl="0" indent="0" algn="l" rtl="0">
              <a:spcBef>
                <a:spcPts val="0"/>
              </a:spcBef>
              <a:spcAft>
                <a:spcPts val="0"/>
              </a:spcAft>
              <a:buClr>
                <a:schemeClr val="dk1"/>
              </a:buClr>
              <a:buSzPts val="1100"/>
              <a:buFont typeface="Arial"/>
              <a:buNone/>
            </a:pPr>
            <a:endParaRPr lang="es" i="1" dirty="0">
              <a:solidFill>
                <a:srgbClr val="666666"/>
              </a:solidFill>
            </a:endParaRPr>
          </a:p>
        </p:txBody>
      </p:sp>
      <p:pic>
        <p:nvPicPr>
          <p:cNvPr id="3" name="Imagen 2">
            <a:extLst>
              <a:ext uri="{FF2B5EF4-FFF2-40B4-BE49-F238E27FC236}">
                <a16:creationId xmlns:a16="http://schemas.microsoft.com/office/drawing/2014/main" id="{CB135C5F-6768-695A-200E-88968067C060}"/>
              </a:ext>
            </a:extLst>
          </p:cNvPr>
          <p:cNvPicPr>
            <a:picLocks noChangeAspect="1"/>
          </p:cNvPicPr>
          <p:nvPr/>
        </p:nvPicPr>
        <p:blipFill>
          <a:blip r:embed="rId3"/>
          <a:stretch>
            <a:fillRect/>
          </a:stretch>
        </p:blipFill>
        <p:spPr>
          <a:xfrm>
            <a:off x="5188231" y="1153695"/>
            <a:ext cx="3886658" cy="3195864"/>
          </a:xfrm>
          <a:prstGeom prst="rect">
            <a:avLst/>
          </a:prstGeom>
        </p:spPr>
      </p:pic>
      <p:sp>
        <p:nvSpPr>
          <p:cNvPr id="4" name="CuadroTexto 3">
            <a:extLst>
              <a:ext uri="{FF2B5EF4-FFF2-40B4-BE49-F238E27FC236}">
                <a16:creationId xmlns:a16="http://schemas.microsoft.com/office/drawing/2014/main" id="{8DBA541B-BE36-376A-49D3-656BD8528064}"/>
              </a:ext>
            </a:extLst>
          </p:cNvPr>
          <p:cNvSpPr txBox="1"/>
          <p:nvPr/>
        </p:nvSpPr>
        <p:spPr>
          <a:xfrm>
            <a:off x="190005" y="324678"/>
            <a:ext cx="2078182" cy="307777"/>
          </a:xfrm>
          <a:prstGeom prst="rect">
            <a:avLst/>
          </a:prstGeom>
          <a:noFill/>
        </p:spPr>
        <p:txBody>
          <a:bodyPr wrap="square" rtlCol="0">
            <a:spAutoFit/>
          </a:bodyPr>
          <a:lstStyle/>
          <a:p>
            <a:r>
              <a:rPr lang="es-AR" b="1" dirty="0">
                <a:latin typeface="Berlin Sans FB" panose="020E0602020502020306" pitchFamily="34" charset="0"/>
              </a:rPr>
              <a:t>PHOBIA</a:t>
            </a:r>
          </a:p>
        </p:txBody>
      </p:sp>
      <p:pic>
        <p:nvPicPr>
          <p:cNvPr id="5" name="Imagen 4">
            <a:extLst>
              <a:ext uri="{FF2B5EF4-FFF2-40B4-BE49-F238E27FC236}">
                <a16:creationId xmlns:a16="http://schemas.microsoft.com/office/drawing/2014/main" id="{8060B78F-7286-3767-E2AB-72C99168AE2D}"/>
              </a:ext>
            </a:extLst>
          </p:cNvPr>
          <p:cNvPicPr>
            <a:picLocks noChangeAspect="1"/>
          </p:cNvPicPr>
          <p:nvPr/>
        </p:nvPicPr>
        <p:blipFill rotWithShape="1">
          <a:blip r:embed="rId4"/>
          <a:srcRect l="46753" t="44110" r="7662" b="10570"/>
          <a:stretch/>
        </p:blipFill>
        <p:spPr>
          <a:xfrm>
            <a:off x="5332155" y="3808715"/>
            <a:ext cx="672619" cy="3621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rtl="0">
              <a:spcBef>
                <a:spcPts val="0"/>
              </a:spcBef>
              <a:spcAft>
                <a:spcPts val="0"/>
              </a:spcAft>
              <a:buNone/>
            </a:pPr>
            <a:r>
              <a:rPr lang="es" sz="2200" b="1" dirty="0">
                <a:solidFill>
                  <a:schemeClr val="dk2"/>
                </a:solidFill>
              </a:rPr>
              <a:t>CONCEPTO DEL JUEGO</a:t>
            </a:r>
            <a:endParaRPr sz="2200" b="1" dirty="0">
              <a:solidFill>
                <a:schemeClr val="dk2"/>
              </a:solidFill>
            </a:endParaRPr>
          </a:p>
        </p:txBody>
      </p:sp>
      <p:sp>
        <p:nvSpPr>
          <p:cNvPr id="2" name="CuadroTexto 1">
            <a:extLst>
              <a:ext uri="{FF2B5EF4-FFF2-40B4-BE49-F238E27FC236}">
                <a16:creationId xmlns:a16="http://schemas.microsoft.com/office/drawing/2014/main" id="{9121192D-A764-C2CA-1285-F267CFE0570B}"/>
              </a:ext>
            </a:extLst>
          </p:cNvPr>
          <p:cNvSpPr txBox="1"/>
          <p:nvPr/>
        </p:nvSpPr>
        <p:spPr>
          <a:xfrm>
            <a:off x="231354" y="1046602"/>
            <a:ext cx="5233012" cy="3108543"/>
          </a:xfrm>
          <a:prstGeom prst="rect">
            <a:avLst/>
          </a:prstGeom>
          <a:noFill/>
        </p:spPr>
        <p:txBody>
          <a:bodyPr wrap="square" rtlCol="0">
            <a:spAutoFit/>
          </a:bodyPr>
          <a:lstStyle/>
          <a:p>
            <a:pPr algn="just"/>
            <a:r>
              <a:rPr lang="es-AR" i="1" dirty="0">
                <a:latin typeface="Arial Rounded MT Bold" panose="020F0704030504030204" pitchFamily="34" charset="0"/>
              </a:rPr>
              <a:t>En PHOBIA lo real es irreal, adentrarnos en lo profundo de la mente de nuestro personaje resulta perturbador.</a:t>
            </a:r>
          </a:p>
          <a:p>
            <a:pPr algn="just"/>
            <a:endParaRPr lang="es-AR" i="1" dirty="0">
              <a:latin typeface="Arial Rounded MT Bold" panose="020F0704030504030204" pitchFamily="34" charset="0"/>
            </a:endParaRPr>
          </a:p>
          <a:p>
            <a:pPr algn="just"/>
            <a:r>
              <a:rPr lang="es-AR" i="1" dirty="0">
                <a:latin typeface="Arial Rounded MT Bold" panose="020F0704030504030204" pitchFamily="34" charset="0"/>
              </a:rPr>
              <a:t>Es una experiencia que puede dejarnos fortalecidos o quizás no. La ambientación describe en detalle el pensamiento estructurado del personaje .Que asechado por sus fantasmas deambula de cuarto en cuarto para encontrar, en lo intrincado de su mente, el camino a la vedad-</a:t>
            </a:r>
          </a:p>
          <a:p>
            <a:pPr algn="just"/>
            <a:endParaRPr lang="es-AR" i="1" dirty="0">
              <a:latin typeface="Arial Rounded MT Bold" panose="020F0704030504030204" pitchFamily="34" charset="0"/>
            </a:endParaRPr>
          </a:p>
          <a:p>
            <a:pPr algn="just"/>
            <a:r>
              <a:rPr lang="es-AR" i="1" dirty="0">
                <a:latin typeface="Arial Rounded MT Bold" panose="020F0704030504030204" pitchFamily="34" charset="0"/>
              </a:rPr>
              <a:t>Explora , deambula e investiga la casa de PHOBIA , recorre uno a uno los pasillos y habitaciones de tu mente, pero no dejes que la oscuridad te atrape.</a:t>
            </a:r>
          </a:p>
          <a:p>
            <a:pPr algn="just"/>
            <a:endParaRPr lang="es-AR" i="1" dirty="0">
              <a:latin typeface="Arial Rounded MT Bold" panose="020F0704030504030204" pitchFamily="34" charset="0"/>
            </a:endParaRPr>
          </a:p>
        </p:txBody>
      </p:sp>
      <p:pic>
        <p:nvPicPr>
          <p:cNvPr id="6" name="Imagen 5">
            <a:extLst>
              <a:ext uri="{FF2B5EF4-FFF2-40B4-BE49-F238E27FC236}">
                <a16:creationId xmlns:a16="http://schemas.microsoft.com/office/drawing/2014/main" id="{64714D35-AB59-A7E3-3E99-EBE36D47BAEB}"/>
              </a:ext>
            </a:extLst>
          </p:cNvPr>
          <p:cNvPicPr>
            <a:picLocks noChangeAspect="1"/>
          </p:cNvPicPr>
          <p:nvPr/>
        </p:nvPicPr>
        <p:blipFill>
          <a:blip r:embed="rId3"/>
          <a:stretch>
            <a:fillRect/>
          </a:stretch>
        </p:blipFill>
        <p:spPr>
          <a:xfrm>
            <a:off x="5695719" y="1123720"/>
            <a:ext cx="3430793" cy="2533880"/>
          </a:xfrm>
          <a:prstGeom prst="rect">
            <a:avLst/>
          </a:prstGeom>
        </p:spPr>
      </p:pic>
      <p:pic>
        <p:nvPicPr>
          <p:cNvPr id="7" name="Imagen 6">
            <a:extLst>
              <a:ext uri="{FF2B5EF4-FFF2-40B4-BE49-F238E27FC236}">
                <a16:creationId xmlns:a16="http://schemas.microsoft.com/office/drawing/2014/main" id="{6F2F5041-81F3-9C12-2836-BFBD7BBCCB52}"/>
              </a:ext>
            </a:extLst>
          </p:cNvPr>
          <p:cNvPicPr>
            <a:picLocks noChangeAspect="1"/>
          </p:cNvPicPr>
          <p:nvPr/>
        </p:nvPicPr>
        <p:blipFill rotWithShape="1">
          <a:blip r:embed="rId4"/>
          <a:srcRect l="46753" t="44110" r="7662" b="10570"/>
          <a:stretch/>
        </p:blipFill>
        <p:spPr>
          <a:xfrm>
            <a:off x="5949100" y="3172858"/>
            <a:ext cx="672619" cy="3621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PERSONAJES PRINCIPALES</a:t>
            </a:r>
            <a:endParaRPr sz="2200" b="1">
              <a:solidFill>
                <a:srgbClr val="666666"/>
              </a:solidFill>
            </a:endParaRPr>
          </a:p>
        </p:txBody>
      </p:sp>
      <p:sp>
        <p:nvSpPr>
          <p:cNvPr id="81" name="Google Shape;81;p17"/>
          <p:cNvSpPr txBox="1"/>
          <p:nvPr/>
        </p:nvSpPr>
        <p:spPr>
          <a:xfrm>
            <a:off x="268850" y="672125"/>
            <a:ext cx="8730600" cy="104641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i="1" dirty="0">
                <a:solidFill>
                  <a:schemeClr val="tx1">
                    <a:lumMod val="95000"/>
                    <a:lumOff val="5000"/>
                  </a:schemeClr>
                </a:solidFill>
                <a:latin typeface="Arial Rounded MT Bold" panose="020F0704030504030204" pitchFamily="34" charset="0"/>
              </a:rPr>
              <a:t>Walter Marxon esta solo, o por lo menos es lo que piensa, su cabeza da vueltas a una idea pero la unica manera de encontrarle sentido es buscar, no sabe aun que pero la casa le habla, le habla y le dice , Walter Marxon es un perosnaje aflijido , corrompido por la tristeza y la soledad . solo en su mente esta la razon de sus miedos. </a:t>
            </a:r>
            <a:endParaRPr i="1" dirty="0">
              <a:solidFill>
                <a:schemeClr val="tx1">
                  <a:lumMod val="95000"/>
                  <a:lumOff val="5000"/>
                </a:schemeClr>
              </a:solidFill>
              <a:latin typeface="Arial Rounded MT Bold" panose="020F0704030504030204" pitchFamily="34" charset="0"/>
            </a:endParaRPr>
          </a:p>
        </p:txBody>
      </p:sp>
      <p:sp>
        <p:nvSpPr>
          <p:cNvPr id="83" name="Google Shape;83;p17"/>
          <p:cNvSpPr/>
          <p:nvPr/>
        </p:nvSpPr>
        <p:spPr>
          <a:xfrm>
            <a:off x="3796000" y="2003875"/>
            <a:ext cx="1590300" cy="1733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a:solidFill>
                  <a:srgbClr val="666666"/>
                </a:solidFill>
              </a:rPr>
              <a:t>Personaje</a:t>
            </a:r>
            <a:endParaRPr sz="2200" b="1">
              <a:solidFill>
                <a:srgbClr val="666666"/>
              </a:solidFill>
            </a:endParaRPr>
          </a:p>
        </p:txBody>
      </p:sp>
      <p:sp>
        <p:nvSpPr>
          <p:cNvPr id="84" name="Google Shape;84;p17"/>
          <p:cNvSpPr/>
          <p:nvPr/>
        </p:nvSpPr>
        <p:spPr>
          <a:xfrm>
            <a:off x="6497475" y="2003875"/>
            <a:ext cx="1590300" cy="1733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a:solidFill>
                  <a:srgbClr val="666666"/>
                </a:solidFill>
              </a:rPr>
              <a:t>Personaje</a:t>
            </a:r>
            <a:endParaRPr sz="2200" b="1">
              <a:solidFill>
                <a:srgbClr val="666666"/>
              </a:solidFill>
            </a:endParaRPr>
          </a:p>
        </p:txBody>
      </p:sp>
      <p:sp>
        <p:nvSpPr>
          <p:cNvPr id="85" name="Google Shape;85;p17"/>
          <p:cNvSpPr txBox="1"/>
          <p:nvPr/>
        </p:nvSpPr>
        <p:spPr>
          <a:xfrm>
            <a:off x="776739" y="3809460"/>
            <a:ext cx="2162122" cy="104641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i="1" dirty="0">
                <a:solidFill>
                  <a:schemeClr val="tx1">
                    <a:lumMod val="95000"/>
                    <a:lumOff val="5000"/>
                  </a:schemeClr>
                </a:solidFill>
                <a:latin typeface="Bahnschrift SemiBold Condensed" panose="020B0502040204020203" pitchFamily="34" charset="0"/>
              </a:rPr>
              <a:t>La oscuridad personifica un gran adversario ademas de ser un apartado tipo Ingrediente </a:t>
            </a:r>
            <a:endParaRPr i="1" dirty="0">
              <a:solidFill>
                <a:schemeClr val="tx1">
                  <a:lumMod val="95000"/>
                  <a:lumOff val="5000"/>
                </a:schemeClr>
              </a:solidFill>
              <a:latin typeface="Bahnschrift SemiBold Condensed" panose="020B0502040204020203" pitchFamily="34" charset="0"/>
            </a:endParaRPr>
          </a:p>
          <a:p>
            <a:pPr marL="0" lvl="0" indent="0" algn="ctr" rtl="0">
              <a:spcBef>
                <a:spcPts val="0"/>
              </a:spcBef>
              <a:spcAft>
                <a:spcPts val="0"/>
              </a:spcAft>
              <a:buNone/>
            </a:pPr>
            <a:endParaRPr i="1" dirty="0">
              <a:solidFill>
                <a:srgbClr val="666666"/>
              </a:solidFill>
            </a:endParaRPr>
          </a:p>
        </p:txBody>
      </p:sp>
      <p:sp>
        <p:nvSpPr>
          <p:cNvPr id="86" name="Google Shape;86;p17"/>
          <p:cNvSpPr txBox="1"/>
          <p:nvPr/>
        </p:nvSpPr>
        <p:spPr>
          <a:xfrm>
            <a:off x="3774050" y="3720125"/>
            <a:ext cx="16539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i="1">
                <a:solidFill>
                  <a:srgbClr val="666666"/>
                </a:solidFill>
              </a:rPr>
              <a:t>Detalles de este personaje y su rol dentro del juego.</a:t>
            </a:r>
            <a:endParaRPr i="1">
              <a:solidFill>
                <a:srgbClr val="666666"/>
              </a:solidFill>
            </a:endParaRPr>
          </a:p>
          <a:p>
            <a:pPr marL="0" lvl="0" indent="0" algn="ctr" rtl="0">
              <a:spcBef>
                <a:spcPts val="0"/>
              </a:spcBef>
              <a:spcAft>
                <a:spcPts val="0"/>
              </a:spcAft>
              <a:buNone/>
            </a:pPr>
            <a:endParaRPr i="1">
              <a:solidFill>
                <a:srgbClr val="666666"/>
              </a:solidFill>
            </a:endParaRPr>
          </a:p>
        </p:txBody>
      </p:sp>
      <p:sp>
        <p:nvSpPr>
          <p:cNvPr id="87" name="Google Shape;87;p17"/>
          <p:cNvSpPr txBox="1"/>
          <p:nvPr/>
        </p:nvSpPr>
        <p:spPr>
          <a:xfrm>
            <a:off x="6462275" y="3720125"/>
            <a:ext cx="16539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i="1">
                <a:solidFill>
                  <a:srgbClr val="666666"/>
                </a:solidFill>
              </a:rPr>
              <a:t>Detalles de este personaje y su rol dentro del juego.</a:t>
            </a:r>
            <a:endParaRPr i="1">
              <a:solidFill>
                <a:srgbClr val="666666"/>
              </a:solidFill>
            </a:endParaRPr>
          </a:p>
          <a:p>
            <a:pPr marL="0" lvl="0" indent="0" algn="ctr" rtl="0">
              <a:spcBef>
                <a:spcPts val="0"/>
              </a:spcBef>
              <a:spcAft>
                <a:spcPts val="0"/>
              </a:spcAft>
              <a:buNone/>
            </a:pPr>
            <a:endParaRPr i="1">
              <a:solidFill>
                <a:srgbClr val="666666"/>
              </a:solidFill>
            </a:endParaRPr>
          </a:p>
        </p:txBody>
      </p:sp>
      <p:pic>
        <p:nvPicPr>
          <p:cNvPr id="3" name="Imagen 2">
            <a:extLst>
              <a:ext uri="{FF2B5EF4-FFF2-40B4-BE49-F238E27FC236}">
                <a16:creationId xmlns:a16="http://schemas.microsoft.com/office/drawing/2014/main" id="{0E2B2AC9-94FD-5FCF-5F9E-47B52D23EAD6}"/>
              </a:ext>
            </a:extLst>
          </p:cNvPr>
          <p:cNvPicPr>
            <a:picLocks noChangeAspect="1"/>
          </p:cNvPicPr>
          <p:nvPr/>
        </p:nvPicPr>
        <p:blipFill>
          <a:blip r:embed="rId3"/>
          <a:stretch>
            <a:fillRect/>
          </a:stretch>
        </p:blipFill>
        <p:spPr>
          <a:xfrm>
            <a:off x="557828" y="1817035"/>
            <a:ext cx="2599944" cy="19202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REFERENCIA</a:t>
            </a:r>
            <a:endParaRPr sz="2200" b="1">
              <a:solidFill>
                <a:srgbClr val="666666"/>
              </a:solidFill>
            </a:endParaRPr>
          </a:p>
        </p:txBody>
      </p:sp>
      <p:sp>
        <p:nvSpPr>
          <p:cNvPr id="93" name="Google Shape;93;p18"/>
          <p:cNvSpPr txBox="1"/>
          <p:nvPr/>
        </p:nvSpPr>
        <p:spPr>
          <a:xfrm>
            <a:off x="304476" y="672125"/>
            <a:ext cx="8730600" cy="830966"/>
          </a:xfrm>
          <a:prstGeom prst="rect">
            <a:avLst/>
          </a:prstGeom>
          <a:noFill/>
          <a:ln>
            <a:noFill/>
          </a:ln>
        </p:spPr>
        <p:txBody>
          <a:bodyPr spcFirstLastPara="1" wrap="square" lIns="91425" tIns="91425" rIns="91425" bIns="91425" anchor="t" anchorCtr="0">
            <a:spAutoFit/>
          </a:bodyPr>
          <a:lstStyle/>
          <a:p>
            <a:r>
              <a:rPr lang="es" i="1" dirty="0">
                <a:solidFill>
                  <a:schemeClr val="tx1">
                    <a:lumMod val="95000"/>
                    <a:lumOff val="5000"/>
                  </a:schemeClr>
                </a:solidFill>
                <a:latin typeface="Arial Rounded MT Bold" panose="020F0704030504030204" pitchFamily="34" charset="0"/>
              </a:rPr>
              <a:t>PHOBIA es un jueo que tiee bases solidas simentadas en experiencias como reside evil,</a:t>
            </a:r>
            <a:r>
              <a:rPr lang="en-US" b="1" i="1"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 : </a:t>
            </a:r>
            <a:r>
              <a:rPr lang="en-US" i="1"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Silent </a:t>
            </a:r>
            <a:r>
              <a:rPr lang="en-US" i="1" dirty="0" err="1">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Hil</a:t>
            </a:r>
            <a:r>
              <a:rPr lang="en-US" i="1"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 1 y Origins, </a:t>
            </a:r>
            <a:r>
              <a:rPr lang="en-US" i="1" dirty="0" err="1">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Superliminal</a:t>
            </a:r>
            <a:r>
              <a:rPr lang="en-US" i="1"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 Pacify, </a:t>
            </a:r>
            <a:r>
              <a:rPr lang="en-US" i="1" dirty="0" err="1">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Labyrimthine</a:t>
            </a:r>
            <a:r>
              <a:rPr lang="en-US" i="1"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 Madison, </a:t>
            </a:r>
            <a:r>
              <a:rPr lang="en-US" i="1" dirty="0" err="1">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Residen</a:t>
            </a:r>
            <a:r>
              <a:rPr lang="en-US" i="1"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 Evil 7, Outlast</a:t>
            </a:r>
            <a:endParaRPr lang="es-AR" i="1" dirty="0">
              <a:solidFill>
                <a:schemeClr val="tx1">
                  <a:lumMod val="95000"/>
                  <a:lumOff val="5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s" i="1" dirty="0">
                <a:solidFill>
                  <a:srgbClr val="666666"/>
                </a:solidFill>
              </a:rPr>
              <a:t> </a:t>
            </a:r>
            <a:endParaRPr i="1" dirty="0">
              <a:solidFill>
                <a:srgbClr val="666666"/>
              </a:solidFill>
            </a:endParaRPr>
          </a:p>
        </p:txBody>
      </p:sp>
      <p:sp>
        <p:nvSpPr>
          <p:cNvPr id="94" name="Google Shape;94;p18"/>
          <p:cNvSpPr/>
          <p:nvPr/>
        </p:nvSpPr>
        <p:spPr>
          <a:xfrm>
            <a:off x="777800" y="1986725"/>
            <a:ext cx="2160000" cy="1733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dirty="0">
                <a:solidFill>
                  <a:srgbClr val="666666"/>
                </a:solidFill>
              </a:rPr>
              <a:t>Img representativa del Juego o Referencia</a:t>
            </a:r>
            <a:endParaRPr sz="2200" b="1" dirty="0">
              <a:solidFill>
                <a:srgbClr val="666666"/>
              </a:solidFill>
            </a:endParaRPr>
          </a:p>
        </p:txBody>
      </p:sp>
      <p:sp>
        <p:nvSpPr>
          <p:cNvPr id="95" name="Google Shape;95;p18"/>
          <p:cNvSpPr txBox="1"/>
          <p:nvPr/>
        </p:nvSpPr>
        <p:spPr>
          <a:xfrm>
            <a:off x="117638" y="3720125"/>
            <a:ext cx="3193013" cy="1107965"/>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000" i="1" dirty="0">
                <a:solidFill>
                  <a:schemeClr val="tx1">
                    <a:lumMod val="95000"/>
                    <a:lumOff val="5000"/>
                  </a:schemeClr>
                </a:solidFill>
                <a:latin typeface="Arial Rounded MT Bold" panose="020F0704030504030204" pitchFamily="34" charset="0"/>
              </a:rPr>
              <a:t>Residen eveil 1</a:t>
            </a:r>
          </a:p>
          <a:p>
            <a:pPr marL="0" lvl="0" indent="0" algn="just" rtl="0">
              <a:spcBef>
                <a:spcPts val="0"/>
              </a:spcBef>
              <a:spcAft>
                <a:spcPts val="0"/>
              </a:spcAft>
              <a:buNone/>
            </a:pPr>
            <a:r>
              <a:rPr lang="es" sz="1000" i="1" dirty="0">
                <a:solidFill>
                  <a:schemeClr val="tx1">
                    <a:lumMod val="95000"/>
                    <a:lumOff val="5000"/>
                  </a:schemeClr>
                </a:solidFill>
                <a:latin typeface="Arial Rounded MT Bold" panose="020F0704030504030204" pitchFamily="34" charset="0"/>
              </a:rPr>
              <a:t>Una de las particularidades de este juego es eltipo de decorados, cargados , con empapelados repetitivos, basados en colores y tonos agotadores a la persepcion visula que generan hambientes lugubres</a:t>
            </a:r>
            <a:endParaRPr sz="1000" i="1" dirty="0">
              <a:solidFill>
                <a:schemeClr val="tx1">
                  <a:lumMod val="95000"/>
                  <a:lumOff val="5000"/>
                </a:schemeClr>
              </a:solidFill>
              <a:latin typeface="Arial Rounded MT Bold" panose="020F0704030504030204" pitchFamily="34" charset="0"/>
            </a:endParaRPr>
          </a:p>
        </p:txBody>
      </p:sp>
      <p:sp>
        <p:nvSpPr>
          <p:cNvPr id="96" name="Google Shape;96;p18"/>
          <p:cNvSpPr txBox="1"/>
          <p:nvPr/>
        </p:nvSpPr>
        <p:spPr>
          <a:xfrm>
            <a:off x="3442249" y="3720125"/>
            <a:ext cx="2766975" cy="120029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100" i="1" dirty="0">
                <a:solidFill>
                  <a:schemeClr val="tx1">
                    <a:lumMod val="95000"/>
                    <a:lumOff val="5000"/>
                  </a:schemeClr>
                </a:solidFill>
                <a:latin typeface="Arial Rounded MT Bold" panose="020F0704030504030204" pitchFamily="34" charset="0"/>
              </a:rPr>
              <a:t>MADISON</a:t>
            </a:r>
          </a:p>
          <a:p>
            <a:pPr marL="0" lvl="0" indent="0" algn="just" rtl="0">
              <a:spcBef>
                <a:spcPts val="0"/>
              </a:spcBef>
              <a:spcAft>
                <a:spcPts val="0"/>
              </a:spcAft>
              <a:buNone/>
            </a:pPr>
            <a:r>
              <a:rPr lang="es" sz="1100" i="1" dirty="0">
                <a:solidFill>
                  <a:schemeClr val="tx1">
                    <a:lumMod val="95000"/>
                    <a:lumOff val="5000"/>
                  </a:schemeClr>
                </a:solidFill>
                <a:latin typeface="Arial Rounded MT Bold" panose="020F0704030504030204" pitchFamily="34" charset="0"/>
              </a:rPr>
              <a:t>Otro ejemplo que nos propone emular sus espacion oscuros y eluso de referencias visuales como lo son los cuadros en las paredes y lo que generan a las mecanicas del juegos</a:t>
            </a:r>
            <a:endParaRPr sz="1100" i="1" dirty="0">
              <a:solidFill>
                <a:schemeClr val="tx1">
                  <a:lumMod val="95000"/>
                  <a:lumOff val="5000"/>
                </a:schemeClr>
              </a:solidFill>
              <a:latin typeface="Arial Rounded MT Bold" panose="020F0704030504030204" pitchFamily="34" charset="0"/>
            </a:endParaRPr>
          </a:p>
        </p:txBody>
      </p:sp>
      <p:sp>
        <p:nvSpPr>
          <p:cNvPr id="97" name="Google Shape;97;p18"/>
          <p:cNvSpPr txBox="1"/>
          <p:nvPr/>
        </p:nvSpPr>
        <p:spPr>
          <a:xfrm>
            <a:off x="6462275" y="3720125"/>
            <a:ext cx="2610420" cy="120029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100" i="1" dirty="0">
                <a:solidFill>
                  <a:schemeClr val="tx1">
                    <a:lumMod val="95000"/>
                    <a:lumOff val="5000"/>
                  </a:schemeClr>
                </a:solidFill>
                <a:latin typeface="Arial Rounded MT Bold" panose="020F0704030504030204" pitchFamily="34" charset="0"/>
              </a:rPr>
              <a:t>Resident evil 7</a:t>
            </a:r>
          </a:p>
          <a:p>
            <a:pPr marL="0" lvl="0" indent="0" algn="just" rtl="0">
              <a:spcBef>
                <a:spcPts val="0"/>
              </a:spcBef>
              <a:spcAft>
                <a:spcPts val="0"/>
              </a:spcAft>
              <a:buNone/>
            </a:pPr>
            <a:r>
              <a:rPr lang="es" sz="1100" i="1" dirty="0">
                <a:solidFill>
                  <a:schemeClr val="tx1">
                    <a:lumMod val="95000"/>
                    <a:lumOff val="5000"/>
                  </a:schemeClr>
                </a:solidFill>
                <a:latin typeface="Arial Rounded MT Bold" panose="020F0704030504030204" pitchFamily="34" charset="0"/>
              </a:rPr>
              <a:t>Otra joya donde referenciamos el uso de Puzzles como elemento para alcanzar los objetivos de la narrativa y entender las tramas del juegos</a:t>
            </a:r>
            <a:endParaRPr sz="1100" i="1" dirty="0">
              <a:solidFill>
                <a:schemeClr val="tx1">
                  <a:lumMod val="95000"/>
                  <a:lumOff val="5000"/>
                </a:schemeClr>
              </a:solidFill>
              <a:latin typeface="Arial Rounded MT Bold" panose="020F0704030504030204" pitchFamily="34" charset="0"/>
            </a:endParaRPr>
          </a:p>
        </p:txBody>
      </p:sp>
      <p:pic>
        <p:nvPicPr>
          <p:cNvPr id="1026" name="Picture 2" descr="Birdcage corridor | Resident Evil Wiki | Fandom">
            <a:extLst>
              <a:ext uri="{FF2B5EF4-FFF2-40B4-BE49-F238E27FC236}">
                <a16:creationId xmlns:a16="http://schemas.microsoft.com/office/drawing/2014/main" id="{30D38FE8-AA4C-41B9-706B-B22A5810F1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012" y="1872275"/>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Análisis de Madison, la aventura de miedo tipo P.T. que es el juego más  terrorífico de 2022, por ahora | Hobby Consolas">
            <a:extLst>
              <a:ext uri="{FF2B5EF4-FFF2-40B4-BE49-F238E27FC236}">
                <a16:creationId xmlns:a16="http://schemas.microsoft.com/office/drawing/2014/main" id="{C8D29A57-C2E9-29D1-65E5-A060A35F65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4517" y="1878235"/>
            <a:ext cx="2702496" cy="18478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olución: El dormitorio - DLC de Resident Evil 7">
            <a:extLst>
              <a:ext uri="{FF2B5EF4-FFF2-40B4-BE49-F238E27FC236}">
                <a16:creationId xmlns:a16="http://schemas.microsoft.com/office/drawing/2014/main" id="{BE035328-92AA-1602-4D83-ADE9A79A18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5195" y="1872275"/>
            <a:ext cx="2857500" cy="1847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p:nvPr/>
        </p:nvSpPr>
        <p:spPr>
          <a:xfrm>
            <a:off x="0" y="0"/>
            <a:ext cx="9144000" cy="5551124"/>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2200" b="1" dirty="0">
              <a:solidFill>
                <a:srgbClr val="666666"/>
              </a:solidFill>
            </a:endParaRPr>
          </a:p>
        </p:txBody>
      </p:sp>
      <p:sp>
        <p:nvSpPr>
          <p:cNvPr id="105" name="Google Shape;105;p19"/>
          <p:cNvSpPr txBox="1"/>
          <p:nvPr/>
        </p:nvSpPr>
        <p:spPr>
          <a:xfrm>
            <a:off x="4572000" y="583894"/>
            <a:ext cx="4572000" cy="51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5000" dirty="0">
                <a:solidFill>
                  <a:schemeClr val="dk2"/>
                </a:solidFill>
              </a:rPr>
              <a:t>Gameplay</a:t>
            </a:r>
            <a:endParaRPr sz="5000" dirty="0">
              <a:solidFill>
                <a:schemeClr val="dk2"/>
              </a:solidFill>
            </a:endParaRPr>
          </a:p>
        </p:txBody>
      </p:sp>
      <p:pic>
        <p:nvPicPr>
          <p:cNvPr id="2" name="Imagen 1">
            <a:extLst>
              <a:ext uri="{FF2B5EF4-FFF2-40B4-BE49-F238E27FC236}">
                <a16:creationId xmlns:a16="http://schemas.microsoft.com/office/drawing/2014/main" id="{8C2E9875-2726-9776-3576-03795B408824}"/>
              </a:ext>
            </a:extLst>
          </p:cNvPr>
          <p:cNvPicPr>
            <a:picLocks noChangeAspect="1"/>
          </p:cNvPicPr>
          <p:nvPr/>
        </p:nvPicPr>
        <p:blipFill rotWithShape="1">
          <a:blip r:embed="rId3"/>
          <a:srcRect l="46753" t="44110" r="7662" b="10570"/>
          <a:stretch/>
        </p:blipFill>
        <p:spPr>
          <a:xfrm>
            <a:off x="537959" y="1834308"/>
            <a:ext cx="3496082" cy="188250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p:nvPr/>
        </p:nvSpPr>
        <p:spPr>
          <a:xfrm>
            <a:off x="268850" y="672125"/>
            <a:ext cx="87306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Espacio dedicado a explicar en detalle features y/o mecánicas que hacen ÚNICO a su juego.</a:t>
            </a:r>
            <a:endParaRPr i="1">
              <a:solidFill>
                <a:srgbClr val="666666"/>
              </a:solidFill>
            </a:endParaRPr>
          </a:p>
          <a:p>
            <a:pPr marL="0" lvl="0" indent="0" algn="l" rtl="0">
              <a:spcBef>
                <a:spcPts val="0"/>
              </a:spcBef>
              <a:spcAft>
                <a:spcPts val="0"/>
              </a:spcAft>
              <a:buNone/>
            </a:pPr>
            <a:r>
              <a:rPr lang="es" i="1">
                <a:solidFill>
                  <a:srgbClr val="666666"/>
                </a:solidFill>
              </a:rPr>
              <a:t>Dediquen un slide a cada una de ellas. Solo las importantes! Esas que lo destacan de otros juegos.</a:t>
            </a:r>
            <a:endParaRPr i="1">
              <a:solidFill>
                <a:srgbClr val="666666"/>
              </a:solidFill>
            </a:endParaRPr>
          </a:p>
          <a:p>
            <a:pPr marL="0" lvl="0" indent="0" algn="l" rtl="0">
              <a:spcBef>
                <a:spcPts val="0"/>
              </a:spcBef>
              <a:spcAft>
                <a:spcPts val="0"/>
              </a:spcAft>
              <a:buNone/>
            </a:pPr>
            <a:endParaRPr i="1">
              <a:solidFill>
                <a:srgbClr val="666666"/>
              </a:solidFill>
            </a:endParaRPr>
          </a:p>
          <a:p>
            <a:pPr marL="0" lvl="0" indent="0" algn="l" rtl="0">
              <a:spcBef>
                <a:spcPts val="0"/>
              </a:spcBef>
              <a:spcAft>
                <a:spcPts val="0"/>
              </a:spcAft>
              <a:buNone/>
            </a:pPr>
            <a:r>
              <a:rPr lang="es" i="1">
                <a:solidFill>
                  <a:srgbClr val="666666"/>
                </a:solidFill>
              </a:rPr>
              <a:t>Recuerde que no solo debe detallar de forma concisa, sino ser claro en el proceso. </a:t>
            </a:r>
            <a:endParaRPr i="1">
              <a:solidFill>
                <a:srgbClr val="666666"/>
              </a:solidFill>
            </a:endParaRPr>
          </a:p>
          <a:p>
            <a:pPr marL="0" lvl="0" indent="0" algn="l" rtl="0">
              <a:spcBef>
                <a:spcPts val="0"/>
              </a:spcBef>
              <a:spcAft>
                <a:spcPts val="0"/>
              </a:spcAft>
              <a:buNone/>
            </a:pPr>
            <a:r>
              <a:rPr lang="es" i="1">
                <a:solidFill>
                  <a:srgbClr val="666666"/>
                </a:solidFill>
              </a:rPr>
              <a:t>Acompañar con imágenes de concepto es “casi” indispensable</a:t>
            </a:r>
            <a:endParaRPr i="1">
              <a:solidFill>
                <a:srgbClr val="666666"/>
              </a:solidFill>
            </a:endParaRPr>
          </a:p>
        </p:txBody>
      </p:sp>
      <p:sp>
        <p:nvSpPr>
          <p:cNvPr id="111" name="Google Shape;111;p20"/>
          <p:cNvSpPr/>
          <p:nvPr/>
        </p:nvSpPr>
        <p:spPr>
          <a:xfrm>
            <a:off x="0" y="0"/>
            <a:ext cx="9144000" cy="5332164"/>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dirty="0">
                <a:solidFill>
                  <a:srgbClr val="666666"/>
                </a:solidFill>
              </a:rPr>
              <a:t>[IDENTIFICADOR DE FEATURE / MECÁNICA]</a:t>
            </a:r>
          </a:p>
          <a:p>
            <a:pPr marL="0" lvl="0" indent="0" algn="l" rtl="0">
              <a:spcBef>
                <a:spcPts val="0"/>
              </a:spcBef>
              <a:spcAft>
                <a:spcPts val="0"/>
              </a:spcAft>
              <a:buNone/>
            </a:pPr>
            <a:endParaRPr lang="es" sz="2200" b="1" dirty="0">
              <a:solidFill>
                <a:srgbClr val="666666"/>
              </a:solidFill>
            </a:endParaRPr>
          </a:p>
          <a:p>
            <a:pPr marL="0" lvl="0" indent="0" algn="l" rtl="0">
              <a:spcBef>
                <a:spcPts val="0"/>
              </a:spcBef>
              <a:spcAft>
                <a:spcPts val="0"/>
              </a:spcAft>
              <a:buNone/>
            </a:pPr>
            <a:endParaRPr lang="es" sz="2200" b="1" dirty="0">
              <a:solidFill>
                <a:srgbClr val="666666"/>
              </a:solidFill>
            </a:endParaRP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PHOBIA  hace gala de los principios del game disaing, desde un inicio y en la base de los scape room , aisla al jugador para que pueda entender las mecanicas basicas, pero elemetales de la experiancia, un loop que se repetira a lo largo del juego pero que incremetara con la presencia de diferentes ingredientes donde sus   apartados atomicos incremetaran la dificultad de los mismos.</a:t>
            </a: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Capitulo 1 (Habitacion inicial)</a:t>
            </a:r>
          </a:p>
          <a:p>
            <a:pPr marL="0" lvl="0" indent="0" algn="just" rtl="0">
              <a:spcBef>
                <a:spcPts val="0"/>
              </a:spcBef>
              <a:spcAft>
                <a:spcPts val="0"/>
              </a:spcAft>
              <a:buNone/>
            </a:pPr>
            <a:endParaRPr lang="es" sz="1600" b="1" i="1"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Mecanicas identificadas</a:t>
            </a:r>
          </a:p>
          <a:p>
            <a:pPr marL="0" lvl="0" indent="0" algn="just" rtl="0">
              <a:spcBef>
                <a:spcPts val="0"/>
              </a:spcBef>
              <a:spcAft>
                <a:spcPts val="0"/>
              </a:spcAft>
              <a:buNone/>
            </a:pPr>
            <a:endParaRPr lang="es" sz="1600" b="1" i="1"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Mirar                                                                </a:t>
            </a:r>
          </a:p>
          <a:p>
            <a:pPr marL="0" lvl="0" indent="0" algn="just" rtl="0">
              <a:spcBef>
                <a:spcPts val="0"/>
              </a:spcBef>
              <a:spcAft>
                <a:spcPts val="0"/>
              </a:spcAft>
              <a:buNone/>
            </a:pPr>
            <a:r>
              <a:rPr lang="es-AR" sz="1600" b="1" i="1" dirty="0">
                <a:solidFill>
                  <a:schemeClr val="tx1">
                    <a:lumMod val="95000"/>
                    <a:lumOff val="5000"/>
                  </a:schemeClr>
                </a:solidFill>
                <a:latin typeface="Arial Rounded MT Bold" panose="020F0704030504030204" pitchFamily="34" charset="0"/>
              </a:rPr>
              <a:t>C</a:t>
            </a:r>
            <a:r>
              <a:rPr lang="es" sz="1600" b="1" i="1" dirty="0">
                <a:solidFill>
                  <a:schemeClr val="tx1">
                    <a:lumMod val="95000"/>
                    <a:lumOff val="5000"/>
                  </a:schemeClr>
                </a:solidFill>
                <a:latin typeface="Arial Rounded MT Bold" panose="020F0704030504030204" pitchFamily="34" charset="0"/>
              </a:rPr>
              <a:t>aminar</a:t>
            </a:r>
          </a:p>
          <a:p>
            <a:pPr marL="0" lvl="0" indent="0" algn="just" rtl="0">
              <a:spcBef>
                <a:spcPts val="0"/>
              </a:spcBef>
              <a:spcAft>
                <a:spcPts val="0"/>
              </a:spcAft>
              <a:buNone/>
            </a:pPr>
            <a:r>
              <a:rPr lang="es-AR" sz="1600" b="1" i="1" dirty="0">
                <a:solidFill>
                  <a:schemeClr val="tx1">
                    <a:lumMod val="95000"/>
                    <a:lumOff val="5000"/>
                  </a:schemeClr>
                </a:solidFill>
                <a:latin typeface="Arial Rounded MT Bold" panose="020F0704030504030204" pitchFamily="34" charset="0"/>
              </a:rPr>
              <a:t>M</a:t>
            </a:r>
            <a:r>
              <a:rPr lang="es" sz="1600" b="1" i="1" dirty="0">
                <a:solidFill>
                  <a:schemeClr val="tx1">
                    <a:lumMod val="95000"/>
                    <a:lumOff val="5000"/>
                  </a:schemeClr>
                </a:solidFill>
                <a:latin typeface="Arial Rounded MT Bold" panose="020F0704030504030204" pitchFamily="34" charset="0"/>
              </a:rPr>
              <a:t>overnos</a:t>
            </a:r>
          </a:p>
          <a:p>
            <a:pPr marL="0" lvl="0" indent="0" algn="just" rtl="0">
              <a:spcBef>
                <a:spcPts val="0"/>
              </a:spcBef>
              <a:spcAft>
                <a:spcPts val="0"/>
              </a:spcAft>
              <a:buNone/>
            </a:pPr>
            <a:r>
              <a:rPr lang="es-AR" sz="1600" b="1" i="1" dirty="0">
                <a:solidFill>
                  <a:schemeClr val="tx1">
                    <a:lumMod val="95000"/>
                    <a:lumOff val="5000"/>
                  </a:schemeClr>
                </a:solidFill>
                <a:latin typeface="Arial Rounded MT Bold" panose="020F0704030504030204" pitchFamily="34" charset="0"/>
              </a:rPr>
              <a:t>I</a:t>
            </a:r>
            <a:r>
              <a:rPr lang="es" sz="1600" b="1" i="1" dirty="0">
                <a:solidFill>
                  <a:schemeClr val="tx1">
                    <a:lumMod val="95000"/>
                    <a:lumOff val="5000"/>
                  </a:schemeClr>
                </a:solidFill>
                <a:latin typeface="Arial Rounded MT Bold" panose="020F0704030504030204" pitchFamily="34" charset="0"/>
              </a:rPr>
              <a:t>nteractuar</a:t>
            </a: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Agarrar</a:t>
            </a: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Uso de la linterna/Iluminar</a:t>
            </a: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Uso de la linterna como arma</a:t>
            </a:r>
            <a:endParaRPr sz="1600" b="1" i="1" dirty="0">
              <a:solidFill>
                <a:schemeClr val="tx1">
                  <a:lumMod val="95000"/>
                  <a:lumOff val="5000"/>
                </a:schemeClr>
              </a:solidFill>
              <a:latin typeface="Arial Rounded MT Bold" panose="020F0704030504030204" pitchFamily="34" charset="0"/>
            </a:endParaRPr>
          </a:p>
        </p:txBody>
      </p:sp>
      <p:sp>
        <p:nvSpPr>
          <p:cNvPr id="3" name="Rectángulo: esquinas redondeadas 2">
            <a:extLst>
              <a:ext uri="{FF2B5EF4-FFF2-40B4-BE49-F238E27FC236}">
                <a16:creationId xmlns:a16="http://schemas.microsoft.com/office/drawing/2014/main" id="{727F0DD7-8C40-CBF1-BF9D-9F71C017534C}"/>
              </a:ext>
            </a:extLst>
          </p:cNvPr>
          <p:cNvSpPr/>
          <p:nvPr/>
        </p:nvSpPr>
        <p:spPr>
          <a:xfrm>
            <a:off x="2974769" y="3354269"/>
            <a:ext cx="3681350" cy="91146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 name="CuadroTexto 1">
            <a:extLst>
              <a:ext uri="{FF2B5EF4-FFF2-40B4-BE49-F238E27FC236}">
                <a16:creationId xmlns:a16="http://schemas.microsoft.com/office/drawing/2014/main" id="{08D1E43F-779D-A54F-1C3E-86CF74F71788}"/>
              </a:ext>
            </a:extLst>
          </p:cNvPr>
          <p:cNvSpPr txBox="1"/>
          <p:nvPr/>
        </p:nvSpPr>
        <p:spPr>
          <a:xfrm>
            <a:off x="3048990" y="3548390"/>
            <a:ext cx="3598223" cy="523220"/>
          </a:xfrm>
          <a:prstGeom prst="rect">
            <a:avLst/>
          </a:prstGeom>
          <a:noFill/>
        </p:spPr>
        <p:txBody>
          <a:bodyPr wrap="square" rtlCol="0">
            <a:spAutoFit/>
          </a:bodyPr>
          <a:lstStyle/>
          <a:p>
            <a:r>
              <a:rPr lang="es-AR" b="1" dirty="0">
                <a:solidFill>
                  <a:srgbClr val="FF0000"/>
                </a:solidFill>
              </a:rPr>
              <a:t>Estas mecánicas serán de uso básico a lo largo de la experiencia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p:nvPr/>
        </p:nvSpPr>
        <p:spPr>
          <a:xfrm>
            <a:off x="268850" y="672125"/>
            <a:ext cx="87306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i="1">
                <a:solidFill>
                  <a:srgbClr val="666666"/>
                </a:solidFill>
              </a:rPr>
              <a:t>Espacio dedicado a explicar en detalle features y/o mecánicas que hacen ÚNICO a su juego.</a:t>
            </a:r>
            <a:endParaRPr i="1">
              <a:solidFill>
                <a:srgbClr val="666666"/>
              </a:solidFill>
            </a:endParaRPr>
          </a:p>
          <a:p>
            <a:pPr marL="0" lvl="0" indent="0" algn="l" rtl="0">
              <a:spcBef>
                <a:spcPts val="0"/>
              </a:spcBef>
              <a:spcAft>
                <a:spcPts val="0"/>
              </a:spcAft>
              <a:buNone/>
            </a:pPr>
            <a:r>
              <a:rPr lang="es" i="1">
                <a:solidFill>
                  <a:srgbClr val="666666"/>
                </a:solidFill>
              </a:rPr>
              <a:t>Dediquen un slide a cada una de ellas. Solo las importantes! Esas que lo destacan de otros juegos.</a:t>
            </a:r>
            <a:endParaRPr i="1">
              <a:solidFill>
                <a:srgbClr val="666666"/>
              </a:solidFill>
            </a:endParaRPr>
          </a:p>
          <a:p>
            <a:pPr marL="0" lvl="0" indent="0" algn="l" rtl="0">
              <a:spcBef>
                <a:spcPts val="0"/>
              </a:spcBef>
              <a:spcAft>
                <a:spcPts val="0"/>
              </a:spcAft>
              <a:buNone/>
            </a:pPr>
            <a:endParaRPr i="1">
              <a:solidFill>
                <a:srgbClr val="666666"/>
              </a:solidFill>
            </a:endParaRPr>
          </a:p>
          <a:p>
            <a:pPr marL="0" lvl="0" indent="0" algn="l" rtl="0">
              <a:spcBef>
                <a:spcPts val="0"/>
              </a:spcBef>
              <a:spcAft>
                <a:spcPts val="0"/>
              </a:spcAft>
              <a:buNone/>
            </a:pPr>
            <a:r>
              <a:rPr lang="es" i="1">
                <a:solidFill>
                  <a:srgbClr val="666666"/>
                </a:solidFill>
              </a:rPr>
              <a:t>Recuerde que no solo debe detallar de forma concisa, sino ser claro en el proceso. </a:t>
            </a:r>
            <a:endParaRPr i="1">
              <a:solidFill>
                <a:srgbClr val="666666"/>
              </a:solidFill>
            </a:endParaRPr>
          </a:p>
          <a:p>
            <a:pPr marL="0" lvl="0" indent="0" algn="l" rtl="0">
              <a:spcBef>
                <a:spcPts val="0"/>
              </a:spcBef>
              <a:spcAft>
                <a:spcPts val="0"/>
              </a:spcAft>
              <a:buNone/>
            </a:pPr>
            <a:r>
              <a:rPr lang="es" i="1">
                <a:solidFill>
                  <a:srgbClr val="666666"/>
                </a:solidFill>
              </a:rPr>
              <a:t>Acompañar con imágenes de concepto es “casi” indispensable</a:t>
            </a:r>
            <a:endParaRPr i="1">
              <a:solidFill>
                <a:srgbClr val="666666"/>
              </a:solidFill>
            </a:endParaRPr>
          </a:p>
        </p:txBody>
      </p:sp>
      <p:sp>
        <p:nvSpPr>
          <p:cNvPr id="111" name="Google Shape;111;p20"/>
          <p:cNvSpPr/>
          <p:nvPr/>
        </p:nvSpPr>
        <p:spPr>
          <a:xfrm>
            <a:off x="0" y="0"/>
            <a:ext cx="9144000" cy="5332164"/>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dirty="0">
                <a:solidFill>
                  <a:srgbClr val="666666"/>
                </a:solidFill>
              </a:rPr>
              <a:t>[IDENTIFICADOR DE FEATURE / MECÁNICA]</a:t>
            </a:r>
          </a:p>
          <a:p>
            <a:pPr marL="0" lvl="0" indent="0" algn="l" rtl="0">
              <a:spcBef>
                <a:spcPts val="0"/>
              </a:spcBef>
              <a:spcAft>
                <a:spcPts val="0"/>
              </a:spcAft>
              <a:buNone/>
            </a:pPr>
            <a:endParaRPr lang="es" sz="2200" b="1" dirty="0">
              <a:solidFill>
                <a:srgbClr val="666666"/>
              </a:solidFill>
            </a:endParaRPr>
          </a:p>
          <a:p>
            <a:pPr marL="0" lvl="0" indent="0" algn="l" rtl="0">
              <a:spcBef>
                <a:spcPts val="0"/>
              </a:spcBef>
              <a:spcAft>
                <a:spcPts val="0"/>
              </a:spcAft>
              <a:buNone/>
            </a:pPr>
            <a:endParaRPr lang="es" sz="2200" b="1" dirty="0">
              <a:solidFill>
                <a:srgbClr val="666666"/>
              </a:solidFill>
            </a:endParaRPr>
          </a:p>
          <a:p>
            <a:pPr marL="0" lvl="0" indent="0" algn="ctr" rtl="0">
              <a:spcBef>
                <a:spcPts val="0"/>
              </a:spcBef>
              <a:spcAft>
                <a:spcPts val="0"/>
              </a:spcAft>
              <a:buNone/>
            </a:pPr>
            <a:r>
              <a:rPr lang="es-AR" sz="2800" b="1" i="1" dirty="0">
                <a:solidFill>
                  <a:schemeClr val="tx1">
                    <a:lumMod val="95000"/>
                    <a:lumOff val="5000"/>
                  </a:schemeClr>
                </a:solidFill>
                <a:latin typeface="Arial Rounded MT Bold" panose="020F0704030504030204" pitchFamily="34" charset="0"/>
              </a:rPr>
              <a:t>C</a:t>
            </a:r>
            <a:r>
              <a:rPr lang="es" sz="2800" b="1" i="1" dirty="0">
                <a:solidFill>
                  <a:schemeClr val="tx1">
                    <a:lumMod val="95000"/>
                    <a:lumOff val="5000"/>
                  </a:schemeClr>
                </a:solidFill>
                <a:latin typeface="Arial Rounded MT Bold" panose="020F0704030504030204" pitchFamily="34" charset="0"/>
              </a:rPr>
              <a:t>ore loop</a:t>
            </a:r>
          </a:p>
        </p:txBody>
      </p:sp>
      <p:sp>
        <p:nvSpPr>
          <p:cNvPr id="3" name="Rectángulo: esquinas redondeadas 2">
            <a:extLst>
              <a:ext uri="{FF2B5EF4-FFF2-40B4-BE49-F238E27FC236}">
                <a16:creationId xmlns:a16="http://schemas.microsoft.com/office/drawing/2014/main" id="{727F0DD7-8C40-CBF1-BF9D-9F71C017534C}"/>
              </a:ext>
            </a:extLst>
          </p:cNvPr>
          <p:cNvSpPr/>
          <p:nvPr/>
        </p:nvSpPr>
        <p:spPr>
          <a:xfrm>
            <a:off x="2915393" y="4232038"/>
            <a:ext cx="3681350" cy="91146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 name="CuadroTexto 1">
            <a:extLst>
              <a:ext uri="{FF2B5EF4-FFF2-40B4-BE49-F238E27FC236}">
                <a16:creationId xmlns:a16="http://schemas.microsoft.com/office/drawing/2014/main" id="{08D1E43F-779D-A54F-1C3E-86CF74F71788}"/>
              </a:ext>
            </a:extLst>
          </p:cNvPr>
          <p:cNvSpPr txBox="1"/>
          <p:nvPr/>
        </p:nvSpPr>
        <p:spPr>
          <a:xfrm>
            <a:off x="2989614" y="4426159"/>
            <a:ext cx="3598223" cy="523220"/>
          </a:xfrm>
          <a:prstGeom prst="rect">
            <a:avLst/>
          </a:prstGeom>
          <a:noFill/>
        </p:spPr>
        <p:txBody>
          <a:bodyPr wrap="square" rtlCol="0">
            <a:spAutoFit/>
          </a:bodyPr>
          <a:lstStyle/>
          <a:p>
            <a:r>
              <a:rPr lang="es-AR" b="1" dirty="0">
                <a:solidFill>
                  <a:srgbClr val="FF0000"/>
                </a:solidFill>
              </a:rPr>
              <a:t>Core </a:t>
            </a:r>
            <a:r>
              <a:rPr lang="es-AR" b="1" dirty="0" err="1">
                <a:solidFill>
                  <a:srgbClr val="FF0000"/>
                </a:solidFill>
              </a:rPr>
              <a:t>loop</a:t>
            </a:r>
            <a:r>
              <a:rPr lang="es-AR" b="1" dirty="0">
                <a:solidFill>
                  <a:srgbClr val="FF0000"/>
                </a:solidFill>
              </a:rPr>
              <a:t> que s repetirá a lo largo del juego</a:t>
            </a:r>
          </a:p>
        </p:txBody>
      </p:sp>
      <p:sp>
        <p:nvSpPr>
          <p:cNvPr id="7" name="Arco 6">
            <a:extLst>
              <a:ext uri="{FF2B5EF4-FFF2-40B4-BE49-F238E27FC236}">
                <a16:creationId xmlns:a16="http://schemas.microsoft.com/office/drawing/2014/main" id="{7401F6A6-9BE4-0B44-6A2F-5298C2ED5D19}"/>
              </a:ext>
            </a:extLst>
          </p:cNvPr>
          <p:cNvSpPr/>
          <p:nvPr/>
        </p:nvSpPr>
        <p:spPr>
          <a:xfrm>
            <a:off x="3180032" y="1567613"/>
            <a:ext cx="2995136" cy="1489480"/>
          </a:xfrm>
          <a:prstGeom prst="arc">
            <a:avLst>
              <a:gd name="adj1" fmla="val 11254864"/>
              <a:gd name="adj2" fmla="val 21463850"/>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s-AR"/>
          </a:p>
        </p:txBody>
      </p:sp>
      <p:sp>
        <p:nvSpPr>
          <p:cNvPr id="8" name="Arco 7">
            <a:extLst>
              <a:ext uri="{FF2B5EF4-FFF2-40B4-BE49-F238E27FC236}">
                <a16:creationId xmlns:a16="http://schemas.microsoft.com/office/drawing/2014/main" id="{681796A1-5F99-8ADA-E791-4E52BC83696F}"/>
              </a:ext>
            </a:extLst>
          </p:cNvPr>
          <p:cNvSpPr/>
          <p:nvPr/>
        </p:nvSpPr>
        <p:spPr>
          <a:xfrm rot="13678782">
            <a:off x="2838228" y="2283164"/>
            <a:ext cx="1968609" cy="1803259"/>
          </a:xfrm>
          <a:prstGeom prst="arc">
            <a:avLst>
              <a:gd name="adj1" fmla="val 11254864"/>
              <a:gd name="adj2" fmla="val 21567982"/>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s-AR"/>
          </a:p>
        </p:txBody>
      </p:sp>
      <p:sp>
        <p:nvSpPr>
          <p:cNvPr id="9" name="Arco 8">
            <a:extLst>
              <a:ext uri="{FF2B5EF4-FFF2-40B4-BE49-F238E27FC236}">
                <a16:creationId xmlns:a16="http://schemas.microsoft.com/office/drawing/2014/main" id="{D581D9A0-1D17-68BE-E04E-56726AE6CC44}"/>
              </a:ext>
            </a:extLst>
          </p:cNvPr>
          <p:cNvSpPr/>
          <p:nvPr/>
        </p:nvSpPr>
        <p:spPr>
          <a:xfrm rot="7711551">
            <a:off x="4749580" y="2590145"/>
            <a:ext cx="1961664" cy="1238189"/>
          </a:xfrm>
          <a:prstGeom prst="arc">
            <a:avLst>
              <a:gd name="adj1" fmla="val 11254864"/>
              <a:gd name="adj2" fmla="val 21567982"/>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s-AR"/>
          </a:p>
        </p:txBody>
      </p:sp>
      <p:sp>
        <p:nvSpPr>
          <p:cNvPr id="6" name="Elipse 5">
            <a:extLst>
              <a:ext uri="{FF2B5EF4-FFF2-40B4-BE49-F238E27FC236}">
                <a16:creationId xmlns:a16="http://schemas.microsoft.com/office/drawing/2014/main" id="{792FA9D8-7BA0-F4CF-0780-98DC30979A65}"/>
              </a:ext>
            </a:extLst>
          </p:cNvPr>
          <p:cNvSpPr/>
          <p:nvPr/>
        </p:nvSpPr>
        <p:spPr>
          <a:xfrm>
            <a:off x="4159332" y="3251214"/>
            <a:ext cx="1128156" cy="911462"/>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5" name="Elipse 4">
            <a:extLst>
              <a:ext uri="{FF2B5EF4-FFF2-40B4-BE49-F238E27FC236}">
                <a16:creationId xmlns:a16="http://schemas.microsoft.com/office/drawing/2014/main" id="{AE2BCA18-7CB0-21C3-9B9F-5AFE91018EFB}"/>
              </a:ext>
            </a:extLst>
          </p:cNvPr>
          <p:cNvSpPr/>
          <p:nvPr/>
        </p:nvSpPr>
        <p:spPr>
          <a:xfrm>
            <a:off x="5504213" y="2052975"/>
            <a:ext cx="1128156" cy="911462"/>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Elipse 3">
            <a:extLst>
              <a:ext uri="{FF2B5EF4-FFF2-40B4-BE49-F238E27FC236}">
                <a16:creationId xmlns:a16="http://schemas.microsoft.com/office/drawing/2014/main" id="{DC5A2BDA-3EEE-07BC-BFF0-765351DBDB8C}"/>
              </a:ext>
            </a:extLst>
          </p:cNvPr>
          <p:cNvSpPr/>
          <p:nvPr/>
        </p:nvSpPr>
        <p:spPr>
          <a:xfrm>
            <a:off x="2719449" y="2052975"/>
            <a:ext cx="1128156" cy="911462"/>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CuadroTexto 9">
            <a:extLst>
              <a:ext uri="{FF2B5EF4-FFF2-40B4-BE49-F238E27FC236}">
                <a16:creationId xmlns:a16="http://schemas.microsoft.com/office/drawing/2014/main" id="{912F2812-67FD-8BE1-916D-92417490E24E}"/>
              </a:ext>
            </a:extLst>
          </p:cNvPr>
          <p:cNvSpPr txBox="1"/>
          <p:nvPr/>
        </p:nvSpPr>
        <p:spPr>
          <a:xfrm>
            <a:off x="2789387" y="2333239"/>
            <a:ext cx="1421632" cy="307777"/>
          </a:xfrm>
          <a:prstGeom prst="rect">
            <a:avLst/>
          </a:prstGeom>
          <a:noFill/>
        </p:spPr>
        <p:txBody>
          <a:bodyPr wrap="square" rtlCol="0">
            <a:spAutoFit/>
          </a:bodyPr>
          <a:lstStyle/>
          <a:p>
            <a:r>
              <a:rPr lang="es-AR" b="1" dirty="0"/>
              <a:t>Investigar</a:t>
            </a:r>
          </a:p>
        </p:txBody>
      </p:sp>
      <p:sp>
        <p:nvSpPr>
          <p:cNvPr id="11" name="CuadroTexto 10">
            <a:extLst>
              <a:ext uri="{FF2B5EF4-FFF2-40B4-BE49-F238E27FC236}">
                <a16:creationId xmlns:a16="http://schemas.microsoft.com/office/drawing/2014/main" id="{C93D0A67-3F08-43AA-AE39-CAE62C31D3FC}"/>
              </a:ext>
            </a:extLst>
          </p:cNvPr>
          <p:cNvSpPr txBox="1"/>
          <p:nvPr/>
        </p:nvSpPr>
        <p:spPr>
          <a:xfrm>
            <a:off x="5601597" y="2319033"/>
            <a:ext cx="1648208" cy="307777"/>
          </a:xfrm>
          <a:prstGeom prst="rect">
            <a:avLst/>
          </a:prstGeom>
          <a:noFill/>
        </p:spPr>
        <p:txBody>
          <a:bodyPr wrap="none" rtlCol="0">
            <a:spAutoFit/>
          </a:bodyPr>
          <a:lstStyle/>
          <a:p>
            <a:r>
              <a:rPr lang="es-AR" b="1" dirty="0"/>
              <a:t>Resolver </a:t>
            </a:r>
            <a:r>
              <a:rPr lang="es-AR" b="1" dirty="0" err="1"/>
              <a:t>Puzzles</a:t>
            </a:r>
            <a:endParaRPr lang="es-AR" b="1" dirty="0"/>
          </a:p>
        </p:txBody>
      </p:sp>
      <p:sp>
        <p:nvSpPr>
          <p:cNvPr id="12" name="CuadroTexto 11">
            <a:extLst>
              <a:ext uri="{FF2B5EF4-FFF2-40B4-BE49-F238E27FC236}">
                <a16:creationId xmlns:a16="http://schemas.microsoft.com/office/drawing/2014/main" id="{A8228883-D8BC-95C9-DCD7-15A84B266B99}"/>
              </a:ext>
            </a:extLst>
          </p:cNvPr>
          <p:cNvSpPr txBox="1"/>
          <p:nvPr/>
        </p:nvSpPr>
        <p:spPr>
          <a:xfrm>
            <a:off x="4211019" y="3553056"/>
            <a:ext cx="891591" cy="307777"/>
          </a:xfrm>
          <a:prstGeom prst="rect">
            <a:avLst/>
          </a:prstGeom>
          <a:noFill/>
        </p:spPr>
        <p:txBody>
          <a:bodyPr wrap="none" rtlCol="0">
            <a:spAutoFit/>
          </a:bodyPr>
          <a:lstStyle/>
          <a:p>
            <a:r>
              <a:rPr lang="es-AR" b="1" dirty="0" err="1"/>
              <a:t>Abanzar</a:t>
            </a:r>
            <a:endParaRPr lang="es-AR" b="1" dirty="0"/>
          </a:p>
        </p:txBody>
      </p:sp>
    </p:spTree>
    <p:extLst>
      <p:ext uri="{BB962C8B-B14F-4D97-AF65-F5344CB8AC3E}">
        <p14:creationId xmlns:p14="http://schemas.microsoft.com/office/powerpoint/2010/main" val="221528542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1407</Words>
  <Application>Microsoft Office PowerPoint</Application>
  <PresentationFormat>Presentación en pantalla (16:9)</PresentationFormat>
  <Paragraphs>163</Paragraphs>
  <Slides>19</Slides>
  <Notes>19</Notes>
  <HiddenSlides>1</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Arial</vt:lpstr>
      <vt:lpstr>Arial Rounded MT Bold</vt:lpstr>
      <vt:lpstr>Bahnschrift SemiBold Condensed</vt:lpstr>
      <vt:lpstr>Baskerville Old Face</vt:lpstr>
      <vt:lpstr>Berlin Sans FB</vt:lpstr>
      <vt:lpstr>Bernard MT Condensed</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mariano zulueta</cp:lastModifiedBy>
  <cp:revision>8</cp:revision>
  <dcterms:modified xsi:type="dcterms:W3CDTF">2023-06-29T11:41:50Z</dcterms:modified>
</cp:coreProperties>
</file>