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73" r:id="rId6"/>
    <p:sldId id="260" r:id="rId7"/>
    <p:sldId id="261" r:id="rId8"/>
    <p:sldId id="263" r:id="rId9"/>
    <p:sldId id="264" r:id="rId10"/>
    <p:sldId id="262" r:id="rId11"/>
    <p:sldId id="274" r:id="rId12"/>
    <p:sldId id="265" r:id="rId13"/>
    <p:sldId id="270" r:id="rId14"/>
    <p:sldId id="266" r:id="rId15"/>
    <p:sldId id="271" r:id="rId16"/>
    <p:sldId id="275" r:id="rId17"/>
    <p:sldId id="267" r:id="rId18"/>
    <p:sldId id="26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CF-A6F6-E5B3-B472-9AA821046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43467-FCD4-1972-14F0-46B2DEAE8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Demand analysis</a:t>
            </a:r>
          </a:p>
        </p:txBody>
      </p:sp>
    </p:spTree>
    <p:extLst>
      <p:ext uri="{BB962C8B-B14F-4D97-AF65-F5344CB8AC3E}">
        <p14:creationId xmlns:p14="http://schemas.microsoft.com/office/powerpoint/2010/main" val="7054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Outcomes</a:t>
            </a:r>
            <a:br>
              <a:rPr lang="en-US" dirty="0"/>
            </a:b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78" y="1853248"/>
            <a:ext cx="8946541" cy="2657911"/>
          </a:xfrm>
        </p:spPr>
        <p:txBody>
          <a:bodyPr>
            <a:normAutofit/>
          </a:bodyPr>
          <a:lstStyle/>
          <a:p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with lower cancellation percentage are GBR, IRL, BEL, IRL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 percentage is higher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Online TA and Groups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Resort Hotels have lower cancellation rate vs City Hotels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lead time over 50 days, cancellation chances are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CF-A6F6-E5B3-B472-9AA821046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89452"/>
            <a:ext cx="8825658" cy="3329581"/>
          </a:xfrm>
        </p:spPr>
        <p:txBody>
          <a:bodyPr/>
          <a:lstStyle/>
          <a:p>
            <a:r>
              <a:rPr lang="en-US" sz="6000" dirty="0"/>
              <a:t>Price Analysis</a:t>
            </a:r>
          </a:p>
        </p:txBody>
      </p:sp>
    </p:spTree>
    <p:extLst>
      <p:ext uri="{BB962C8B-B14F-4D97-AF65-F5344CB8AC3E}">
        <p14:creationId xmlns:p14="http://schemas.microsoft.com/office/powerpoint/2010/main" val="411503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Month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769E9-DA4F-D888-E705-2A6D5136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96" t="21608" r="11063" b="5366"/>
          <a:stretch/>
        </p:blipFill>
        <p:spPr>
          <a:xfrm>
            <a:off x="646111" y="1640792"/>
            <a:ext cx="7835160" cy="4382503"/>
          </a:xfrm>
        </p:spPr>
      </p:pic>
    </p:spTree>
    <p:extLst>
      <p:ext uri="{BB962C8B-B14F-4D97-AF65-F5344CB8AC3E}">
        <p14:creationId xmlns:p14="http://schemas.microsoft.com/office/powerpoint/2010/main" val="256071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Month and Year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E3D5E2-82BA-4BEA-E51A-AC9D3FDDD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09" t="19458" r="11287" b="8164"/>
          <a:stretch/>
        </p:blipFill>
        <p:spPr>
          <a:xfrm>
            <a:off x="746620" y="1554027"/>
            <a:ext cx="7717872" cy="4351824"/>
          </a:xfrm>
        </p:spPr>
      </p:pic>
    </p:spTree>
    <p:extLst>
      <p:ext uri="{BB962C8B-B14F-4D97-AF65-F5344CB8AC3E}">
        <p14:creationId xmlns:p14="http://schemas.microsoft.com/office/powerpoint/2010/main" val="20724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Rate Evolution per Hotel Type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2D3CA0-4A9C-96EA-5B8E-294F91F4D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9" t="22257" r="11625" b="20361"/>
          <a:stretch/>
        </p:blipFill>
        <p:spPr>
          <a:xfrm>
            <a:off x="646111" y="1915656"/>
            <a:ext cx="9522339" cy="4250252"/>
          </a:xfrm>
        </p:spPr>
      </p:pic>
    </p:spTree>
    <p:extLst>
      <p:ext uri="{BB962C8B-B14F-4D97-AF65-F5344CB8AC3E}">
        <p14:creationId xmlns:p14="http://schemas.microsoft.com/office/powerpoint/2010/main" val="71039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Outcomes</a:t>
            </a:r>
            <a:br>
              <a:rPr lang="en-US" dirty="0"/>
            </a:b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Analysis:</a:t>
            </a:r>
            <a:b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8580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average daily rate is higher from April – August</a:t>
            </a:r>
          </a:p>
          <a:p>
            <a:pPr marL="742950" lvl="2" indent="-342900"/>
            <a:r>
              <a:rPr lang="en-US" sz="2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For year 2015 this is not absolutely true – prices where high from February - August</a:t>
            </a:r>
          </a:p>
          <a:p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average rate evolution is smoother for city hotels</a:t>
            </a:r>
          </a:p>
          <a:p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Increases in average rate are identified on September 2016 &amp; 2017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CF-A6F6-E5B3-B472-9AA821046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89452"/>
            <a:ext cx="8825658" cy="3329581"/>
          </a:xfrm>
        </p:spPr>
        <p:txBody>
          <a:bodyPr/>
          <a:lstStyle/>
          <a:p>
            <a:r>
              <a:rPr lang="en-US" sz="6000"/>
              <a:t>Reservation </a:t>
            </a:r>
            <a:r>
              <a:rPr lang="en-US" sz="60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22012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Room Type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06789-C84E-B8EE-2220-893F2B1C4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9" t="23528" r="11625" b="5165"/>
          <a:stretch/>
        </p:blipFill>
        <p:spPr>
          <a:xfrm>
            <a:off x="646112" y="1709159"/>
            <a:ext cx="7793214" cy="4322526"/>
          </a:xfrm>
        </p:spPr>
      </p:pic>
    </p:spTree>
    <p:extLst>
      <p:ext uri="{BB962C8B-B14F-4D97-AF65-F5344CB8AC3E}">
        <p14:creationId xmlns:p14="http://schemas.microsoft.com/office/powerpoint/2010/main" val="9754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21C19C-B2FE-93CB-CB66-A1F01290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20" t="19858" r="36256" b="8764"/>
          <a:stretch/>
        </p:blipFill>
        <p:spPr>
          <a:xfrm>
            <a:off x="744698" y="1669410"/>
            <a:ext cx="5194708" cy="4512192"/>
          </a:xfrm>
        </p:spPr>
      </p:pic>
    </p:spTree>
    <p:extLst>
      <p:ext uri="{BB962C8B-B14F-4D97-AF65-F5344CB8AC3E}">
        <p14:creationId xmlns:p14="http://schemas.microsoft.com/office/powerpoint/2010/main" val="24118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Outcomes</a:t>
            </a:r>
            <a:br>
              <a:rPr lang="en-US" dirty="0"/>
            </a:b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Analysis: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35472"/>
            <a:ext cx="8946541" cy="4195481"/>
          </a:xfrm>
        </p:spPr>
        <p:txBody>
          <a:bodyPr>
            <a:normAutofit/>
          </a:bodyPr>
          <a:lstStyle/>
          <a:p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Most reservations take place from Tas Online </a:t>
            </a:r>
          </a:p>
          <a:p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Room types A and D are more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6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F6D-8176-00B0-D8D4-364344AC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A605-657B-3517-1CB7-623CED43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: Hotel Booking demand</a:t>
            </a:r>
          </a:p>
          <a:p>
            <a:pPr lvl="1"/>
            <a:r>
              <a:rPr lang="en-US" dirty="0"/>
              <a:t>https://www.kaggle.com/datasets/jessemostipak/hotel-booking-demand/data</a:t>
            </a:r>
          </a:p>
          <a:p>
            <a:r>
              <a:rPr lang="en-US" dirty="0"/>
              <a:t>Date</a:t>
            </a:r>
          </a:p>
          <a:p>
            <a:pPr lvl="1"/>
            <a:r>
              <a:rPr lang="en-US" dirty="0"/>
              <a:t>January 13 2024</a:t>
            </a:r>
          </a:p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Konstantina Drakonaki</a:t>
            </a:r>
          </a:p>
          <a:p>
            <a:pPr lvl="1"/>
            <a:r>
              <a:rPr lang="pt-BR" dirty="0"/>
              <a:t>Maria Vasileiadou </a:t>
            </a:r>
          </a:p>
          <a:p>
            <a:pPr lvl="1"/>
            <a:r>
              <a:rPr lang="pt-BR" dirty="0"/>
              <a:t>Eirini Nterou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D3A-A32B-7EDF-4062-9AAD94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2AEA-F40B-41A8-6A58-3BEE4EF4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52" y="1398577"/>
            <a:ext cx="8946541" cy="4195481"/>
          </a:xfrm>
        </p:spPr>
        <p:txBody>
          <a:bodyPr/>
          <a:lstStyle/>
          <a:p>
            <a:r>
              <a:rPr lang="en-US" dirty="0"/>
              <a:t>Check data</a:t>
            </a:r>
          </a:p>
          <a:p>
            <a:pPr lvl="1"/>
            <a:r>
              <a:rPr lang="en-US" dirty="0"/>
              <a:t>Number of rows</a:t>
            </a:r>
          </a:p>
          <a:p>
            <a:pPr lvl="1"/>
            <a:r>
              <a:rPr lang="en-US" dirty="0"/>
              <a:t>Number of Columns and Types</a:t>
            </a:r>
          </a:p>
          <a:p>
            <a:pPr lvl="1"/>
            <a:r>
              <a:rPr lang="en-US" dirty="0"/>
              <a:t>Nulls</a:t>
            </a:r>
          </a:p>
          <a:p>
            <a:r>
              <a:rPr lang="en-US" dirty="0"/>
              <a:t>Remove Nulls for country</a:t>
            </a:r>
          </a:p>
          <a:p>
            <a:r>
              <a:rPr lang="en-US" dirty="0"/>
              <a:t>Drop Duplicates &amp; Reset Index</a:t>
            </a:r>
          </a:p>
          <a:p>
            <a:r>
              <a:rPr lang="en-US" dirty="0"/>
              <a:t>Correct date types</a:t>
            </a:r>
          </a:p>
        </p:txBody>
      </p:sp>
    </p:spTree>
    <p:extLst>
      <p:ext uri="{BB962C8B-B14F-4D97-AF65-F5344CB8AC3E}">
        <p14:creationId xmlns:p14="http://schemas.microsoft.com/office/powerpoint/2010/main" val="4974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5596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Country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Hotel type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leadtime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Analysis: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 type</a:t>
            </a:r>
          </a:p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Analysis: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Month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</a:p>
          <a:p>
            <a:pPr lvl="2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Room Type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type of rooms are most popular)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2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CF-A6F6-E5B3-B472-9AA821046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89452"/>
            <a:ext cx="8825658" cy="3329581"/>
          </a:xfrm>
        </p:spPr>
        <p:txBody>
          <a:bodyPr/>
          <a:lstStyle/>
          <a:p>
            <a:r>
              <a:rPr lang="en-US" sz="6000" dirty="0"/>
              <a:t>Cancellation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0744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Country 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(Top 10 Countries)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B68FC-3B57-701D-7A02-69039582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24" t="29854" r="3865" b="25759"/>
          <a:stretch/>
        </p:blipFill>
        <p:spPr>
          <a:xfrm>
            <a:off x="800448" y="1853247"/>
            <a:ext cx="10805922" cy="3079479"/>
          </a:xfrm>
        </p:spPr>
      </p:pic>
    </p:spTree>
    <p:extLst>
      <p:ext uri="{BB962C8B-B14F-4D97-AF65-F5344CB8AC3E}">
        <p14:creationId xmlns:p14="http://schemas.microsoft.com/office/powerpoint/2010/main" val="236840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8EE55-8105-ED94-AC3E-E63A74B6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49" t="29054" r="53125" b="19561"/>
          <a:stretch/>
        </p:blipFill>
        <p:spPr>
          <a:xfrm>
            <a:off x="740144" y="1853248"/>
            <a:ext cx="4603643" cy="3574429"/>
          </a:xfrm>
        </p:spPr>
      </p:pic>
    </p:spTree>
    <p:extLst>
      <p:ext uri="{BB962C8B-B14F-4D97-AF65-F5344CB8AC3E}">
        <p14:creationId xmlns:p14="http://schemas.microsoft.com/office/powerpoint/2010/main" val="91581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Hotel type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07EA6-1EA9-B7EE-BCB9-587D9A720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09" t="28055" r="13650" b="8364"/>
          <a:stretch/>
        </p:blipFill>
        <p:spPr>
          <a:xfrm>
            <a:off x="767100" y="1618356"/>
            <a:ext cx="7999396" cy="4044213"/>
          </a:xfrm>
        </p:spPr>
      </p:pic>
    </p:spTree>
    <p:extLst>
      <p:ext uri="{BB962C8B-B14F-4D97-AF65-F5344CB8AC3E}">
        <p14:creationId xmlns:p14="http://schemas.microsoft.com/office/powerpoint/2010/main" val="18818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Lead Time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2BE027-0038-FB8D-4B79-D4EF9900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08" t="31264" r="45080" b="19591"/>
          <a:stretch/>
        </p:blipFill>
        <p:spPr>
          <a:xfrm>
            <a:off x="646111" y="1595630"/>
            <a:ext cx="6409029" cy="4624479"/>
          </a:xfrm>
        </p:spPr>
      </p:pic>
    </p:spTree>
    <p:extLst>
      <p:ext uri="{BB962C8B-B14F-4D97-AF65-F5344CB8AC3E}">
        <p14:creationId xmlns:p14="http://schemas.microsoft.com/office/powerpoint/2010/main" val="12564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314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3</vt:lpstr>
      <vt:lpstr>Ion</vt:lpstr>
      <vt:lpstr>GitHub Project</vt:lpstr>
      <vt:lpstr>GitHub Project Details</vt:lpstr>
      <vt:lpstr>Dataset Cleaning</vt:lpstr>
      <vt:lpstr>Data Analysis</vt:lpstr>
      <vt:lpstr>Cancellation Analysis</vt:lpstr>
      <vt:lpstr>Cancellation Analysis Per Country  (Top 10 Countries)</vt:lpstr>
      <vt:lpstr>Cancellation Analysis Per Market Segment</vt:lpstr>
      <vt:lpstr>Cancellation Analysis Per Hotel type </vt:lpstr>
      <vt:lpstr>Cancellation Analysis Per Lead Time </vt:lpstr>
      <vt:lpstr>Data Analysis Outcomes Cancellation of Reservations </vt:lpstr>
      <vt:lpstr>Price Analysis</vt:lpstr>
      <vt:lpstr>Price Analysis Per Month </vt:lpstr>
      <vt:lpstr>Price Analysis Per Month and Year </vt:lpstr>
      <vt:lpstr>Price Analysis Average Rate Evolution per Hotel Type </vt:lpstr>
      <vt:lpstr>Data Analysis Outcomes Price Analysis: </vt:lpstr>
      <vt:lpstr>Reservation Analysis</vt:lpstr>
      <vt:lpstr>Reservation Analysis Per Room Type </vt:lpstr>
      <vt:lpstr>Reservation Analysis Per Market Segment </vt:lpstr>
      <vt:lpstr>Data Analysis Outcomes Reservation Analysis: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Project</dc:title>
  <dc:creator>Konstantina Drakonaki</dc:creator>
  <cp:lastModifiedBy>Konstantina Drakonaki</cp:lastModifiedBy>
  <cp:revision>27</cp:revision>
  <dcterms:created xsi:type="dcterms:W3CDTF">2024-01-13T08:30:43Z</dcterms:created>
  <dcterms:modified xsi:type="dcterms:W3CDTF">2024-01-13T14:11:36Z</dcterms:modified>
</cp:coreProperties>
</file>