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62" r:id="rId3"/>
    <p:sldId id="263" r:id="rId4"/>
    <p:sldId id="261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ignment1" id="{AFAA3A9F-F023-40E0-B271-E815DB60439E}">
          <p14:sldIdLst>
            <p14:sldId id="262"/>
            <p14:sldId id="263"/>
            <p14:sldId id="261"/>
            <p14:sldId id="259"/>
          </p14:sldIdLst>
        </p14:section>
        <p14:section name="Assignment 2" id="{993FE53D-7D98-42CF-B36B-60EEE8A6950B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Martinez Lavanchy" initials="PML" lastIdx="7" clrIdx="0">
    <p:extLst>
      <p:ext uri="{19B8F6BF-5375-455C-9EA6-DF929625EA0E}">
        <p15:presenceInfo xmlns:p15="http://schemas.microsoft.com/office/powerpoint/2012/main" userId="S-1-5-21-2082945442-480271342-340043625-372953" providerId="AD"/>
      </p:ext>
    </p:extLst>
  </p:cmAuthor>
  <p:cmAuthor id="2" name="Eirini Zormpa" initials="EZ" lastIdx="2" clrIdx="1">
    <p:extLst>
      <p:ext uri="{19B8F6BF-5375-455C-9EA6-DF929625EA0E}">
        <p15:presenceInfo xmlns:p15="http://schemas.microsoft.com/office/powerpoint/2012/main" userId="Eirini Zorm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BDD7EE"/>
    <a:srgbClr val="AC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05A589C-A2D5-4267-8398-1AF30D56CE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07BF67D-60C1-4DC9-BD4E-0CAC049E6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D61D-71EB-4B5A-B3E6-2F6314515180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5940-148C-4ED4-BE7C-3C8BCDCFD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7991ED-9021-4F97-80BE-E8FCEF4A01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1-45E7-4A60-ACDD-C5070BFF5A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80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04A9-005B-45EE-BDCB-A19A55D19366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202-4D12-43B8-A985-AF801F7D8C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146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DF202-4D12-43B8-A985-AF801F7D8C2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73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DF202-4D12-43B8-A985-AF801F7D8C2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17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4tu.nl/s/documents/Preferred_File_Formats_2023.pdf" TargetMode="External"/><Relationship Id="rId2" Type="http://schemas.openxmlformats.org/officeDocument/2006/relationships/hyperlink" Target="https://mathesaurus.sourceforge.net/matlab-numpy.html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turing-way.netlify.app/reproducible-research/compendia.html?highlight=compendium" TargetMode="External"/><Relationship Id="rId2" Type="http://schemas.openxmlformats.org/officeDocument/2006/relationships/hyperlink" Target="https://tiloid.com/p/readme-md-the-ultimate-guide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datamanagement.hms.harvard.edu/plan-design/file-naming-conventions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ssignment1_Master_templat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122607" y="2217089"/>
            <a:ext cx="2586238" cy="74811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e.g. Recording videos collected in an in-person interview at the Company X</a:t>
            </a:r>
            <a:endParaRPr lang="en-US" dirty="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524128" y="-66926"/>
            <a:ext cx="63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dirty="0">
                <a:latin typeface="Abadi Extra Light" panose="020B0204020104020204" pitchFamily="34" charset="0"/>
              </a:rPr>
              <a:t>Theme (1) Storage &amp; Backup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>
            <a:cxnSpLocks/>
          </p:cNvCxnSpPr>
          <p:nvPr userDrawn="1"/>
        </p:nvCxnSpPr>
        <p:spPr>
          <a:xfrm>
            <a:off x="8037511" y="267710"/>
            <a:ext cx="0" cy="616574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B03E7A6-506F-3C76-0C5A-ED04D51C445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957209" y="2216357"/>
            <a:ext cx="1044595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e.g. Videos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CE6EAA0-4AC6-4E30-473D-5C653DBCB79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184073" y="2208091"/>
            <a:ext cx="794970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e.g. mpg4,45 Gb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FB5EE16-3F66-E11F-E8C1-C932BDD00252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37468" y="3092089"/>
            <a:ext cx="2586238" cy="77648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2CE509-7B0D-3EB6-7CF8-7A55A97745AE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194422" y="3100292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20" name="Right Arrow 29">
            <a:extLst>
              <a:ext uri="{FF2B5EF4-FFF2-40B4-BE49-F238E27FC236}">
                <a16:creationId xmlns:a16="http://schemas.microsoft.com/office/drawing/2014/main" id="{D6D20CB5-DE16-0529-870D-9C3DB062BAC5}"/>
              </a:ext>
            </a:extLst>
          </p:cNvPr>
          <p:cNvSpPr/>
          <p:nvPr userDrawn="1"/>
        </p:nvSpPr>
        <p:spPr>
          <a:xfrm>
            <a:off x="281622" y="3138360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CEDC8A75-8FA1-6177-BD46-F30F6583F356}"/>
              </a:ext>
            </a:extLst>
          </p:cNvPr>
          <p:cNvSpPr txBox="1"/>
          <p:nvPr userDrawn="1"/>
        </p:nvSpPr>
        <p:spPr>
          <a:xfrm>
            <a:off x="317393" y="3210717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204862E-C311-0AD6-D16F-8B1BFFFD130D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963841" y="3092089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86DBFCB-4C24-2892-0F45-BC5F391E95AA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7004" y="3074095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8FC588-1BEA-8252-6061-A18DD116C687}"/>
              </a:ext>
            </a:extLst>
          </p:cNvPr>
          <p:cNvGrpSpPr/>
          <p:nvPr userDrawn="1"/>
        </p:nvGrpSpPr>
        <p:grpSpPr>
          <a:xfrm>
            <a:off x="2601167" y="2753432"/>
            <a:ext cx="806332" cy="693719"/>
            <a:chOff x="2677326" y="640328"/>
            <a:chExt cx="912517" cy="835503"/>
          </a:xfrm>
        </p:grpSpPr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25EBC400-D2A7-2E7F-C41A-2CE7AE88A9FC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Isosceles Triangle 33">
              <a:extLst>
                <a:ext uri="{FF2B5EF4-FFF2-40B4-BE49-F238E27FC236}">
                  <a16:creationId xmlns:a16="http://schemas.microsoft.com/office/drawing/2014/main" id="{9CF37A75-D59C-18B4-6F94-7BA7E41F5546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7A27B75-8638-A8BC-1B5D-87BBC0EB2267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37468" y="3988339"/>
            <a:ext cx="2581104" cy="705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323EABE-8503-9BC1-93D7-657BF6BEAC4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211241" y="4004484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1F8D34A-1BC5-DC5E-ADEB-B9FF0D200DCF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980660" y="3996281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3183F5A-A8E1-4156-9A7C-58E8E90C24D8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203823" y="3978287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B173A4A-9A50-B7DA-D8A3-DA78C01AA55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146532" y="4844374"/>
            <a:ext cx="2586238" cy="73763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C3E3EFF1-9682-BFB8-05E5-B7067CE1AA5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196351" y="4880215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32692E4-D25F-C01D-34FD-AC9D0B488B5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965770" y="4872012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A45A18D3-DDCB-43D1-CC45-0A261113073C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188933" y="4854018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E7E289-9E84-0428-5555-2D3D70C909FE}"/>
              </a:ext>
            </a:extLst>
          </p:cNvPr>
          <p:cNvGrpSpPr/>
          <p:nvPr userDrawn="1"/>
        </p:nvGrpSpPr>
        <p:grpSpPr>
          <a:xfrm>
            <a:off x="2603096" y="4533355"/>
            <a:ext cx="806332" cy="693719"/>
            <a:chOff x="2677326" y="640328"/>
            <a:chExt cx="912517" cy="835503"/>
          </a:xfrm>
        </p:grpSpPr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95D7C04D-36DB-2473-9DF7-2D6205E633B5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1CCAC8EA-B1AB-B4EF-B842-0B4799FF7F4D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1ADBD5-FBD3-85C7-B3BD-1006F92DD9B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174689" y="5739319"/>
            <a:ext cx="2586238" cy="7243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CF369CC-7C84-90B0-6543-279FC2C2DB7B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206107" y="577310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5F6B1F1B-D7EB-5DE9-D18E-4C7B6B247F35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2975526" y="5764906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31AF7698-58B7-3D92-1B72-DB265B931E4A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4198689" y="5746912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870EA0-14C4-0767-E262-74CD663C87B0}"/>
              </a:ext>
            </a:extLst>
          </p:cNvPr>
          <p:cNvGrpSpPr/>
          <p:nvPr userDrawn="1"/>
        </p:nvGrpSpPr>
        <p:grpSpPr>
          <a:xfrm>
            <a:off x="2587193" y="5531610"/>
            <a:ext cx="806332" cy="693719"/>
            <a:chOff x="2677326" y="640328"/>
            <a:chExt cx="912517" cy="835503"/>
          </a:xfrm>
        </p:grpSpPr>
        <p:sp>
          <p:nvSpPr>
            <p:cNvPr id="57" name="TextBox 42">
              <a:extLst>
                <a:ext uri="{FF2B5EF4-FFF2-40B4-BE49-F238E27FC236}">
                  <a16:creationId xmlns:a16="http://schemas.microsoft.com/office/drawing/2014/main" id="{C61671C0-6FAC-583E-9F5C-31F6D4E76D94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Isosceles Triangle 33">
              <a:extLst>
                <a:ext uri="{FF2B5EF4-FFF2-40B4-BE49-F238E27FC236}">
                  <a16:creationId xmlns:a16="http://schemas.microsoft.com/office/drawing/2014/main" id="{790A5A63-DC13-E875-9E9F-6B2CB96817BE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1A4A026-0447-7D2F-378C-79DAC668EDF1}"/>
              </a:ext>
            </a:extLst>
          </p:cNvPr>
          <p:cNvGrpSpPr/>
          <p:nvPr userDrawn="1"/>
        </p:nvGrpSpPr>
        <p:grpSpPr>
          <a:xfrm>
            <a:off x="2630708" y="3628233"/>
            <a:ext cx="806332" cy="693719"/>
            <a:chOff x="2677326" y="640328"/>
            <a:chExt cx="912517" cy="835503"/>
          </a:xfrm>
        </p:grpSpPr>
        <p:sp>
          <p:nvSpPr>
            <p:cNvPr id="82" name="TextBox 42">
              <a:extLst>
                <a:ext uri="{FF2B5EF4-FFF2-40B4-BE49-F238E27FC236}">
                  <a16:creationId xmlns:a16="http://schemas.microsoft.com/office/drawing/2014/main" id="{3783870B-F304-BA98-EAE8-651AD61CD858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Isosceles Triangle 33">
              <a:extLst>
                <a:ext uri="{FF2B5EF4-FFF2-40B4-BE49-F238E27FC236}">
                  <a16:creationId xmlns:a16="http://schemas.microsoft.com/office/drawing/2014/main" id="{AFF6EAC8-BE02-D149-8776-C2A27D02DE48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ight Arrow 29">
            <a:extLst>
              <a:ext uri="{FF2B5EF4-FFF2-40B4-BE49-F238E27FC236}">
                <a16:creationId xmlns:a16="http://schemas.microsoft.com/office/drawing/2014/main" id="{F861632C-1909-221B-710A-9B588BAD3CED}"/>
              </a:ext>
            </a:extLst>
          </p:cNvPr>
          <p:cNvSpPr/>
          <p:nvPr userDrawn="1"/>
        </p:nvSpPr>
        <p:spPr>
          <a:xfrm>
            <a:off x="249261" y="4966145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41">
            <a:extLst>
              <a:ext uri="{FF2B5EF4-FFF2-40B4-BE49-F238E27FC236}">
                <a16:creationId xmlns:a16="http://schemas.microsoft.com/office/drawing/2014/main" id="{8FFAD581-D8D9-34B9-552E-5A5E7EE2B6EB}"/>
              </a:ext>
            </a:extLst>
          </p:cNvPr>
          <p:cNvSpPr txBox="1"/>
          <p:nvPr userDrawn="1"/>
        </p:nvSpPr>
        <p:spPr>
          <a:xfrm>
            <a:off x="285032" y="5038502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ight Arrow 29">
            <a:extLst>
              <a:ext uri="{FF2B5EF4-FFF2-40B4-BE49-F238E27FC236}">
                <a16:creationId xmlns:a16="http://schemas.microsoft.com/office/drawing/2014/main" id="{CD035E4D-84B4-1BEC-2CA9-67C848C0ED65}"/>
              </a:ext>
            </a:extLst>
          </p:cNvPr>
          <p:cNvSpPr/>
          <p:nvPr userDrawn="1"/>
        </p:nvSpPr>
        <p:spPr>
          <a:xfrm>
            <a:off x="281031" y="5877969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DF3C8955-A353-7A52-87C4-674C7A077A64}"/>
              </a:ext>
            </a:extLst>
          </p:cNvPr>
          <p:cNvSpPr txBox="1"/>
          <p:nvPr userDrawn="1"/>
        </p:nvSpPr>
        <p:spPr>
          <a:xfrm>
            <a:off x="316802" y="5950326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ight Arrow 29">
            <a:extLst>
              <a:ext uri="{FF2B5EF4-FFF2-40B4-BE49-F238E27FC236}">
                <a16:creationId xmlns:a16="http://schemas.microsoft.com/office/drawing/2014/main" id="{6549CFB3-5845-81C0-87CE-DBA1B7F069B7}"/>
              </a:ext>
            </a:extLst>
          </p:cNvPr>
          <p:cNvSpPr/>
          <p:nvPr userDrawn="1"/>
        </p:nvSpPr>
        <p:spPr>
          <a:xfrm>
            <a:off x="243764" y="4153221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41">
            <a:extLst>
              <a:ext uri="{FF2B5EF4-FFF2-40B4-BE49-F238E27FC236}">
                <a16:creationId xmlns:a16="http://schemas.microsoft.com/office/drawing/2014/main" id="{E3FD3C15-6D4C-C013-3BFC-4462F8CBF728}"/>
              </a:ext>
            </a:extLst>
          </p:cNvPr>
          <p:cNvSpPr txBox="1"/>
          <p:nvPr userDrawn="1"/>
        </p:nvSpPr>
        <p:spPr>
          <a:xfrm>
            <a:off x="279535" y="4225578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74666E-74EC-951C-C97F-83C5410C9D3D}"/>
              </a:ext>
            </a:extLst>
          </p:cNvPr>
          <p:cNvSpPr/>
          <p:nvPr userDrawn="1"/>
        </p:nvSpPr>
        <p:spPr>
          <a:xfrm>
            <a:off x="207250" y="41299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1</a:t>
            </a:r>
            <a:endParaRPr lang="nl-NL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06ADA3-62F8-7807-97DB-78539928A94E}"/>
              </a:ext>
            </a:extLst>
          </p:cNvPr>
          <p:cNvSpPr txBox="1"/>
          <p:nvPr userDrawn="1"/>
        </p:nvSpPr>
        <p:spPr>
          <a:xfrm>
            <a:off x="1078832" y="352404"/>
            <a:ext cx="350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>
                <a:solidFill>
                  <a:schemeClr val="tx1"/>
                </a:solidFill>
                <a:effectLst/>
                <a:latin typeface="Calibri  "/>
              </a:rPr>
              <a:t>Fill out the respective boxes with following information (see slide 2 for some tips and examples):</a:t>
            </a:r>
          </a:p>
          <a:p>
            <a:r>
              <a:rPr lang="en-GB" sz="1100" b="0" i="0" dirty="0">
                <a:solidFill>
                  <a:schemeClr val="tx1"/>
                </a:solidFill>
                <a:effectLst/>
                <a:latin typeface="Calibri  "/>
              </a:rPr>
              <a:t>    1) Add a descriptive name of research data/objects</a:t>
            </a:r>
          </a:p>
          <a:p>
            <a:r>
              <a:rPr lang="en-GB" sz="1100" b="0" i="0" dirty="0">
                <a:solidFill>
                  <a:schemeClr val="tx1"/>
                </a:solidFill>
                <a:effectLst/>
                <a:latin typeface="Calibri  "/>
              </a:rPr>
              <a:t>    2) Add the type of research data/objects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i="0" noProof="0" dirty="0">
                <a:solidFill>
                  <a:schemeClr val="tx1"/>
                </a:solidFill>
                <a:effectLst/>
                <a:latin typeface="Calibri  "/>
              </a:rPr>
              <a:t>    3) Add the format and size of each research data/object</a:t>
            </a:r>
            <a:endParaRPr lang="en-GB" sz="1100" b="0" i="0" dirty="0">
              <a:solidFill>
                <a:schemeClr val="tx1"/>
              </a:solidFill>
              <a:effectLst/>
              <a:latin typeface="Calibri  "/>
            </a:endParaRPr>
          </a:p>
          <a:p>
            <a:r>
              <a:rPr lang="en-GB" sz="1100" b="0" i="0" noProof="0" dirty="0">
                <a:solidFill>
                  <a:schemeClr val="tx1"/>
                </a:solidFill>
                <a:effectLst/>
                <a:latin typeface="Calibri  "/>
              </a:rPr>
              <a:t>    4) Add a short description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92941F-3300-1DCA-52B7-496CC68157E6}"/>
              </a:ext>
            </a:extLst>
          </p:cNvPr>
          <p:cNvSpPr/>
          <p:nvPr userDrawn="1"/>
        </p:nvSpPr>
        <p:spPr>
          <a:xfrm>
            <a:off x="113452" y="1285857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2</a:t>
            </a:r>
            <a:endParaRPr lang="nl-NL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411B7D-41DD-0B68-2434-C10E8B222129}"/>
              </a:ext>
            </a:extLst>
          </p:cNvPr>
          <p:cNvSpPr txBox="1"/>
          <p:nvPr userDrawn="1"/>
        </p:nvSpPr>
        <p:spPr>
          <a:xfrm>
            <a:off x="-1" y="1532809"/>
            <a:ext cx="1658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Indicate actions to the research data/object. Use the Toolbox (slide 4)</a:t>
            </a:r>
            <a:endParaRPr lang="nl-NL" sz="1100" b="0" dirty="0">
              <a:solidFill>
                <a:schemeClr val="tx1"/>
              </a:solidFill>
              <a:latin typeface="Calibri  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D04096-977F-4BC6-4A66-F70EA6C74975}"/>
              </a:ext>
            </a:extLst>
          </p:cNvPr>
          <p:cNvSpPr/>
          <p:nvPr userDrawn="1"/>
        </p:nvSpPr>
        <p:spPr>
          <a:xfrm>
            <a:off x="4547142" y="43773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3</a:t>
            </a:r>
            <a:endParaRPr lang="nl-NL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D78D51-B016-A358-F007-E6B38AC05156}"/>
              </a:ext>
            </a:extLst>
          </p:cNvPr>
          <p:cNvSpPr txBox="1"/>
          <p:nvPr userDrawn="1"/>
        </p:nvSpPr>
        <p:spPr>
          <a:xfrm>
            <a:off x="5401243" y="284369"/>
            <a:ext cx="195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Use the red flags in the Toolbox (slide 4) to indicate if a research data/object has important characteristics that might influence how you need to manage it.</a:t>
            </a:r>
            <a:endParaRPr lang="nl-NL" sz="1100" dirty="0">
              <a:solidFill>
                <a:schemeClr val="tx1"/>
              </a:solidFill>
              <a:latin typeface="Calibri  "/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E9D592A-BE0F-C916-0692-95F1FE1DF8F0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054486" y="916189"/>
            <a:ext cx="2346759" cy="1048798"/>
          </a:xfrm>
          <a:prstGeom prst="bentConnector3">
            <a:avLst>
              <a:gd name="adj1" fmla="val 16424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F8E23D-7B68-7DD8-0CFE-8AA9A667A44F}"/>
              </a:ext>
            </a:extLst>
          </p:cNvPr>
          <p:cNvSpPr/>
          <p:nvPr userDrawn="1"/>
        </p:nvSpPr>
        <p:spPr>
          <a:xfrm>
            <a:off x="8113684" y="11395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4</a:t>
            </a:r>
            <a:endParaRPr lang="nl-NL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399A89-E581-D9F5-CA91-23C36F4FFF8C}"/>
              </a:ext>
            </a:extLst>
          </p:cNvPr>
          <p:cNvSpPr txBox="1"/>
          <p:nvPr userDrawn="1"/>
        </p:nvSpPr>
        <p:spPr>
          <a:xfrm>
            <a:off x="8185163" y="525197"/>
            <a:ext cx="385097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Reflect about the Theme “Storage and Backup”. Think about a strategy to securely store research data/objects of your project and add your choice and considerations to the template, answering the three questions in the boxes below.</a:t>
            </a:r>
            <a:endParaRPr lang="nl-NL" sz="1100" dirty="0">
              <a:solidFill>
                <a:schemeClr val="tx1"/>
              </a:solidFill>
              <a:latin typeface="Calibri  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8D1EE3C-F6DC-807F-6716-CE9586474173}"/>
              </a:ext>
            </a:extLst>
          </p:cNvPr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194422" y="2191090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e.g. Interview videos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C738C3F-626B-3BE5-2A76-EF62990647A2}"/>
              </a:ext>
            </a:extLst>
          </p:cNvPr>
          <p:cNvCxnSpPr>
            <a:cxnSpLocks/>
            <a:endCxn id="10" idx="0"/>
          </p:cNvCxnSpPr>
          <p:nvPr userDrawn="1"/>
        </p:nvCxnSpPr>
        <p:spPr>
          <a:xfrm rot="16200000" flipH="1">
            <a:off x="2713642" y="1450492"/>
            <a:ext cx="872690" cy="659040"/>
          </a:xfrm>
          <a:prstGeom prst="bentConnector3">
            <a:avLst>
              <a:gd name="adj1" fmla="val 43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AA16D2-6AB7-EBFA-68E1-86BA01934819}"/>
              </a:ext>
            </a:extLst>
          </p:cNvPr>
          <p:cNvCxnSpPr>
            <a:cxnSpLocks/>
          </p:cNvCxnSpPr>
          <p:nvPr userDrawn="1"/>
        </p:nvCxnSpPr>
        <p:spPr>
          <a:xfrm>
            <a:off x="3492230" y="1721796"/>
            <a:ext cx="1060145" cy="505751"/>
          </a:xfrm>
          <a:prstGeom prst="bentConnector3">
            <a:avLst>
              <a:gd name="adj1" fmla="val 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21E590-6A87-7CA6-9248-38F90BCD55D9}"/>
              </a:ext>
            </a:extLst>
          </p:cNvPr>
          <p:cNvCxnSpPr>
            <a:cxnSpLocks/>
          </p:cNvCxnSpPr>
          <p:nvPr userDrawn="1"/>
        </p:nvCxnSpPr>
        <p:spPr>
          <a:xfrm>
            <a:off x="4569280" y="1734489"/>
            <a:ext cx="1895084" cy="49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70">
            <a:extLst>
              <a:ext uri="{FF2B5EF4-FFF2-40B4-BE49-F238E27FC236}">
                <a16:creationId xmlns:a16="http://schemas.microsoft.com/office/drawing/2014/main" id="{0A343446-EE92-9367-A630-14991C27BB7D}"/>
              </a:ext>
            </a:extLst>
          </p:cNvPr>
          <p:cNvCxnSpPr>
            <a:cxnSpLocks/>
            <a:endCxn id="3" idx="0"/>
          </p:cNvCxnSpPr>
          <p:nvPr userDrawn="1"/>
        </p:nvCxnSpPr>
        <p:spPr>
          <a:xfrm rot="10800000" flipV="1">
            <a:off x="1989215" y="1723516"/>
            <a:ext cx="814932" cy="46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1CBAA7-DE39-955E-938D-76C562CD0EC1}"/>
              </a:ext>
            </a:extLst>
          </p:cNvPr>
          <p:cNvCxnSpPr/>
          <p:nvPr userDrawn="1"/>
        </p:nvCxnSpPr>
        <p:spPr>
          <a:xfrm>
            <a:off x="545352" y="2132973"/>
            <a:ext cx="0" cy="2482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B015CE-3E7B-5360-B1D3-96605E361B7D}"/>
              </a:ext>
            </a:extLst>
          </p:cNvPr>
          <p:cNvSpPr txBox="1"/>
          <p:nvPr userDrawn="1"/>
        </p:nvSpPr>
        <p:spPr>
          <a:xfrm>
            <a:off x="8107590" y="1196649"/>
            <a:ext cx="38362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Q1. Where will you store the research data/objects?</a:t>
            </a:r>
          </a:p>
          <a:p>
            <a:endParaRPr lang="nl-NL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B48E6-141C-735A-7B65-DFCBA5364022}"/>
              </a:ext>
            </a:extLst>
          </p:cNvPr>
          <p:cNvSpPr txBox="1"/>
          <p:nvPr userDrawn="1"/>
        </p:nvSpPr>
        <p:spPr>
          <a:xfrm>
            <a:off x="8119933" y="2941743"/>
            <a:ext cx="38729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effectLst/>
                <a:latin typeface="+mn-lt"/>
              </a:rPr>
              <a:t>Q2. Where will you store the master copy?</a:t>
            </a:r>
            <a:endParaRPr lang="nl-NL" sz="1300" b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A3C73-FF68-81CE-1AB7-1A0AB920FABD}"/>
              </a:ext>
            </a:extLst>
          </p:cNvPr>
          <p:cNvSpPr txBox="1"/>
          <p:nvPr userDrawn="1"/>
        </p:nvSpPr>
        <p:spPr>
          <a:xfrm>
            <a:off x="8107590" y="4693683"/>
            <a:ext cx="37586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Q3. What infrastructure will you use as a backup?</a:t>
            </a:r>
            <a:endParaRPr lang="nl-NL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7C6D432C-8A4D-FE5D-8EED-4A7D74DC8D7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85162" y="1554287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A29E6196-79EC-721C-E03D-27865841006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185162" y="3227977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4C4BEA5D-9FF8-59D5-A873-3C7A667B219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190941" y="5025869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1178074" y="130630"/>
            <a:ext cx="321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>
                <a:latin typeface="Abadi Extra Light" panose="020B0204020104020204" pitchFamily="34" charset="0"/>
              </a:rPr>
              <a:t>Theme (4) </a:t>
            </a:r>
            <a:r>
              <a:rPr lang="en-GB" sz="2400" b="0" dirty="0">
                <a:latin typeface="Abadi Extra Light" panose="020B0204020104020204" pitchFamily="34" charset="0"/>
              </a:rPr>
              <a:t>Metadata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191356" y="665924"/>
            <a:ext cx="508821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 dirty="0">
                <a:effectLst/>
                <a:latin typeface="+mn-lt"/>
              </a:rPr>
              <a:t>Think about </a:t>
            </a:r>
            <a:r>
              <a:rPr lang="en-US" sz="1100" b="1" dirty="0">
                <a:effectLst/>
                <a:latin typeface="+mn-lt"/>
              </a:rPr>
              <a:t>the metadata </a:t>
            </a:r>
            <a:r>
              <a:rPr lang="en-US" sz="1100" dirty="0">
                <a:effectLst/>
                <a:latin typeface="+mn-lt"/>
              </a:rPr>
              <a:t>that you should add to the research data/objects of your project. Do you need generic metadata (e.g., date of collection/creation, author) or more specific ones (e.g., location of data collection, instrument model, name of the software to read the data, etc.)?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100" dirty="0">
              <a:effectLst/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 b="1" dirty="0">
                <a:effectLst/>
                <a:latin typeface="+mn-lt"/>
              </a:rPr>
              <a:t>Step 1 Reflect on relevant metadata to add to the research data/objects of your project and a standard existing in your discipline (if any), then answer Q1 and Q2.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100" b="1" dirty="0">
              <a:effectLst/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 b="1" dirty="0">
                <a:effectLst/>
                <a:latin typeface="+mn-lt"/>
              </a:rPr>
              <a:t>Step 2 - If you have more information regarding metadata, write it down as an answer in the box for ‘Additional remarks’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100" b="1" dirty="0">
              <a:effectLst/>
              <a:latin typeface="+mn-lt"/>
            </a:endParaRP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>
            <a:cxnSpLocks/>
          </p:cNvCxnSpPr>
          <p:nvPr userDrawn="1"/>
        </p:nvCxnSpPr>
        <p:spPr>
          <a:xfrm>
            <a:off x="5404164" y="290286"/>
            <a:ext cx="0" cy="5860143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0F3D8EAC-26AB-E24F-6D2B-CBEAC185BF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15558" y="3166884"/>
            <a:ext cx="6047689" cy="16214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3C879D4F-1B5B-3BEA-F08D-086840DAF150}"/>
              </a:ext>
            </a:extLst>
          </p:cNvPr>
          <p:cNvSpPr txBox="1"/>
          <p:nvPr userDrawn="1"/>
        </p:nvSpPr>
        <p:spPr>
          <a:xfrm>
            <a:off x="6615908" y="4894820"/>
            <a:ext cx="1620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100" b="1" dirty="0">
                <a:effectLst/>
                <a:latin typeface="+mn-lt"/>
              </a:rPr>
              <a:t>Additional remarks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FCD0979D-CB92-DA57-2641-E991626D47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15558" y="948717"/>
            <a:ext cx="6047690" cy="17346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9B740C-FDC7-59E0-CF0F-B3638DF710A3}"/>
              </a:ext>
            </a:extLst>
          </p:cNvPr>
          <p:cNvSpPr/>
          <p:nvPr userDrawn="1"/>
        </p:nvSpPr>
        <p:spPr>
          <a:xfrm>
            <a:off x="6054510" y="304777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Step  1</a:t>
            </a:r>
            <a:endParaRPr lang="nl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B4F4C-BD1E-CFBB-7B13-176BAD87E73F}"/>
              </a:ext>
            </a:extLst>
          </p:cNvPr>
          <p:cNvSpPr/>
          <p:nvPr userDrawn="1"/>
        </p:nvSpPr>
        <p:spPr>
          <a:xfrm>
            <a:off x="5868444" y="4894820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2</a:t>
            </a:r>
            <a:endParaRPr lang="nl-NL" sz="1200" dirty="0"/>
          </a:p>
        </p:txBody>
      </p:sp>
      <p:sp>
        <p:nvSpPr>
          <p:cNvPr id="18" name="Tekstvak 2">
            <a:extLst>
              <a:ext uri="{FF2B5EF4-FFF2-40B4-BE49-F238E27FC236}">
                <a16:creationId xmlns:a16="http://schemas.microsoft.com/office/drawing/2014/main" id="{4C2D9758-FC01-D702-8E45-42243CDD4CF5}"/>
              </a:ext>
            </a:extLst>
          </p:cNvPr>
          <p:cNvSpPr txBox="1"/>
          <p:nvPr userDrawn="1"/>
        </p:nvSpPr>
        <p:spPr>
          <a:xfrm>
            <a:off x="5815558" y="679195"/>
            <a:ext cx="5447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 b="1" dirty="0">
                <a:effectLst/>
                <a:latin typeface="+mn-lt"/>
              </a:rPr>
              <a:t>Q1. List the relevant metadata you need to record for each research data/object</a:t>
            </a:r>
          </a:p>
        </p:txBody>
      </p:sp>
      <p:sp>
        <p:nvSpPr>
          <p:cNvPr id="22" name="Tekstvak 2">
            <a:extLst>
              <a:ext uri="{FF2B5EF4-FFF2-40B4-BE49-F238E27FC236}">
                <a16:creationId xmlns:a16="http://schemas.microsoft.com/office/drawing/2014/main" id="{7F6E0A46-E99A-9A92-AE94-AC37F6CA9483}"/>
              </a:ext>
            </a:extLst>
          </p:cNvPr>
          <p:cNvSpPr txBox="1"/>
          <p:nvPr userDrawn="1"/>
        </p:nvSpPr>
        <p:spPr>
          <a:xfrm>
            <a:off x="5756289" y="2771263"/>
            <a:ext cx="6166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 b="1" dirty="0">
                <a:effectLst/>
                <a:latin typeface="+mn-lt"/>
              </a:rPr>
              <a:t>Q2. Indicate if you will use a metadata standard existing in your discipline. If applicable, write the link to the standard</a:t>
            </a:r>
          </a:p>
        </p:txBody>
      </p:sp>
      <p:sp>
        <p:nvSpPr>
          <p:cNvPr id="50" name="Tekstvak 2">
            <a:extLst>
              <a:ext uri="{FF2B5EF4-FFF2-40B4-BE49-F238E27FC236}">
                <a16:creationId xmlns:a16="http://schemas.microsoft.com/office/drawing/2014/main" id="{E6FB11C8-7D82-2EC6-CF20-6BD5AEC708E6}"/>
              </a:ext>
            </a:extLst>
          </p:cNvPr>
          <p:cNvSpPr txBox="1"/>
          <p:nvPr userDrawn="1"/>
        </p:nvSpPr>
        <p:spPr>
          <a:xfrm>
            <a:off x="6813738" y="292221"/>
            <a:ext cx="5201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100" b="1" dirty="0">
                <a:effectLst/>
                <a:latin typeface="+mn-lt"/>
              </a:rPr>
              <a:t>Answer question 1 and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1C4868-CB1E-C40A-EBE2-8C482624A1D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254628" y="341209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latin typeface="Abadi Extra Light" panose="020B0204020104020204" pitchFamily="34" charset="0"/>
              </a:rPr>
              <a:t>Always refer to the research data/objects from slide 3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AF9290-C0B8-830A-57A5-E163B2953C52}"/>
              </a:ext>
            </a:extLst>
          </p:cNvPr>
          <p:cNvSpPr/>
          <p:nvPr userDrawn="1"/>
        </p:nvSpPr>
        <p:spPr>
          <a:xfrm>
            <a:off x="95400" y="3176606"/>
            <a:ext cx="5143926" cy="260750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2240C695-185E-C8D3-4051-816EB08D81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4826" y="5156430"/>
            <a:ext cx="6047689" cy="16214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4445D-A451-AEF7-6EAF-EE68662E6492}"/>
              </a:ext>
            </a:extLst>
          </p:cNvPr>
          <p:cNvSpPr txBox="1"/>
          <p:nvPr userDrawn="1"/>
        </p:nvSpPr>
        <p:spPr>
          <a:xfrm>
            <a:off x="191356" y="3463760"/>
            <a:ext cx="4949604" cy="9114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visit the FAIRsharing.org website to check if a metadata standard exists for your discipline or type of data. Here are other links that may help you to search for a </a:t>
            </a:r>
            <a:r>
              <a:rPr lang="en-GB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standard: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e form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685297" y="138310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>
                <a:latin typeface="Abadi Extra Light" panose="020B0204020104020204" pitchFamily="34" charset="0"/>
              </a:rPr>
              <a:t>Theme (5) </a:t>
            </a:r>
            <a:r>
              <a:rPr lang="en-GB" sz="2400" b="0" dirty="0">
                <a:latin typeface="Abadi Extra Light" panose="020B0204020104020204" pitchFamily="34" charset="0"/>
              </a:rPr>
              <a:t>File formats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160869" y="726168"/>
            <a:ext cx="5107818" cy="173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Assignment 1, you filled out the format in which you will collect/create the different research data/objects of your project. Go back to the 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on slide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 and think if you can convert those formats to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open file format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Remember that an open file format would increase the interoperability of the research data/object, if anybody would like to reuse them.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Step1 - Reflect on the file formats of each research data/objects of your project, and answer Q1-Q3.</a:t>
            </a:r>
            <a:endParaRPr lang="en-GB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>
            <a:cxnSpLocks/>
          </p:cNvCxnSpPr>
          <p:nvPr userDrawn="1"/>
        </p:nvCxnSpPr>
        <p:spPr>
          <a:xfrm>
            <a:off x="5396909" y="296541"/>
            <a:ext cx="0" cy="577768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7C841531-4406-A460-A573-A0926710924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695400" y="1083733"/>
            <a:ext cx="6069880" cy="151553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D3F16-54A2-8060-ABDE-D46D31BCFB79}"/>
              </a:ext>
            </a:extLst>
          </p:cNvPr>
          <p:cNvSpPr/>
          <p:nvPr userDrawn="1"/>
        </p:nvSpPr>
        <p:spPr>
          <a:xfrm>
            <a:off x="5754412" y="290260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Step  1</a:t>
            </a:r>
            <a:endParaRPr lang="nl-NL" sz="1200" dirty="0"/>
          </a:p>
        </p:txBody>
      </p:sp>
      <p:sp>
        <p:nvSpPr>
          <p:cNvPr id="23" name="Tekstvak 2">
            <a:extLst>
              <a:ext uri="{FF2B5EF4-FFF2-40B4-BE49-F238E27FC236}">
                <a16:creationId xmlns:a16="http://schemas.microsoft.com/office/drawing/2014/main" id="{8A195874-4F63-3817-1B04-1EC8B22489B4}"/>
              </a:ext>
            </a:extLst>
          </p:cNvPr>
          <p:cNvSpPr txBox="1"/>
          <p:nvPr userDrawn="1"/>
        </p:nvSpPr>
        <p:spPr>
          <a:xfrm>
            <a:off x="5695400" y="649970"/>
            <a:ext cx="6069880" cy="44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050" b="1" noProof="0">
                <a:effectLst/>
                <a:latin typeface="+mn-lt"/>
              </a:rPr>
              <a:t> Q1.  </a:t>
            </a:r>
            <a:r>
              <a:rPr lang="en-GB" sz="1050" b="1" noProof="0" dirty="0">
                <a:effectLst/>
                <a:latin typeface="+mn-lt"/>
              </a:rPr>
              <a:t>If your research  data/object is in an open format, write the details, e.g., code for analysing sensor - Python</a:t>
            </a:r>
          </a:p>
        </p:txBody>
      </p:sp>
      <p:sp>
        <p:nvSpPr>
          <p:cNvPr id="27" name="Tekstvak 2">
            <a:extLst>
              <a:ext uri="{FF2B5EF4-FFF2-40B4-BE49-F238E27FC236}">
                <a16:creationId xmlns:a16="http://schemas.microsoft.com/office/drawing/2014/main" id="{32BBFECF-6175-9EBA-3E1D-53FFF4AA3001}"/>
              </a:ext>
            </a:extLst>
          </p:cNvPr>
          <p:cNvSpPr txBox="1"/>
          <p:nvPr userDrawn="1"/>
        </p:nvSpPr>
        <p:spPr>
          <a:xfrm>
            <a:off x="5695400" y="2674099"/>
            <a:ext cx="606987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effectLst/>
                <a:latin typeface="+mn-lt"/>
              </a:rPr>
              <a:t> Q2. If your research data/object is in a proprietary format, can you convert the proprietary formats to an open format? If yes, to which open format? If not, what are the reasons? </a:t>
            </a:r>
          </a:p>
        </p:txBody>
      </p:sp>
      <p:sp>
        <p:nvSpPr>
          <p:cNvPr id="29" name="Tekstvak 2">
            <a:extLst>
              <a:ext uri="{FF2B5EF4-FFF2-40B4-BE49-F238E27FC236}">
                <a16:creationId xmlns:a16="http://schemas.microsoft.com/office/drawing/2014/main" id="{C415B856-3925-A00B-5E31-9D44D8ED97BF}"/>
              </a:ext>
            </a:extLst>
          </p:cNvPr>
          <p:cNvSpPr txBox="1"/>
          <p:nvPr userDrawn="1"/>
        </p:nvSpPr>
        <p:spPr>
          <a:xfrm>
            <a:off x="5695397" y="4783543"/>
            <a:ext cx="606987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effectLst/>
                <a:latin typeface="+mn-lt"/>
              </a:rPr>
              <a:t> Q3. If the research data/object is in a proprietary format, what information/software would others need to reuse them? </a:t>
            </a:r>
          </a:p>
        </p:txBody>
      </p:sp>
      <p:sp>
        <p:nvSpPr>
          <p:cNvPr id="49" name="Tekstvak 2">
            <a:extLst>
              <a:ext uri="{FF2B5EF4-FFF2-40B4-BE49-F238E27FC236}">
                <a16:creationId xmlns:a16="http://schemas.microsoft.com/office/drawing/2014/main" id="{50DF7899-20BB-4920-06B0-57B4E9EC8C86}"/>
              </a:ext>
            </a:extLst>
          </p:cNvPr>
          <p:cNvSpPr txBox="1"/>
          <p:nvPr userDrawn="1"/>
        </p:nvSpPr>
        <p:spPr>
          <a:xfrm>
            <a:off x="6505068" y="282022"/>
            <a:ext cx="4507645" cy="24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+mn-lt"/>
              </a:rPr>
              <a:t>Answer question s 1, 2 and 3: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8875C-1032-BF15-BEF8-55AE67958BC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254628" y="341209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latin typeface="Abadi Extra Light" panose="020B0204020104020204" pitchFamily="34" charset="0"/>
              </a:rPr>
              <a:t>Always refer to the research data/objects from slide 3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52DB6F0-2E2B-D825-B2F7-680F6C462A0F}"/>
              </a:ext>
            </a:extLst>
          </p:cNvPr>
          <p:cNvSpPr/>
          <p:nvPr userDrawn="1"/>
        </p:nvSpPr>
        <p:spPr>
          <a:xfrm>
            <a:off x="153075" y="2780593"/>
            <a:ext cx="5143926" cy="132404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CBD6FAE3-DE4B-C460-6577-32B0A3873C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95392" y="3104473"/>
            <a:ext cx="6069880" cy="151553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E35BE530-BBFE-53AC-4619-5D28EF16A70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695392" y="5181620"/>
            <a:ext cx="6069880" cy="151553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C4B3F-1D2A-E26D-52B1-544342095D38}"/>
              </a:ext>
            </a:extLst>
          </p:cNvPr>
          <p:cNvSpPr txBox="1"/>
          <p:nvPr userDrawn="1"/>
        </p:nvSpPr>
        <p:spPr>
          <a:xfrm>
            <a:off x="298482" y="2966720"/>
            <a:ext cx="4824099" cy="1152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	 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Python modules conversion for </a:t>
            </a:r>
            <a:r>
              <a:rPr lang="en-GB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en-GB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atlab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users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List of preferred file formats provided by 4TU.ResearchData</a:t>
            </a:r>
            <a:endParaRPr lang="en-US" sz="1200" dirty="0">
              <a:effectLst/>
              <a:latin typeface="+mn-lt"/>
            </a:endParaRPr>
          </a:p>
          <a:p>
            <a:pPr algn="l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39205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>
            <a:cxnSpLocks/>
          </p:cNvCxnSpPr>
          <p:nvPr userDrawn="1"/>
        </p:nvCxnSpPr>
        <p:spPr>
          <a:xfrm>
            <a:off x="5445666" y="203200"/>
            <a:ext cx="0" cy="600452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96950" y="693719"/>
            <a:ext cx="5195831" cy="34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essential to reflect on the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of research data/objects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your project. It would help if you elaborate on who, when and how will access them.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it is important to reflect on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possibility/permission to publish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data/output (e.g., model you created, data you collected) before preparing the research data/objects for publication.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need to take additional precautions and/or work on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anonymizing the research data/objects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making them available, especially if you are working with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information and/or personal data.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1. Reflect on the accessibility of each research data/objects of your research project that are listed on slide 3, and answer Q1-Q3.</a:t>
            </a:r>
            <a:endParaRPr lang="en-US" sz="110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item, specify its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name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 Interview videos – access granted only to me and my supervisor only). If there is shared information regarding the accessibility of multiple research data/objects, you can group them first and then indicate the access (e.g. interview videos, interview transcripts - access granted to me and my supervisor only).</a:t>
            </a:r>
            <a:endParaRPr lang="en-US" sz="11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0" y="116538"/>
            <a:ext cx="548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>
                <a:latin typeface="Abadi Extra Light" panose="020B0204020104020204" pitchFamily="34" charset="0"/>
              </a:rPr>
              <a:t>Theme (6)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" name="Tekstvak 1">
            <a:extLst>
              <a:ext uri="{FF2B5EF4-FFF2-40B4-BE49-F238E27FC236}">
                <a16:creationId xmlns:a16="http://schemas.microsoft.com/office/drawing/2014/main" id="{7F9D0CF3-1CB4-3C57-DDCE-D76891813686}"/>
              </a:ext>
            </a:extLst>
          </p:cNvPr>
          <p:cNvSpPr txBox="1"/>
          <p:nvPr userDrawn="1"/>
        </p:nvSpPr>
        <p:spPr>
          <a:xfrm>
            <a:off x="5757085" y="4666744"/>
            <a:ext cx="6142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+mn-lt"/>
              </a:rPr>
              <a:t>Q3. At the end of the project the research data/objects will be: ‘open’, ‘restricted access’ or ‘restricted access with public metadata’?</a:t>
            </a:r>
            <a:endParaRPr lang="en-US" sz="1100" b="1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370BC71F-8016-C97E-7D8F-FE8AEC98F747}"/>
              </a:ext>
            </a:extLst>
          </p:cNvPr>
          <p:cNvSpPr txBox="1"/>
          <p:nvPr userDrawn="1"/>
        </p:nvSpPr>
        <p:spPr>
          <a:xfrm>
            <a:off x="5757085" y="2499572"/>
            <a:ext cx="6142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+mn-lt"/>
              </a:rPr>
              <a:t>Q2. If others than you will have access to the research data/object during the project, how will you share all of them (e.g. </a:t>
            </a:r>
            <a:r>
              <a:rPr lang="en-US" sz="1100" b="1" i="0" dirty="0" err="1">
                <a:solidFill>
                  <a:schemeClr val="tx1"/>
                </a:solidFill>
                <a:effectLst/>
                <a:latin typeface="+mn-lt"/>
              </a:rPr>
              <a:t>SURFdrive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+mn-lt"/>
              </a:rPr>
              <a:t>, SURF file sender, Project Data (U:) drive, etc.)?</a:t>
            </a: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E4457F7-4B95-0EB6-E320-B60DFAE5D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57085" y="802155"/>
            <a:ext cx="6142210" cy="166567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e.g. Interview videos - my supervisor and only commercial partners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36D9B-B1B1-370F-1BF0-51705160EFA3}"/>
              </a:ext>
            </a:extLst>
          </p:cNvPr>
          <p:cNvSpPr/>
          <p:nvPr userDrawn="1"/>
        </p:nvSpPr>
        <p:spPr>
          <a:xfrm>
            <a:off x="5837880" y="232024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Step  1</a:t>
            </a:r>
            <a:endParaRPr lang="nl-NL" sz="1200" dirty="0"/>
          </a:p>
        </p:txBody>
      </p:sp>
      <p:sp>
        <p:nvSpPr>
          <p:cNvPr id="17" name="Tekstvak 2">
            <a:extLst>
              <a:ext uri="{FF2B5EF4-FFF2-40B4-BE49-F238E27FC236}">
                <a16:creationId xmlns:a16="http://schemas.microsoft.com/office/drawing/2014/main" id="{1AB4A474-3151-3CC8-AA24-9E20A85688E3}"/>
              </a:ext>
            </a:extLst>
          </p:cNvPr>
          <p:cNvSpPr txBox="1"/>
          <p:nvPr userDrawn="1"/>
        </p:nvSpPr>
        <p:spPr>
          <a:xfrm>
            <a:off x="5757085" y="566443"/>
            <a:ext cx="557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+mn-lt"/>
              </a:rPr>
              <a:t>Q1.  Who will have access to research data/objects during the project?</a:t>
            </a:r>
          </a:p>
        </p:txBody>
      </p:sp>
      <p:sp>
        <p:nvSpPr>
          <p:cNvPr id="27" name="Tekstvak 2">
            <a:extLst>
              <a:ext uri="{FF2B5EF4-FFF2-40B4-BE49-F238E27FC236}">
                <a16:creationId xmlns:a16="http://schemas.microsoft.com/office/drawing/2014/main" id="{E8A00D76-CE60-E3E0-F352-38926E17B664}"/>
              </a:ext>
            </a:extLst>
          </p:cNvPr>
          <p:cNvSpPr txBox="1"/>
          <p:nvPr userDrawn="1"/>
        </p:nvSpPr>
        <p:spPr>
          <a:xfrm>
            <a:off x="6585344" y="232024"/>
            <a:ext cx="4507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+mn-lt"/>
              </a:rPr>
              <a:t>Answer questions 1, 2 and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365258-C3A9-2332-D626-B6787E71420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254628" y="341209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latin typeface="Abadi Extra Light" panose="020B0204020104020204" pitchFamily="34" charset="0"/>
              </a:rPr>
              <a:t>Always refer to the research data/objects from slide 3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8127DD0-0483-E8DE-3FFF-4732A96F7BB0}"/>
              </a:ext>
            </a:extLst>
          </p:cNvPr>
          <p:cNvSpPr/>
          <p:nvPr userDrawn="1"/>
        </p:nvSpPr>
        <p:spPr>
          <a:xfrm>
            <a:off x="140393" y="4429461"/>
            <a:ext cx="5143926" cy="13363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52647505-2213-C2B8-56AD-19586A8E9E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68061" y="2930459"/>
            <a:ext cx="6142210" cy="166567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e.g. Interview videos - e.g. The data will be shared with my supervisors giving him/her access to my Project Data(U:) drive and the data will be shared with commercial partners via </a:t>
            </a:r>
            <a:r>
              <a:rPr lang="en-US" dirty="0" err="1"/>
              <a:t>SURFdrive</a:t>
            </a:r>
            <a:endParaRPr lang="en-US" dirty="0"/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D44725C5-4BCB-112E-831D-ABF9D9F7F5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68061" y="5070148"/>
            <a:ext cx="6142210" cy="166567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e.g. Interview data - restricted access</a:t>
            </a:r>
          </a:p>
        </p:txBody>
      </p:sp>
    </p:spTree>
    <p:extLst>
      <p:ext uri="{BB962C8B-B14F-4D97-AF65-F5344CB8AC3E}">
        <p14:creationId xmlns:p14="http://schemas.microsoft.com/office/powerpoint/2010/main" val="168713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_Pub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>
            <a:cxnSpLocks/>
          </p:cNvCxnSpPr>
          <p:nvPr userDrawn="1"/>
        </p:nvCxnSpPr>
        <p:spPr>
          <a:xfrm>
            <a:off x="5427523" y="291702"/>
            <a:ext cx="0" cy="604378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5809014" y="5187278"/>
            <a:ext cx="6065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100" b="1" i="0" u="none" strike="noStrike" noProof="0" dirty="0">
                <a:solidFill>
                  <a:srgbClr val="000000"/>
                </a:solidFill>
                <a:effectLst/>
                <a:latin typeface="+mn-lt"/>
              </a:rPr>
              <a:t>Q4. Do the repositories you plan to use provide a DOI for the research data/object? Does it allow you to provide a usage licence? If so, which licence would you use?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454490" y="173387"/>
            <a:ext cx="505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>
                <a:latin typeface="Abadi Extra Light" panose="020B0204020104020204" pitchFamily="34" charset="0"/>
              </a:rPr>
              <a:t>Theme (7) </a:t>
            </a:r>
            <a:r>
              <a:rPr lang="en-GB" sz="2400" b="0" dirty="0">
                <a:latin typeface="Abadi Extra Light" panose="020B0204020104020204" pitchFamily="34" charset="0"/>
              </a:rPr>
              <a:t>Data publication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" name="Tekstvak 1">
            <a:extLst>
              <a:ext uri="{FF2B5EF4-FFF2-40B4-BE49-F238E27FC236}">
                <a16:creationId xmlns:a16="http://schemas.microsoft.com/office/drawing/2014/main" id="{936E0BBE-8264-4C22-6D9A-CBB3BBAEFC7D}"/>
              </a:ext>
            </a:extLst>
          </p:cNvPr>
          <p:cNvSpPr txBox="1"/>
          <p:nvPr userDrawn="1"/>
        </p:nvSpPr>
        <p:spPr>
          <a:xfrm>
            <a:off x="5809014" y="3625970"/>
            <a:ext cx="5972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n-lt"/>
              </a:rPr>
              <a:t>Q3. If the research data/object is marked ‘restricted access with public metadata’, where will you publish the metadata and where will you store the research data/object?</a:t>
            </a: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EC2566A4-319C-B52F-E038-2E7978606D57}"/>
              </a:ext>
            </a:extLst>
          </p:cNvPr>
          <p:cNvSpPr txBox="1"/>
          <p:nvPr userDrawn="1"/>
        </p:nvSpPr>
        <p:spPr>
          <a:xfrm>
            <a:off x="5809015" y="2087577"/>
            <a:ext cx="5925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n-lt"/>
              </a:rPr>
              <a:t> Q2. If the research data/object is marked as  ‘restricted access’, how could other people request for access to it after you finish your project?</a:t>
            </a:r>
          </a:p>
        </p:txBody>
      </p:sp>
      <p:sp>
        <p:nvSpPr>
          <p:cNvPr id="8" name="Tekstvak 1">
            <a:extLst>
              <a:ext uri="{FF2B5EF4-FFF2-40B4-BE49-F238E27FC236}">
                <a16:creationId xmlns:a16="http://schemas.microsoft.com/office/drawing/2014/main" id="{E55EDD19-815B-1F36-FC35-AF5ACCFB8E7C}"/>
              </a:ext>
            </a:extLst>
          </p:cNvPr>
          <p:cNvSpPr txBox="1"/>
          <p:nvPr userDrawn="1"/>
        </p:nvSpPr>
        <p:spPr>
          <a:xfrm>
            <a:off x="5752234" y="601837"/>
            <a:ext cx="602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n-lt"/>
              </a:rPr>
              <a:t> Q1. If the research data/object is marked as ‘open’, in which repository would you publish it? </a:t>
            </a:r>
          </a:p>
        </p:txBody>
      </p:sp>
      <p:sp>
        <p:nvSpPr>
          <p:cNvPr id="9" name="Tekstvak 1">
            <a:extLst>
              <a:ext uri="{FF2B5EF4-FFF2-40B4-BE49-F238E27FC236}">
                <a16:creationId xmlns:a16="http://schemas.microsoft.com/office/drawing/2014/main" id="{E89D017B-4AC0-C2BA-C020-BADD0DE18E8F}"/>
              </a:ext>
            </a:extLst>
          </p:cNvPr>
          <p:cNvSpPr txBox="1"/>
          <p:nvPr userDrawn="1"/>
        </p:nvSpPr>
        <p:spPr>
          <a:xfrm>
            <a:off x="194736" y="863600"/>
            <a:ext cx="510660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Theme (6) Access, you reflected on accessibility to your research data/objects. Based on your answer, you further reflect on how you handle each research data/objects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1. Reflect on the publication of your research data/objects, and answer Q1-Q4.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reflect on the on the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 of each research data/object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 on slide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For each item, specify its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name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(as shown in the example on the right-hand side). If there is shared information regarding the publication of multiple research data/objects, please present this information alongside the respective list of research data/objects.</a:t>
            </a:r>
            <a:endParaRPr lang="en-GB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60968-171A-1570-32D7-49BC1D48F50C}"/>
              </a:ext>
            </a:extLst>
          </p:cNvPr>
          <p:cNvSpPr/>
          <p:nvPr userDrawn="1"/>
        </p:nvSpPr>
        <p:spPr>
          <a:xfrm>
            <a:off x="5773726" y="307195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1</a:t>
            </a:r>
            <a:endParaRPr lang="nl-NL" sz="1200" dirty="0"/>
          </a:p>
        </p:txBody>
      </p:sp>
      <p:sp>
        <p:nvSpPr>
          <p:cNvPr id="21" name="Tekstvak 2">
            <a:extLst>
              <a:ext uri="{FF2B5EF4-FFF2-40B4-BE49-F238E27FC236}">
                <a16:creationId xmlns:a16="http://schemas.microsoft.com/office/drawing/2014/main" id="{21AA3CF0-BBCA-E4C9-DB96-5949BF88F84C}"/>
              </a:ext>
            </a:extLst>
          </p:cNvPr>
          <p:cNvSpPr txBox="1"/>
          <p:nvPr userDrawn="1"/>
        </p:nvSpPr>
        <p:spPr>
          <a:xfrm>
            <a:off x="6521190" y="302543"/>
            <a:ext cx="4507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+mn-lt"/>
              </a:rPr>
              <a:t>Answer question 1, 2, 3 and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478902-67D0-CC1E-EB4A-49A73208AF6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254628" y="341209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latin typeface="Abadi Extra Light" panose="020B0204020104020204" pitchFamily="34" charset="0"/>
              </a:rPr>
              <a:t>Always refer to the research data/objects from slide 3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9F28D3B-6DA3-B64A-C52E-B202DD28E646}"/>
              </a:ext>
            </a:extLst>
          </p:cNvPr>
          <p:cNvSpPr/>
          <p:nvPr userDrawn="1"/>
        </p:nvSpPr>
        <p:spPr>
          <a:xfrm>
            <a:off x="109427" y="3606800"/>
            <a:ext cx="5143926" cy="205740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EB9ED3C9-DBDB-0443-CBE9-F7C95DF5EA1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847087" y="4033694"/>
            <a:ext cx="5972378" cy="11496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e.g. Interview videos - e.g. 4TUResearchData will provide DOI for the metadata of the videos. The videos will be stored on Project Data (U:) drive and my supervisor will have access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114367CA-171C-AEDA-4485-581017C037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55582" y="5574291"/>
            <a:ext cx="5972378" cy="111670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e.g. sensor data - e.g. 4TUResearchData will provide DOI for the dataset and the licence will be CC-BY</a:t>
            </a:r>
          </a:p>
          <a:p>
            <a:pPr lvl="0"/>
            <a:endParaRPr lang="en-GB" noProof="0" dirty="0"/>
          </a:p>
        </p:txBody>
      </p:sp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672A941B-B57E-BCA4-8EC9-F6799206F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47087" y="2479175"/>
            <a:ext cx="5972378" cy="115301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e.g. Interview videos – The data will be stored on Project Data (U:) drive and my supervisor will have access. The only possibility to get access is contacting the author of the associated publication.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DBEA4F44-0410-C3AB-706A-860E2CF0B4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1383" y="899007"/>
            <a:ext cx="5972378" cy="115301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 b="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e.g. DNA sequencing data – European Nucleotide Archive (ENA)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0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94098-4AB4-4B62-B6AD-235C5A3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17C-BEC6-423A-92E3-BDBEAB662457}" type="datetime1">
              <a:rPr lang="nl-NL" smtClean="0"/>
              <a:t>30-10-2023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2532F-3CAD-4DC9-A8E7-B235A5A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4E8F5E-7CC8-4447-BCA9-FD4BFE7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06C832-C168-40F2-9487-AA1F9BBF950D}"/>
              </a:ext>
            </a:extLst>
          </p:cNvPr>
          <p:cNvSpPr/>
          <p:nvPr userDrawn="1"/>
        </p:nvSpPr>
        <p:spPr>
          <a:xfrm>
            <a:off x="854151" y="1169581"/>
            <a:ext cx="4985314" cy="42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DEC42-38D4-472D-AA74-FCD318E54CD6}"/>
              </a:ext>
            </a:extLst>
          </p:cNvPr>
          <p:cNvSpPr/>
          <p:nvPr userDrawn="1"/>
        </p:nvSpPr>
        <p:spPr>
          <a:xfrm>
            <a:off x="6352536" y="1169579"/>
            <a:ext cx="4985314" cy="424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01D480-C9C8-4176-823B-6CE803CA93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57012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162633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5717C-8F70-4EFA-9B30-194675A3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65E587-5FB5-49A2-A3AE-DF414E0C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29815E-E79E-4122-A254-5C2EBEF3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AB249E-1C15-4C8A-BBF5-9470F8EE0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60BD07-48BA-408F-A946-4A8B573B6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58199C-2309-422C-913D-612BE001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BD13-EAB5-443C-9E2A-A5E54798F8AB}" type="datetime1">
              <a:rPr lang="nl-NL" smtClean="0"/>
              <a:t>30-10-2023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2026ECE-9A8D-461D-8CB5-E8C30621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C6C4767-9A59-45EE-A4AC-416E1D64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356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7CBD-BEA8-4A4F-94DD-C33F6585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274C91-1995-4FFD-9E2B-1B3F253B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0CD6735-25FB-43E7-82F2-21E666467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27C3B1-CD8C-4619-B383-7A49443B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2C05-08FC-44A8-B54A-B0215092184F}" type="datetime1">
              <a:rPr lang="nl-NL" smtClean="0"/>
              <a:t>30-10-2023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405549-A927-45EB-9395-E920A52A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42D7EA-822F-4CE8-8E73-45280E10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50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BB9FF-9293-4AAE-B8A2-1C8F95AF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9369B94-B657-4C46-84E8-A9B77A64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DA1FEC-F8AB-41E1-BAF9-DE081FCA8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4DE89B-C710-4457-8AA7-C58EF7D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551-321A-4FDA-BB64-75E3DE554EEB}" type="datetime1">
              <a:rPr lang="nl-NL" smtClean="0"/>
              <a:t>30-10-2023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1E3CE7-5D50-48A6-903D-2CEA03A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861935-9F3F-4F97-9B80-4157703F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895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40E9-6B0C-4ED9-8833-FE6B7C2F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BE67A9-0E9F-443C-A293-67324B1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DDD00A-36B2-42BC-8AE8-02F44FBE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DED6-3DF7-4261-843D-2426E96686C9}" type="datetime1">
              <a:rPr lang="nl-NL" smtClean="0"/>
              <a:t>30-10-2023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C0640A-C45F-4B28-BD85-B421923F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73BB6A-32CC-408C-AF0A-4E31B5A9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691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653094-6A5A-426D-9FB4-5B5377514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2B4C55-450A-4C49-9323-418C244F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7B1C4E-2010-4E0A-AC3E-F130998B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0D86-7CE6-4962-8952-DFC294C2F68F}" type="datetime1">
              <a:rPr lang="nl-NL" smtClean="0"/>
              <a:t>30-10-2023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1A6216-316B-498F-9032-B1A87F04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90BFAF-7E53-4863-B0B7-B774EC5C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4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ssignment1_Master_templat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122607" y="2217089"/>
            <a:ext cx="2586238" cy="74811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524128" y="-66926"/>
            <a:ext cx="63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dirty="0">
                <a:latin typeface="Abadi Extra Light" panose="020B0204020104020204" pitchFamily="34" charset="0"/>
              </a:rPr>
              <a:t>Theme (1) Storage &amp; Backup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>
            <a:cxnSpLocks/>
          </p:cNvCxnSpPr>
          <p:nvPr userDrawn="1"/>
        </p:nvCxnSpPr>
        <p:spPr>
          <a:xfrm>
            <a:off x="8037511" y="267710"/>
            <a:ext cx="0" cy="616574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B03E7A6-506F-3C76-0C5A-ED04D51C445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957209" y="2216357"/>
            <a:ext cx="1044595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CE6EAA0-4AC6-4E30-473D-5C653DBCB79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184073" y="2208091"/>
            <a:ext cx="794970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FB5EE16-3F66-E11F-E8C1-C932BDD00252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37468" y="3092089"/>
            <a:ext cx="2586238" cy="77648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2CE509-7B0D-3EB6-7CF8-7A55A97745AE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194422" y="3100292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20" name="Right Arrow 29">
            <a:extLst>
              <a:ext uri="{FF2B5EF4-FFF2-40B4-BE49-F238E27FC236}">
                <a16:creationId xmlns:a16="http://schemas.microsoft.com/office/drawing/2014/main" id="{D6D20CB5-DE16-0529-870D-9C3DB062BAC5}"/>
              </a:ext>
            </a:extLst>
          </p:cNvPr>
          <p:cNvSpPr/>
          <p:nvPr userDrawn="1"/>
        </p:nvSpPr>
        <p:spPr>
          <a:xfrm>
            <a:off x="281622" y="3138360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CEDC8A75-8FA1-6177-BD46-F30F6583F356}"/>
              </a:ext>
            </a:extLst>
          </p:cNvPr>
          <p:cNvSpPr txBox="1"/>
          <p:nvPr userDrawn="1"/>
        </p:nvSpPr>
        <p:spPr>
          <a:xfrm>
            <a:off x="317393" y="3210717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204862E-C311-0AD6-D16F-8B1BFFFD130D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963841" y="3092089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86DBFCB-4C24-2892-0F45-BC5F391E95AA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7004" y="3074095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8FC588-1BEA-8252-6061-A18DD116C687}"/>
              </a:ext>
            </a:extLst>
          </p:cNvPr>
          <p:cNvGrpSpPr/>
          <p:nvPr userDrawn="1"/>
        </p:nvGrpSpPr>
        <p:grpSpPr>
          <a:xfrm>
            <a:off x="2601167" y="2753432"/>
            <a:ext cx="806332" cy="693719"/>
            <a:chOff x="2677326" y="640328"/>
            <a:chExt cx="912517" cy="835503"/>
          </a:xfrm>
        </p:grpSpPr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25EBC400-D2A7-2E7F-C41A-2CE7AE88A9FC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Isosceles Triangle 33">
              <a:extLst>
                <a:ext uri="{FF2B5EF4-FFF2-40B4-BE49-F238E27FC236}">
                  <a16:creationId xmlns:a16="http://schemas.microsoft.com/office/drawing/2014/main" id="{9CF37A75-D59C-18B4-6F94-7BA7E41F5546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7A27B75-8638-A8BC-1B5D-87BBC0EB2267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37468" y="3988339"/>
            <a:ext cx="2581104" cy="705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323EABE-8503-9BC1-93D7-657BF6BEAC4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211241" y="4004484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1F8D34A-1BC5-DC5E-ADEB-B9FF0D200DCF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980660" y="3996281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3183F5A-A8E1-4156-9A7C-58E8E90C24D8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203823" y="3978287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B173A4A-9A50-B7DA-D8A3-DA78C01AA55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146532" y="4844374"/>
            <a:ext cx="2586238" cy="73763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C3E3EFF1-9682-BFB8-05E5-B7067CE1AA5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196351" y="4880215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32692E4-D25F-C01D-34FD-AC9D0B488B5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965770" y="4872012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A45A18D3-DDCB-43D1-CC45-0A261113073C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188933" y="4854018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E7E289-9E84-0428-5555-2D3D70C909FE}"/>
              </a:ext>
            </a:extLst>
          </p:cNvPr>
          <p:cNvGrpSpPr/>
          <p:nvPr userDrawn="1"/>
        </p:nvGrpSpPr>
        <p:grpSpPr>
          <a:xfrm>
            <a:off x="2603096" y="4533355"/>
            <a:ext cx="806332" cy="693719"/>
            <a:chOff x="2677326" y="640328"/>
            <a:chExt cx="912517" cy="835503"/>
          </a:xfrm>
        </p:grpSpPr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95D7C04D-36DB-2473-9DF7-2D6205E633B5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1CCAC8EA-B1AB-B4EF-B842-0B4799FF7F4D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1ADBD5-FBD3-85C7-B3BD-1006F92DD9B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174689" y="5739319"/>
            <a:ext cx="2586238" cy="7243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CF369CC-7C84-90B0-6543-279FC2C2DB7B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206107" y="577310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5F6B1F1B-D7EB-5DE9-D18E-4C7B6B247F35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2975526" y="5764906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31AF7698-58B7-3D92-1B72-DB265B931E4A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4198689" y="5746912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870EA0-14C4-0767-E262-74CD663C87B0}"/>
              </a:ext>
            </a:extLst>
          </p:cNvPr>
          <p:cNvGrpSpPr/>
          <p:nvPr userDrawn="1"/>
        </p:nvGrpSpPr>
        <p:grpSpPr>
          <a:xfrm>
            <a:off x="2587193" y="5531610"/>
            <a:ext cx="806332" cy="693719"/>
            <a:chOff x="2677326" y="640328"/>
            <a:chExt cx="912517" cy="835503"/>
          </a:xfrm>
        </p:grpSpPr>
        <p:sp>
          <p:nvSpPr>
            <p:cNvPr id="57" name="TextBox 42">
              <a:extLst>
                <a:ext uri="{FF2B5EF4-FFF2-40B4-BE49-F238E27FC236}">
                  <a16:creationId xmlns:a16="http://schemas.microsoft.com/office/drawing/2014/main" id="{C61671C0-6FAC-583E-9F5C-31F6D4E76D94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Isosceles Triangle 33">
              <a:extLst>
                <a:ext uri="{FF2B5EF4-FFF2-40B4-BE49-F238E27FC236}">
                  <a16:creationId xmlns:a16="http://schemas.microsoft.com/office/drawing/2014/main" id="{790A5A63-DC13-E875-9E9F-6B2CB96817BE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1A4A026-0447-7D2F-378C-79DAC668EDF1}"/>
              </a:ext>
            </a:extLst>
          </p:cNvPr>
          <p:cNvGrpSpPr/>
          <p:nvPr userDrawn="1"/>
        </p:nvGrpSpPr>
        <p:grpSpPr>
          <a:xfrm>
            <a:off x="2630708" y="3628233"/>
            <a:ext cx="806332" cy="693719"/>
            <a:chOff x="2677326" y="640328"/>
            <a:chExt cx="912517" cy="835503"/>
          </a:xfrm>
        </p:grpSpPr>
        <p:sp>
          <p:nvSpPr>
            <p:cNvPr id="82" name="TextBox 42">
              <a:extLst>
                <a:ext uri="{FF2B5EF4-FFF2-40B4-BE49-F238E27FC236}">
                  <a16:creationId xmlns:a16="http://schemas.microsoft.com/office/drawing/2014/main" id="{3783870B-F304-BA98-EAE8-651AD61CD858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Isosceles Triangle 33">
              <a:extLst>
                <a:ext uri="{FF2B5EF4-FFF2-40B4-BE49-F238E27FC236}">
                  <a16:creationId xmlns:a16="http://schemas.microsoft.com/office/drawing/2014/main" id="{AFF6EAC8-BE02-D149-8776-C2A27D02DE48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ight Arrow 29">
            <a:extLst>
              <a:ext uri="{FF2B5EF4-FFF2-40B4-BE49-F238E27FC236}">
                <a16:creationId xmlns:a16="http://schemas.microsoft.com/office/drawing/2014/main" id="{F861632C-1909-221B-710A-9B588BAD3CED}"/>
              </a:ext>
            </a:extLst>
          </p:cNvPr>
          <p:cNvSpPr/>
          <p:nvPr userDrawn="1"/>
        </p:nvSpPr>
        <p:spPr>
          <a:xfrm>
            <a:off x="249261" y="4966145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41">
            <a:extLst>
              <a:ext uri="{FF2B5EF4-FFF2-40B4-BE49-F238E27FC236}">
                <a16:creationId xmlns:a16="http://schemas.microsoft.com/office/drawing/2014/main" id="{8FFAD581-D8D9-34B9-552E-5A5E7EE2B6EB}"/>
              </a:ext>
            </a:extLst>
          </p:cNvPr>
          <p:cNvSpPr txBox="1"/>
          <p:nvPr userDrawn="1"/>
        </p:nvSpPr>
        <p:spPr>
          <a:xfrm>
            <a:off x="285032" y="5038502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ight Arrow 29">
            <a:extLst>
              <a:ext uri="{FF2B5EF4-FFF2-40B4-BE49-F238E27FC236}">
                <a16:creationId xmlns:a16="http://schemas.microsoft.com/office/drawing/2014/main" id="{CD035E4D-84B4-1BEC-2CA9-67C848C0ED65}"/>
              </a:ext>
            </a:extLst>
          </p:cNvPr>
          <p:cNvSpPr/>
          <p:nvPr userDrawn="1"/>
        </p:nvSpPr>
        <p:spPr>
          <a:xfrm>
            <a:off x="281031" y="5877969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DF3C8955-A353-7A52-87C4-674C7A077A64}"/>
              </a:ext>
            </a:extLst>
          </p:cNvPr>
          <p:cNvSpPr txBox="1"/>
          <p:nvPr userDrawn="1"/>
        </p:nvSpPr>
        <p:spPr>
          <a:xfrm>
            <a:off x="316802" y="5950326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ight Arrow 29">
            <a:extLst>
              <a:ext uri="{FF2B5EF4-FFF2-40B4-BE49-F238E27FC236}">
                <a16:creationId xmlns:a16="http://schemas.microsoft.com/office/drawing/2014/main" id="{6549CFB3-5845-81C0-87CE-DBA1B7F069B7}"/>
              </a:ext>
            </a:extLst>
          </p:cNvPr>
          <p:cNvSpPr/>
          <p:nvPr userDrawn="1"/>
        </p:nvSpPr>
        <p:spPr>
          <a:xfrm>
            <a:off x="243764" y="4153221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41">
            <a:extLst>
              <a:ext uri="{FF2B5EF4-FFF2-40B4-BE49-F238E27FC236}">
                <a16:creationId xmlns:a16="http://schemas.microsoft.com/office/drawing/2014/main" id="{E3FD3C15-6D4C-C013-3BFC-4462F8CBF728}"/>
              </a:ext>
            </a:extLst>
          </p:cNvPr>
          <p:cNvSpPr txBox="1"/>
          <p:nvPr userDrawn="1"/>
        </p:nvSpPr>
        <p:spPr>
          <a:xfrm>
            <a:off x="279535" y="4225578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74666E-74EC-951C-C97F-83C5410C9D3D}"/>
              </a:ext>
            </a:extLst>
          </p:cNvPr>
          <p:cNvSpPr/>
          <p:nvPr userDrawn="1"/>
        </p:nvSpPr>
        <p:spPr>
          <a:xfrm>
            <a:off x="207250" y="41299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1</a:t>
            </a:r>
            <a:endParaRPr lang="nl-NL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06ADA3-62F8-7807-97DB-78539928A94E}"/>
              </a:ext>
            </a:extLst>
          </p:cNvPr>
          <p:cNvSpPr txBox="1"/>
          <p:nvPr userDrawn="1"/>
        </p:nvSpPr>
        <p:spPr>
          <a:xfrm>
            <a:off x="1078832" y="352404"/>
            <a:ext cx="350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>
                <a:solidFill>
                  <a:schemeClr val="tx1"/>
                </a:solidFill>
                <a:effectLst/>
                <a:latin typeface="Calibri  "/>
              </a:rPr>
              <a:t>Fill out the respective boxes with following information (see slide 2 for some tips and examples):</a:t>
            </a:r>
          </a:p>
          <a:p>
            <a:r>
              <a:rPr lang="en-GB" sz="1100" b="0" i="0" dirty="0">
                <a:solidFill>
                  <a:schemeClr val="tx1"/>
                </a:solidFill>
                <a:effectLst/>
                <a:latin typeface="Calibri  "/>
              </a:rPr>
              <a:t>    1) Add a descriptive name of research data/objects</a:t>
            </a:r>
          </a:p>
          <a:p>
            <a:r>
              <a:rPr lang="en-GB" sz="1100" b="0" i="0" dirty="0">
                <a:solidFill>
                  <a:schemeClr val="tx1"/>
                </a:solidFill>
                <a:effectLst/>
                <a:latin typeface="Calibri  "/>
              </a:rPr>
              <a:t>    2) Add the type of research data/objects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i="0" noProof="0" dirty="0">
                <a:solidFill>
                  <a:schemeClr val="tx1"/>
                </a:solidFill>
                <a:effectLst/>
                <a:latin typeface="Calibri  "/>
              </a:rPr>
              <a:t>    3) Add the format and size of each research data/object</a:t>
            </a:r>
            <a:endParaRPr lang="en-GB" sz="1100" b="0" i="0" dirty="0">
              <a:solidFill>
                <a:schemeClr val="tx1"/>
              </a:solidFill>
              <a:effectLst/>
              <a:latin typeface="Calibri  "/>
            </a:endParaRPr>
          </a:p>
          <a:p>
            <a:r>
              <a:rPr lang="en-GB" sz="1100" b="0" i="0" noProof="0" dirty="0">
                <a:solidFill>
                  <a:schemeClr val="tx1"/>
                </a:solidFill>
                <a:effectLst/>
                <a:latin typeface="Calibri  "/>
              </a:rPr>
              <a:t>    4) Add a short description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92941F-3300-1DCA-52B7-496CC68157E6}"/>
              </a:ext>
            </a:extLst>
          </p:cNvPr>
          <p:cNvSpPr/>
          <p:nvPr userDrawn="1"/>
        </p:nvSpPr>
        <p:spPr>
          <a:xfrm>
            <a:off x="113452" y="1285857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2</a:t>
            </a:r>
            <a:endParaRPr lang="nl-NL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411B7D-41DD-0B68-2434-C10E8B222129}"/>
              </a:ext>
            </a:extLst>
          </p:cNvPr>
          <p:cNvSpPr txBox="1"/>
          <p:nvPr userDrawn="1"/>
        </p:nvSpPr>
        <p:spPr>
          <a:xfrm>
            <a:off x="-1" y="1532809"/>
            <a:ext cx="1658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Indicate actions to the research data/object. Use the Toolbox (slide 4)</a:t>
            </a:r>
            <a:endParaRPr lang="nl-NL" sz="1100" b="0" dirty="0">
              <a:solidFill>
                <a:schemeClr val="tx1"/>
              </a:solidFill>
              <a:latin typeface="Calibri  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D04096-977F-4BC6-4A66-F70EA6C74975}"/>
              </a:ext>
            </a:extLst>
          </p:cNvPr>
          <p:cNvSpPr/>
          <p:nvPr userDrawn="1"/>
        </p:nvSpPr>
        <p:spPr>
          <a:xfrm>
            <a:off x="4547142" y="43773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3</a:t>
            </a:r>
            <a:endParaRPr lang="nl-NL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D78D51-B016-A358-F007-E6B38AC05156}"/>
              </a:ext>
            </a:extLst>
          </p:cNvPr>
          <p:cNvSpPr txBox="1"/>
          <p:nvPr userDrawn="1"/>
        </p:nvSpPr>
        <p:spPr>
          <a:xfrm>
            <a:off x="5401243" y="284369"/>
            <a:ext cx="195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Use the red flags in the Toolbox (slide 4) to indicate if a research data/object has important characteristics that might influence how you need to manage it.</a:t>
            </a:r>
            <a:endParaRPr lang="nl-NL" sz="1100" dirty="0">
              <a:solidFill>
                <a:schemeClr val="tx1"/>
              </a:solidFill>
              <a:latin typeface="Calibri  "/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E9D592A-BE0F-C916-0692-95F1FE1DF8F0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054486" y="916189"/>
            <a:ext cx="2346759" cy="1048798"/>
          </a:xfrm>
          <a:prstGeom prst="bentConnector3">
            <a:avLst>
              <a:gd name="adj1" fmla="val 16424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F8E23D-7B68-7DD8-0CFE-8AA9A667A44F}"/>
              </a:ext>
            </a:extLst>
          </p:cNvPr>
          <p:cNvSpPr/>
          <p:nvPr userDrawn="1"/>
        </p:nvSpPr>
        <p:spPr>
          <a:xfrm>
            <a:off x="8113684" y="11395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4</a:t>
            </a:r>
            <a:endParaRPr lang="nl-NL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399A89-E581-D9F5-CA91-23C36F4FFF8C}"/>
              </a:ext>
            </a:extLst>
          </p:cNvPr>
          <p:cNvSpPr txBox="1"/>
          <p:nvPr userDrawn="1"/>
        </p:nvSpPr>
        <p:spPr>
          <a:xfrm>
            <a:off x="8185163" y="525197"/>
            <a:ext cx="385097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Reflect about the Theme “Storage and Backup”. Think about a strategy to securely store research data/objects of your project and add your choice and considerations to the template, answering the three questions in the boxes below.</a:t>
            </a:r>
            <a:endParaRPr lang="nl-NL" sz="1100" dirty="0">
              <a:solidFill>
                <a:schemeClr val="tx1"/>
              </a:solidFill>
              <a:latin typeface="Calibri  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8D1EE3C-F6DC-807F-6716-CE9586474173}"/>
              </a:ext>
            </a:extLst>
          </p:cNvPr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194422" y="2191090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C738C3F-626B-3BE5-2A76-EF62990647A2}"/>
              </a:ext>
            </a:extLst>
          </p:cNvPr>
          <p:cNvCxnSpPr>
            <a:cxnSpLocks/>
            <a:endCxn id="10" idx="0"/>
          </p:cNvCxnSpPr>
          <p:nvPr userDrawn="1"/>
        </p:nvCxnSpPr>
        <p:spPr>
          <a:xfrm rot="16200000" flipH="1">
            <a:off x="2713642" y="1450492"/>
            <a:ext cx="872690" cy="659040"/>
          </a:xfrm>
          <a:prstGeom prst="bentConnector3">
            <a:avLst>
              <a:gd name="adj1" fmla="val 43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AA16D2-6AB7-EBFA-68E1-86BA01934819}"/>
              </a:ext>
            </a:extLst>
          </p:cNvPr>
          <p:cNvCxnSpPr>
            <a:cxnSpLocks/>
          </p:cNvCxnSpPr>
          <p:nvPr userDrawn="1"/>
        </p:nvCxnSpPr>
        <p:spPr>
          <a:xfrm>
            <a:off x="3492230" y="1721796"/>
            <a:ext cx="1060145" cy="505751"/>
          </a:xfrm>
          <a:prstGeom prst="bentConnector3">
            <a:avLst>
              <a:gd name="adj1" fmla="val 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21E590-6A87-7CA6-9248-38F90BCD55D9}"/>
              </a:ext>
            </a:extLst>
          </p:cNvPr>
          <p:cNvCxnSpPr>
            <a:cxnSpLocks/>
          </p:cNvCxnSpPr>
          <p:nvPr userDrawn="1"/>
        </p:nvCxnSpPr>
        <p:spPr>
          <a:xfrm>
            <a:off x="4569280" y="1734489"/>
            <a:ext cx="1895084" cy="49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70">
            <a:extLst>
              <a:ext uri="{FF2B5EF4-FFF2-40B4-BE49-F238E27FC236}">
                <a16:creationId xmlns:a16="http://schemas.microsoft.com/office/drawing/2014/main" id="{0A343446-EE92-9367-A630-14991C27BB7D}"/>
              </a:ext>
            </a:extLst>
          </p:cNvPr>
          <p:cNvCxnSpPr>
            <a:cxnSpLocks/>
            <a:endCxn id="3" idx="0"/>
          </p:cNvCxnSpPr>
          <p:nvPr userDrawn="1"/>
        </p:nvCxnSpPr>
        <p:spPr>
          <a:xfrm rot="10800000" flipV="1">
            <a:off x="1989215" y="1723516"/>
            <a:ext cx="814932" cy="46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1CBAA7-DE39-955E-938D-76C562CD0EC1}"/>
              </a:ext>
            </a:extLst>
          </p:cNvPr>
          <p:cNvCxnSpPr/>
          <p:nvPr userDrawn="1"/>
        </p:nvCxnSpPr>
        <p:spPr>
          <a:xfrm>
            <a:off x="545352" y="2132973"/>
            <a:ext cx="0" cy="2482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B015CE-3E7B-5360-B1D3-96605E361B7D}"/>
              </a:ext>
            </a:extLst>
          </p:cNvPr>
          <p:cNvSpPr txBox="1"/>
          <p:nvPr userDrawn="1"/>
        </p:nvSpPr>
        <p:spPr>
          <a:xfrm>
            <a:off x="8107590" y="1196649"/>
            <a:ext cx="38362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Q1. Where will you store the research data/objects?</a:t>
            </a:r>
          </a:p>
          <a:p>
            <a:endParaRPr lang="nl-NL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B48E6-141C-735A-7B65-DFCBA5364022}"/>
              </a:ext>
            </a:extLst>
          </p:cNvPr>
          <p:cNvSpPr txBox="1"/>
          <p:nvPr userDrawn="1"/>
        </p:nvSpPr>
        <p:spPr>
          <a:xfrm>
            <a:off x="8119933" y="2941743"/>
            <a:ext cx="38729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effectLst/>
                <a:latin typeface="+mn-lt"/>
              </a:rPr>
              <a:t>Q2. Where will you store the master copy?</a:t>
            </a:r>
            <a:endParaRPr lang="nl-NL" sz="1300" b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A3C73-FF68-81CE-1AB7-1A0AB920FABD}"/>
              </a:ext>
            </a:extLst>
          </p:cNvPr>
          <p:cNvSpPr txBox="1"/>
          <p:nvPr userDrawn="1"/>
        </p:nvSpPr>
        <p:spPr>
          <a:xfrm>
            <a:off x="8107590" y="4693683"/>
            <a:ext cx="37586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Q3. What infrastructure will you use as a backup?</a:t>
            </a:r>
            <a:endParaRPr lang="nl-NL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7C6D432C-8A4D-FE5D-8EED-4A7D74DC8D7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85162" y="1554287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A29E6196-79EC-721C-E03D-27865841006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185162" y="3227977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4C4BEA5D-9FF8-59D5-A873-3C7A667B219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190941" y="5025869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9998B4-2F3E-ECEC-9E95-949F46523893}"/>
              </a:ext>
            </a:extLst>
          </p:cNvPr>
          <p:cNvGrpSpPr/>
          <p:nvPr userDrawn="1"/>
        </p:nvGrpSpPr>
        <p:grpSpPr>
          <a:xfrm>
            <a:off x="2620055" y="1907625"/>
            <a:ext cx="806332" cy="693719"/>
            <a:chOff x="2677326" y="640328"/>
            <a:chExt cx="912517" cy="835503"/>
          </a:xfrm>
        </p:grpSpPr>
        <p:sp>
          <p:nvSpPr>
            <p:cNvPr id="4" name="TextBox 42">
              <a:extLst>
                <a:ext uri="{FF2B5EF4-FFF2-40B4-BE49-F238E27FC236}">
                  <a16:creationId xmlns:a16="http://schemas.microsoft.com/office/drawing/2014/main" id="{FD1DDD96-7F71-A719-6ACF-07A18B8EB943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Isosceles Triangle 33">
              <a:extLst>
                <a:ext uri="{FF2B5EF4-FFF2-40B4-BE49-F238E27FC236}">
                  <a16:creationId xmlns:a16="http://schemas.microsoft.com/office/drawing/2014/main" id="{FE109FDE-3BE8-B63F-61BE-480CBF4F10EA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ight Arrow 29">
            <a:extLst>
              <a:ext uri="{FF2B5EF4-FFF2-40B4-BE49-F238E27FC236}">
                <a16:creationId xmlns:a16="http://schemas.microsoft.com/office/drawing/2014/main" id="{D507C72A-E529-8D2C-8FAA-586475808A70}"/>
              </a:ext>
            </a:extLst>
          </p:cNvPr>
          <p:cNvSpPr/>
          <p:nvPr userDrawn="1"/>
        </p:nvSpPr>
        <p:spPr>
          <a:xfrm>
            <a:off x="261670" y="2335875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99B79C87-2AA8-F842-AA08-4C5862F30740}"/>
              </a:ext>
            </a:extLst>
          </p:cNvPr>
          <p:cNvSpPr txBox="1"/>
          <p:nvPr userDrawn="1"/>
        </p:nvSpPr>
        <p:spPr>
          <a:xfrm>
            <a:off x="297441" y="2408232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8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ssignment1_Master_templat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122607" y="2217089"/>
            <a:ext cx="2586238" cy="74811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524128" y="-66926"/>
            <a:ext cx="63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dirty="0">
                <a:latin typeface="Abadi Extra Light" panose="020B0204020104020204" pitchFamily="34" charset="0"/>
              </a:rPr>
              <a:t>Theme (1) Storage &amp; Backup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>
            <a:cxnSpLocks/>
          </p:cNvCxnSpPr>
          <p:nvPr userDrawn="1"/>
        </p:nvCxnSpPr>
        <p:spPr>
          <a:xfrm>
            <a:off x="8037511" y="267710"/>
            <a:ext cx="0" cy="616574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B03E7A6-506F-3C76-0C5A-ED04D51C445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957209" y="2216357"/>
            <a:ext cx="1044595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CE6EAA0-4AC6-4E30-473D-5C653DBCB79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184073" y="2208091"/>
            <a:ext cx="794970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FB5EE16-3F66-E11F-E8C1-C932BDD00252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37468" y="3092089"/>
            <a:ext cx="2586238" cy="77648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2CE509-7B0D-3EB6-7CF8-7A55A97745AE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194422" y="3100292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20" name="Right Arrow 29">
            <a:extLst>
              <a:ext uri="{FF2B5EF4-FFF2-40B4-BE49-F238E27FC236}">
                <a16:creationId xmlns:a16="http://schemas.microsoft.com/office/drawing/2014/main" id="{D6D20CB5-DE16-0529-870D-9C3DB062BAC5}"/>
              </a:ext>
            </a:extLst>
          </p:cNvPr>
          <p:cNvSpPr/>
          <p:nvPr userDrawn="1"/>
        </p:nvSpPr>
        <p:spPr>
          <a:xfrm>
            <a:off x="281622" y="3138360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CEDC8A75-8FA1-6177-BD46-F30F6583F356}"/>
              </a:ext>
            </a:extLst>
          </p:cNvPr>
          <p:cNvSpPr txBox="1"/>
          <p:nvPr userDrawn="1"/>
        </p:nvSpPr>
        <p:spPr>
          <a:xfrm>
            <a:off x="317393" y="3210717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204862E-C311-0AD6-D16F-8B1BFFFD130D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963841" y="3092089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86DBFCB-4C24-2892-0F45-BC5F391E95AA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7004" y="3074095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8FC588-1BEA-8252-6061-A18DD116C687}"/>
              </a:ext>
            </a:extLst>
          </p:cNvPr>
          <p:cNvGrpSpPr/>
          <p:nvPr userDrawn="1"/>
        </p:nvGrpSpPr>
        <p:grpSpPr>
          <a:xfrm>
            <a:off x="2601167" y="2753432"/>
            <a:ext cx="806332" cy="693719"/>
            <a:chOff x="2677326" y="640328"/>
            <a:chExt cx="912517" cy="835503"/>
          </a:xfrm>
        </p:grpSpPr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25EBC400-D2A7-2E7F-C41A-2CE7AE88A9FC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Isosceles Triangle 33">
              <a:extLst>
                <a:ext uri="{FF2B5EF4-FFF2-40B4-BE49-F238E27FC236}">
                  <a16:creationId xmlns:a16="http://schemas.microsoft.com/office/drawing/2014/main" id="{9CF37A75-D59C-18B4-6F94-7BA7E41F5546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7A27B75-8638-A8BC-1B5D-87BBC0EB2267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37468" y="3988339"/>
            <a:ext cx="2581104" cy="705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323EABE-8503-9BC1-93D7-657BF6BEAC4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211241" y="4004484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1F8D34A-1BC5-DC5E-ADEB-B9FF0D200DCF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980660" y="3996281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3183F5A-A8E1-4156-9A7C-58E8E90C24D8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203823" y="3978287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B173A4A-9A50-B7DA-D8A3-DA78C01AA55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146532" y="4844374"/>
            <a:ext cx="2586238" cy="73763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C3E3EFF1-9682-BFB8-05E5-B7067CE1AA5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196351" y="4880215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32692E4-D25F-C01D-34FD-AC9D0B488B5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965770" y="4872012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A45A18D3-DDCB-43D1-CC45-0A261113073C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188933" y="4854018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E7E289-9E84-0428-5555-2D3D70C909FE}"/>
              </a:ext>
            </a:extLst>
          </p:cNvPr>
          <p:cNvGrpSpPr/>
          <p:nvPr userDrawn="1"/>
        </p:nvGrpSpPr>
        <p:grpSpPr>
          <a:xfrm>
            <a:off x="2603096" y="4533355"/>
            <a:ext cx="806332" cy="693719"/>
            <a:chOff x="2677326" y="640328"/>
            <a:chExt cx="912517" cy="835503"/>
          </a:xfrm>
        </p:grpSpPr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95D7C04D-36DB-2473-9DF7-2D6205E633B5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1CCAC8EA-B1AB-B4EF-B842-0B4799FF7F4D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1ADBD5-FBD3-85C7-B3BD-1006F92DD9B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174689" y="5739319"/>
            <a:ext cx="2586238" cy="7243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CF369CC-7C84-90B0-6543-279FC2C2DB7B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206107" y="577310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5F6B1F1B-D7EB-5DE9-D18E-4C7B6B247F35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2975526" y="5764906"/>
            <a:ext cx="102307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31AF7698-58B7-3D92-1B72-DB265B931E4A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4198689" y="5746912"/>
            <a:ext cx="806332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File format and size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870EA0-14C4-0767-E262-74CD663C87B0}"/>
              </a:ext>
            </a:extLst>
          </p:cNvPr>
          <p:cNvGrpSpPr/>
          <p:nvPr userDrawn="1"/>
        </p:nvGrpSpPr>
        <p:grpSpPr>
          <a:xfrm>
            <a:off x="2587193" y="5531610"/>
            <a:ext cx="806332" cy="693719"/>
            <a:chOff x="2677326" y="640328"/>
            <a:chExt cx="912517" cy="835503"/>
          </a:xfrm>
        </p:grpSpPr>
        <p:sp>
          <p:nvSpPr>
            <p:cNvPr id="57" name="TextBox 42">
              <a:extLst>
                <a:ext uri="{FF2B5EF4-FFF2-40B4-BE49-F238E27FC236}">
                  <a16:creationId xmlns:a16="http://schemas.microsoft.com/office/drawing/2014/main" id="{C61671C0-6FAC-583E-9F5C-31F6D4E76D94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Isosceles Triangle 33">
              <a:extLst>
                <a:ext uri="{FF2B5EF4-FFF2-40B4-BE49-F238E27FC236}">
                  <a16:creationId xmlns:a16="http://schemas.microsoft.com/office/drawing/2014/main" id="{790A5A63-DC13-E875-9E9F-6B2CB96817BE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1A4A026-0447-7D2F-378C-79DAC668EDF1}"/>
              </a:ext>
            </a:extLst>
          </p:cNvPr>
          <p:cNvGrpSpPr/>
          <p:nvPr userDrawn="1"/>
        </p:nvGrpSpPr>
        <p:grpSpPr>
          <a:xfrm>
            <a:off x="2630708" y="3628233"/>
            <a:ext cx="806332" cy="693719"/>
            <a:chOff x="2677326" y="640328"/>
            <a:chExt cx="912517" cy="835503"/>
          </a:xfrm>
        </p:grpSpPr>
        <p:sp>
          <p:nvSpPr>
            <p:cNvPr id="82" name="TextBox 42">
              <a:extLst>
                <a:ext uri="{FF2B5EF4-FFF2-40B4-BE49-F238E27FC236}">
                  <a16:creationId xmlns:a16="http://schemas.microsoft.com/office/drawing/2014/main" id="{3783870B-F304-BA98-EAE8-651AD61CD858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Isosceles Triangle 33">
              <a:extLst>
                <a:ext uri="{FF2B5EF4-FFF2-40B4-BE49-F238E27FC236}">
                  <a16:creationId xmlns:a16="http://schemas.microsoft.com/office/drawing/2014/main" id="{AFF6EAC8-BE02-D149-8776-C2A27D02DE48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ight Arrow 29">
            <a:extLst>
              <a:ext uri="{FF2B5EF4-FFF2-40B4-BE49-F238E27FC236}">
                <a16:creationId xmlns:a16="http://schemas.microsoft.com/office/drawing/2014/main" id="{F861632C-1909-221B-710A-9B588BAD3CED}"/>
              </a:ext>
            </a:extLst>
          </p:cNvPr>
          <p:cNvSpPr/>
          <p:nvPr userDrawn="1"/>
        </p:nvSpPr>
        <p:spPr>
          <a:xfrm>
            <a:off x="249261" y="4966145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41">
            <a:extLst>
              <a:ext uri="{FF2B5EF4-FFF2-40B4-BE49-F238E27FC236}">
                <a16:creationId xmlns:a16="http://schemas.microsoft.com/office/drawing/2014/main" id="{8FFAD581-D8D9-34B9-552E-5A5E7EE2B6EB}"/>
              </a:ext>
            </a:extLst>
          </p:cNvPr>
          <p:cNvSpPr txBox="1"/>
          <p:nvPr userDrawn="1"/>
        </p:nvSpPr>
        <p:spPr>
          <a:xfrm>
            <a:off x="285032" y="5038502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ight Arrow 29">
            <a:extLst>
              <a:ext uri="{FF2B5EF4-FFF2-40B4-BE49-F238E27FC236}">
                <a16:creationId xmlns:a16="http://schemas.microsoft.com/office/drawing/2014/main" id="{CD035E4D-84B4-1BEC-2CA9-67C848C0ED65}"/>
              </a:ext>
            </a:extLst>
          </p:cNvPr>
          <p:cNvSpPr/>
          <p:nvPr userDrawn="1"/>
        </p:nvSpPr>
        <p:spPr>
          <a:xfrm>
            <a:off x="281031" y="5877969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DF3C8955-A353-7A52-87C4-674C7A077A64}"/>
              </a:ext>
            </a:extLst>
          </p:cNvPr>
          <p:cNvSpPr txBox="1"/>
          <p:nvPr userDrawn="1"/>
        </p:nvSpPr>
        <p:spPr>
          <a:xfrm>
            <a:off x="316802" y="5950326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ight Arrow 29">
            <a:extLst>
              <a:ext uri="{FF2B5EF4-FFF2-40B4-BE49-F238E27FC236}">
                <a16:creationId xmlns:a16="http://schemas.microsoft.com/office/drawing/2014/main" id="{6549CFB3-5845-81C0-87CE-DBA1B7F069B7}"/>
              </a:ext>
            </a:extLst>
          </p:cNvPr>
          <p:cNvSpPr/>
          <p:nvPr userDrawn="1"/>
        </p:nvSpPr>
        <p:spPr>
          <a:xfrm>
            <a:off x="243764" y="4153221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41">
            <a:extLst>
              <a:ext uri="{FF2B5EF4-FFF2-40B4-BE49-F238E27FC236}">
                <a16:creationId xmlns:a16="http://schemas.microsoft.com/office/drawing/2014/main" id="{E3FD3C15-6D4C-C013-3BFC-4462F8CBF728}"/>
              </a:ext>
            </a:extLst>
          </p:cNvPr>
          <p:cNvSpPr txBox="1"/>
          <p:nvPr userDrawn="1"/>
        </p:nvSpPr>
        <p:spPr>
          <a:xfrm>
            <a:off x="279535" y="4225578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74666E-74EC-951C-C97F-83C5410C9D3D}"/>
              </a:ext>
            </a:extLst>
          </p:cNvPr>
          <p:cNvSpPr/>
          <p:nvPr userDrawn="1"/>
        </p:nvSpPr>
        <p:spPr>
          <a:xfrm>
            <a:off x="207250" y="41299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1</a:t>
            </a:r>
            <a:endParaRPr lang="nl-NL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06ADA3-62F8-7807-97DB-78539928A94E}"/>
              </a:ext>
            </a:extLst>
          </p:cNvPr>
          <p:cNvSpPr txBox="1"/>
          <p:nvPr userDrawn="1"/>
        </p:nvSpPr>
        <p:spPr>
          <a:xfrm>
            <a:off x="1078832" y="352404"/>
            <a:ext cx="350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>
                <a:solidFill>
                  <a:schemeClr val="tx1"/>
                </a:solidFill>
                <a:effectLst/>
                <a:latin typeface="Calibri  "/>
              </a:rPr>
              <a:t>Fill out the respective boxes with following information (see slide 2 for some tips and examples):</a:t>
            </a:r>
          </a:p>
          <a:p>
            <a:r>
              <a:rPr lang="en-GB" sz="1100" b="0" i="0" dirty="0">
                <a:solidFill>
                  <a:schemeClr val="tx1"/>
                </a:solidFill>
                <a:effectLst/>
                <a:latin typeface="Calibri  "/>
              </a:rPr>
              <a:t>    1) Add a descriptive name of research data/objects</a:t>
            </a:r>
          </a:p>
          <a:p>
            <a:r>
              <a:rPr lang="en-GB" sz="1100" b="0" i="0" dirty="0">
                <a:solidFill>
                  <a:schemeClr val="tx1"/>
                </a:solidFill>
                <a:effectLst/>
                <a:latin typeface="Calibri  "/>
              </a:rPr>
              <a:t>    2) Add the type of research data/objects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i="0" noProof="0" dirty="0">
                <a:solidFill>
                  <a:schemeClr val="tx1"/>
                </a:solidFill>
                <a:effectLst/>
                <a:latin typeface="Calibri  "/>
              </a:rPr>
              <a:t>    3) Add the format and size of each research data/object</a:t>
            </a:r>
            <a:endParaRPr lang="en-GB" sz="1100" b="0" i="0" dirty="0">
              <a:solidFill>
                <a:schemeClr val="tx1"/>
              </a:solidFill>
              <a:effectLst/>
              <a:latin typeface="Calibri  "/>
            </a:endParaRPr>
          </a:p>
          <a:p>
            <a:r>
              <a:rPr lang="en-GB" sz="1100" b="0" i="0" noProof="0" dirty="0">
                <a:solidFill>
                  <a:schemeClr val="tx1"/>
                </a:solidFill>
                <a:effectLst/>
                <a:latin typeface="Calibri  "/>
              </a:rPr>
              <a:t>    4) Add a short description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92941F-3300-1DCA-52B7-496CC68157E6}"/>
              </a:ext>
            </a:extLst>
          </p:cNvPr>
          <p:cNvSpPr/>
          <p:nvPr userDrawn="1"/>
        </p:nvSpPr>
        <p:spPr>
          <a:xfrm>
            <a:off x="113452" y="1285857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2</a:t>
            </a:r>
            <a:endParaRPr lang="nl-NL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411B7D-41DD-0B68-2434-C10E8B222129}"/>
              </a:ext>
            </a:extLst>
          </p:cNvPr>
          <p:cNvSpPr txBox="1"/>
          <p:nvPr userDrawn="1"/>
        </p:nvSpPr>
        <p:spPr>
          <a:xfrm>
            <a:off x="-1" y="1532809"/>
            <a:ext cx="1658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Indicate actions to the research data/object. Use the Toolbox (slide 4)</a:t>
            </a:r>
            <a:endParaRPr lang="nl-NL" sz="1100" b="0" dirty="0">
              <a:solidFill>
                <a:schemeClr val="tx1"/>
              </a:solidFill>
              <a:latin typeface="Calibri  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D04096-977F-4BC6-4A66-F70EA6C74975}"/>
              </a:ext>
            </a:extLst>
          </p:cNvPr>
          <p:cNvSpPr/>
          <p:nvPr userDrawn="1"/>
        </p:nvSpPr>
        <p:spPr>
          <a:xfrm>
            <a:off x="4547142" y="43773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3</a:t>
            </a:r>
            <a:endParaRPr lang="nl-NL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D78D51-B016-A358-F007-E6B38AC05156}"/>
              </a:ext>
            </a:extLst>
          </p:cNvPr>
          <p:cNvSpPr txBox="1"/>
          <p:nvPr userDrawn="1"/>
        </p:nvSpPr>
        <p:spPr>
          <a:xfrm>
            <a:off x="5401243" y="284369"/>
            <a:ext cx="195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Use the red flags in the Toolbox (slide 4) to indicate if a research data/object has important characteristics that might influence how you need to manage it.</a:t>
            </a:r>
            <a:endParaRPr lang="nl-NL" sz="1100" dirty="0">
              <a:solidFill>
                <a:schemeClr val="tx1"/>
              </a:solidFill>
              <a:latin typeface="Calibri  "/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E9D592A-BE0F-C916-0692-95F1FE1DF8F0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054486" y="916189"/>
            <a:ext cx="2346759" cy="1048798"/>
          </a:xfrm>
          <a:prstGeom prst="bentConnector3">
            <a:avLst>
              <a:gd name="adj1" fmla="val 16424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F8E23D-7B68-7DD8-0CFE-8AA9A667A44F}"/>
              </a:ext>
            </a:extLst>
          </p:cNvPr>
          <p:cNvSpPr/>
          <p:nvPr userDrawn="1"/>
        </p:nvSpPr>
        <p:spPr>
          <a:xfrm>
            <a:off x="8113684" y="113951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4</a:t>
            </a:r>
            <a:endParaRPr lang="nl-NL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399A89-E581-D9F5-CA91-23C36F4FFF8C}"/>
              </a:ext>
            </a:extLst>
          </p:cNvPr>
          <p:cNvSpPr txBox="1"/>
          <p:nvPr userDrawn="1"/>
        </p:nvSpPr>
        <p:spPr>
          <a:xfrm>
            <a:off x="8185163" y="525197"/>
            <a:ext cx="385097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alibri  "/>
              </a:rPr>
              <a:t>Reflect about the Theme “Storage and Backup”. Think about a strategy to securely store research data/objects of your project and add your choice and considerations to the template, answering the three questions in the boxes below.</a:t>
            </a:r>
            <a:endParaRPr lang="nl-NL" sz="1100" dirty="0">
              <a:solidFill>
                <a:schemeClr val="tx1"/>
              </a:solidFill>
              <a:latin typeface="Calibri  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8D1EE3C-F6DC-807F-6716-CE9586474173}"/>
              </a:ext>
            </a:extLst>
          </p:cNvPr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194422" y="2191090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Descriptive name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C738C3F-626B-3BE5-2A76-EF62990647A2}"/>
              </a:ext>
            </a:extLst>
          </p:cNvPr>
          <p:cNvCxnSpPr>
            <a:cxnSpLocks/>
            <a:endCxn id="10" idx="0"/>
          </p:cNvCxnSpPr>
          <p:nvPr userDrawn="1"/>
        </p:nvCxnSpPr>
        <p:spPr>
          <a:xfrm rot="16200000" flipH="1">
            <a:off x="2713642" y="1450492"/>
            <a:ext cx="872690" cy="659040"/>
          </a:xfrm>
          <a:prstGeom prst="bentConnector3">
            <a:avLst>
              <a:gd name="adj1" fmla="val 43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AA16D2-6AB7-EBFA-68E1-86BA01934819}"/>
              </a:ext>
            </a:extLst>
          </p:cNvPr>
          <p:cNvCxnSpPr>
            <a:cxnSpLocks/>
          </p:cNvCxnSpPr>
          <p:nvPr userDrawn="1"/>
        </p:nvCxnSpPr>
        <p:spPr>
          <a:xfrm>
            <a:off x="3492230" y="1721796"/>
            <a:ext cx="1060145" cy="505751"/>
          </a:xfrm>
          <a:prstGeom prst="bentConnector3">
            <a:avLst>
              <a:gd name="adj1" fmla="val 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21E590-6A87-7CA6-9248-38F90BCD55D9}"/>
              </a:ext>
            </a:extLst>
          </p:cNvPr>
          <p:cNvCxnSpPr>
            <a:cxnSpLocks/>
          </p:cNvCxnSpPr>
          <p:nvPr userDrawn="1"/>
        </p:nvCxnSpPr>
        <p:spPr>
          <a:xfrm>
            <a:off x="4569280" y="1734489"/>
            <a:ext cx="1895084" cy="49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70">
            <a:extLst>
              <a:ext uri="{FF2B5EF4-FFF2-40B4-BE49-F238E27FC236}">
                <a16:creationId xmlns:a16="http://schemas.microsoft.com/office/drawing/2014/main" id="{0A343446-EE92-9367-A630-14991C27BB7D}"/>
              </a:ext>
            </a:extLst>
          </p:cNvPr>
          <p:cNvCxnSpPr>
            <a:cxnSpLocks/>
            <a:endCxn id="3" idx="0"/>
          </p:cNvCxnSpPr>
          <p:nvPr userDrawn="1"/>
        </p:nvCxnSpPr>
        <p:spPr>
          <a:xfrm rot="10800000" flipV="1">
            <a:off x="1989215" y="1723516"/>
            <a:ext cx="814932" cy="46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1CBAA7-DE39-955E-938D-76C562CD0EC1}"/>
              </a:ext>
            </a:extLst>
          </p:cNvPr>
          <p:cNvCxnSpPr/>
          <p:nvPr userDrawn="1"/>
        </p:nvCxnSpPr>
        <p:spPr>
          <a:xfrm>
            <a:off x="545352" y="2132973"/>
            <a:ext cx="0" cy="2482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B015CE-3E7B-5360-B1D3-96605E361B7D}"/>
              </a:ext>
            </a:extLst>
          </p:cNvPr>
          <p:cNvSpPr txBox="1"/>
          <p:nvPr userDrawn="1"/>
        </p:nvSpPr>
        <p:spPr>
          <a:xfrm>
            <a:off x="8107590" y="1196649"/>
            <a:ext cx="38362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Q1. Where will you store the research data/objects?</a:t>
            </a:r>
          </a:p>
          <a:p>
            <a:endParaRPr lang="nl-NL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B48E6-141C-735A-7B65-DFCBA5364022}"/>
              </a:ext>
            </a:extLst>
          </p:cNvPr>
          <p:cNvSpPr txBox="1"/>
          <p:nvPr userDrawn="1"/>
        </p:nvSpPr>
        <p:spPr>
          <a:xfrm>
            <a:off x="8119933" y="2941743"/>
            <a:ext cx="38729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effectLst/>
                <a:latin typeface="+mn-lt"/>
              </a:rPr>
              <a:t>Q2. Where will you store the master copy?</a:t>
            </a:r>
            <a:endParaRPr lang="nl-NL" sz="1300" b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A3C73-FF68-81CE-1AB7-1A0AB920FABD}"/>
              </a:ext>
            </a:extLst>
          </p:cNvPr>
          <p:cNvSpPr txBox="1"/>
          <p:nvPr userDrawn="1"/>
        </p:nvSpPr>
        <p:spPr>
          <a:xfrm>
            <a:off x="8107590" y="4693683"/>
            <a:ext cx="37586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Q3. What infrastructure will you use as a backup?</a:t>
            </a:r>
            <a:endParaRPr lang="nl-NL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7C6D432C-8A4D-FE5D-8EED-4A7D74DC8D7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85162" y="1554287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A29E6196-79EC-721C-E03D-27865841006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185162" y="3227977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4C4BEA5D-9FF8-59D5-A873-3C7A667B219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190941" y="5025869"/>
            <a:ext cx="3908101" cy="1324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i="0" u="none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9998B4-2F3E-ECEC-9E95-949F46523893}"/>
              </a:ext>
            </a:extLst>
          </p:cNvPr>
          <p:cNvGrpSpPr/>
          <p:nvPr userDrawn="1"/>
        </p:nvGrpSpPr>
        <p:grpSpPr>
          <a:xfrm>
            <a:off x="2620055" y="1907625"/>
            <a:ext cx="806332" cy="693719"/>
            <a:chOff x="2677326" y="640328"/>
            <a:chExt cx="912517" cy="835503"/>
          </a:xfrm>
        </p:grpSpPr>
        <p:sp>
          <p:nvSpPr>
            <p:cNvPr id="4" name="TextBox 42">
              <a:extLst>
                <a:ext uri="{FF2B5EF4-FFF2-40B4-BE49-F238E27FC236}">
                  <a16:creationId xmlns:a16="http://schemas.microsoft.com/office/drawing/2014/main" id="{FD1DDD96-7F71-A719-6ACF-07A18B8EB943}"/>
                </a:ext>
              </a:extLst>
            </p:cNvPr>
            <p:cNvSpPr txBox="1"/>
            <p:nvPr userDrawn="1"/>
          </p:nvSpPr>
          <p:spPr>
            <a:xfrm>
              <a:off x="2677326" y="873413"/>
              <a:ext cx="64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75000"/>
                    </a:schemeClr>
                  </a:solidFill>
                </a:rPr>
                <a:t>Flags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Isosceles Triangle 33">
              <a:extLst>
                <a:ext uri="{FF2B5EF4-FFF2-40B4-BE49-F238E27FC236}">
                  <a16:creationId xmlns:a16="http://schemas.microsoft.com/office/drawing/2014/main" id="{FE109FDE-3BE8-B63F-61BE-480CBF4F10EA}"/>
                </a:ext>
              </a:extLst>
            </p:cNvPr>
            <p:cNvSpPr/>
            <p:nvPr userDrawn="1"/>
          </p:nvSpPr>
          <p:spPr>
            <a:xfrm rot="5400000">
              <a:off x="2715833" y="601821"/>
              <a:ext cx="835503" cy="912517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ight Arrow 29">
            <a:extLst>
              <a:ext uri="{FF2B5EF4-FFF2-40B4-BE49-F238E27FC236}">
                <a16:creationId xmlns:a16="http://schemas.microsoft.com/office/drawing/2014/main" id="{D507C72A-E529-8D2C-8FAA-586475808A70}"/>
              </a:ext>
            </a:extLst>
          </p:cNvPr>
          <p:cNvSpPr/>
          <p:nvPr userDrawn="1"/>
        </p:nvSpPr>
        <p:spPr>
          <a:xfrm>
            <a:off x="261670" y="2335875"/>
            <a:ext cx="858330" cy="461665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99B79C87-2AA8-F842-AA08-4C5862F30740}"/>
              </a:ext>
            </a:extLst>
          </p:cNvPr>
          <p:cNvSpPr txBox="1"/>
          <p:nvPr userDrawn="1"/>
        </p:nvSpPr>
        <p:spPr>
          <a:xfrm>
            <a:off x="297441" y="2408232"/>
            <a:ext cx="80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94098-4AB4-4B62-B6AD-235C5A3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17C-BEC6-423A-92E3-BDBEAB662457}" type="datetime1">
              <a:rPr lang="nl-NL" smtClean="0"/>
              <a:t>30-10-2023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2532F-3CAD-4DC9-A8E7-B235A5A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4E8F5E-7CC8-4447-BCA9-FD4BFE7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06C832-C168-40F2-9487-AA1F9BBF950D}"/>
              </a:ext>
            </a:extLst>
          </p:cNvPr>
          <p:cNvSpPr/>
          <p:nvPr userDrawn="1"/>
        </p:nvSpPr>
        <p:spPr>
          <a:xfrm>
            <a:off x="854151" y="1169581"/>
            <a:ext cx="4985314" cy="42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DEC42-38D4-472D-AA74-FCD318E54CD6}"/>
              </a:ext>
            </a:extLst>
          </p:cNvPr>
          <p:cNvSpPr/>
          <p:nvPr userDrawn="1"/>
        </p:nvSpPr>
        <p:spPr>
          <a:xfrm>
            <a:off x="6352536" y="1169579"/>
            <a:ext cx="4985314" cy="424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01D480-C9C8-4176-823B-6CE803CA93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57012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9735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D47D-9BBD-19EB-4867-E9F79C3C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7121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C41E-CB7F-5264-9960-75EE68F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3D0D-D107-4BE0-AB6B-D8A37DB967C3}" type="datetime1">
              <a:rPr lang="nl-NL" smtClean="0"/>
              <a:t>30-10-2023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4EBEF-D869-F298-CE99-A349D7A9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AE2BF-59E7-DB1C-F83C-758C9279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63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22C307-CA8D-4640-ABA8-C308965F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EEAB-5A89-42FC-B6B6-5EB5286E7132}" type="datetime1">
              <a:rPr lang="nl-NL" smtClean="0"/>
              <a:t>30-10-2023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486069-704F-403C-840C-9EB1618E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5BF50C-0588-4DAF-9C2B-0F90391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C7F4EA6-49EA-42B5-BB64-6BD28EC90A37}"/>
              </a:ext>
            </a:extLst>
          </p:cNvPr>
          <p:cNvSpPr txBox="1"/>
          <p:nvPr userDrawn="1"/>
        </p:nvSpPr>
        <p:spPr>
          <a:xfrm>
            <a:off x="838200" y="3651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Abadi Extra Light" panose="020B0204020104020204" pitchFamily="34" charset="0"/>
              </a:rPr>
              <a:t>Overview data flow map week 2:</a:t>
            </a:r>
            <a:endParaRPr lang="en-GB" sz="4000" baseline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3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40D5-6370-B1DB-1B6C-6DE92598B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9900" y="128905"/>
            <a:ext cx="5730240" cy="328295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Copy- paste here the DFM#1 from assignment 1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8C8A7-9E72-0411-A1B4-60CC02F1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3D0D-D107-4BE0-AB6B-D8A37DB967C3}" type="datetime1">
              <a:rPr lang="nl-NL" smtClean="0"/>
              <a:t>30-10-2023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3CA5-6C19-A4D4-6F7A-14BC0DAC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F3405-52E9-0F4F-5AE4-BE001312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4126A-5BE2-132A-60F7-EBAA10E7CF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1020" y="563880"/>
            <a:ext cx="11071859" cy="417576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Copy-paste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 Organisation_Instructions inclu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>
            <a:cxnSpLocks/>
          </p:cNvCxnSpPr>
          <p:nvPr userDrawn="1"/>
        </p:nvCxnSpPr>
        <p:spPr>
          <a:xfrm>
            <a:off x="5395239" y="237428"/>
            <a:ext cx="0" cy="625650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254628" y="3412101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latin typeface="Abadi Extra Light" panose="020B0204020104020204" pitchFamily="34" charset="0"/>
              </a:rPr>
              <a:t>Always refer to the research data/objects from slide 3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5817B8-9933-4265-AAA1-959572D8D0F3}"/>
              </a:ext>
            </a:extLst>
          </p:cNvPr>
          <p:cNvSpPr txBox="1"/>
          <p:nvPr userDrawn="1"/>
        </p:nvSpPr>
        <p:spPr>
          <a:xfrm>
            <a:off x="186266" y="867325"/>
            <a:ext cx="5207000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300"/>
              </a:spcAft>
            </a:pPr>
            <a:r>
              <a:rPr lang="en-GB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1 - </a:t>
            </a:r>
            <a:r>
              <a:rPr lang="en-US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Reflect on the naming convention for the research data/object of your project.</a:t>
            </a:r>
          </a:p>
          <a:p>
            <a:pPr algn="just">
              <a:lnSpc>
                <a:spcPct val="100000"/>
              </a:lnSpc>
              <a:spcAft>
                <a:spcPts val="300"/>
              </a:spcAft>
            </a:pPr>
            <a:r>
              <a:rPr lang="en-US" sz="11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Think about some naming conventions, or standards for labelling the research data/object you </a:t>
            </a:r>
            <a:r>
              <a:rPr lang="en-US" sz="1100" kern="1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listed on slide </a:t>
            </a:r>
            <a:r>
              <a:rPr lang="en-US" sz="11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You can select one convention to use across all of the research data</a:t>
            </a:r>
            <a:r>
              <a:rPr lang="en-US" sz="1100" kern="1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/objects </a:t>
            </a:r>
            <a:r>
              <a:rPr lang="en-US" sz="11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 define different ones for each of them (recommended). Either way,  remember that you must be consistent once you choose a naming convention. </a:t>
            </a:r>
            <a:r>
              <a:rPr lang="en-US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Reply to Q1.</a:t>
            </a:r>
            <a:endParaRPr lang="en-US" sz="10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98D5DD1E-DB89-45DC-A5CB-3924546ADE33}"/>
              </a:ext>
            </a:extLst>
          </p:cNvPr>
          <p:cNvSpPr txBox="1"/>
          <p:nvPr userDrawn="1"/>
        </p:nvSpPr>
        <p:spPr>
          <a:xfrm>
            <a:off x="713618" y="119268"/>
            <a:ext cx="442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dirty="0">
                <a:latin typeface="Abadi Extra Light" panose="020B0204020104020204" pitchFamily="34" charset="0"/>
              </a:rPr>
              <a:t>Theme (2) Data organisation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20" name="Tekstvak 8">
            <a:extLst>
              <a:ext uri="{FF2B5EF4-FFF2-40B4-BE49-F238E27FC236}">
                <a16:creationId xmlns:a16="http://schemas.microsoft.com/office/drawing/2014/main" id="{3D0EBD50-08F0-89E5-E5DC-6E268B3E8CB3}"/>
              </a:ext>
            </a:extLst>
          </p:cNvPr>
          <p:cNvSpPr txBox="1"/>
          <p:nvPr userDrawn="1"/>
        </p:nvSpPr>
        <p:spPr>
          <a:xfrm>
            <a:off x="5793036" y="2228493"/>
            <a:ext cx="4995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 typeface="+mj-lt"/>
              <a:buNone/>
            </a:pPr>
            <a:r>
              <a:rPr lang="en-US" sz="1100" b="1" dirty="0"/>
              <a:t>Q2. What folder structure will you use for your project? (and how does the research data/objects from slide 3 fit in there)</a:t>
            </a:r>
          </a:p>
        </p:txBody>
      </p:sp>
      <p:sp>
        <p:nvSpPr>
          <p:cNvPr id="28" name="Tekstvak 8">
            <a:extLst>
              <a:ext uri="{FF2B5EF4-FFF2-40B4-BE49-F238E27FC236}">
                <a16:creationId xmlns:a16="http://schemas.microsoft.com/office/drawing/2014/main" id="{B5B1C774-ED48-B881-AC58-3930FB2CC584}"/>
              </a:ext>
            </a:extLst>
          </p:cNvPr>
          <p:cNvSpPr txBox="1"/>
          <p:nvPr userDrawn="1"/>
        </p:nvSpPr>
        <p:spPr>
          <a:xfrm>
            <a:off x="216531" y="3263315"/>
            <a:ext cx="507778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 typeface="+mj-lt"/>
              <a:buNone/>
            </a:pPr>
            <a:r>
              <a:rPr lang="en-US" sz="1100" b="1" dirty="0"/>
              <a:t>Q1. What naming convention are you going to apply? (show us an example based on your expected research data/objects from slide 3).</a:t>
            </a:r>
          </a:p>
          <a:p>
            <a:pPr marL="0" lvl="0" indent="0">
              <a:buFont typeface="+mj-lt"/>
              <a:buNone/>
            </a:pPr>
            <a:r>
              <a:rPr lang="en-US" sz="1100" b="1" dirty="0"/>
              <a:t>Feel free to add  any additional remarks.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6E712D-BF5D-8216-96D9-B270222EFEAE}"/>
              </a:ext>
            </a:extLst>
          </p:cNvPr>
          <p:cNvSpPr/>
          <p:nvPr userDrawn="1"/>
        </p:nvSpPr>
        <p:spPr>
          <a:xfrm>
            <a:off x="274804" y="3026056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1</a:t>
            </a:r>
            <a:endParaRPr lang="nl-NL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5FBED-93B7-B343-D8F5-394A5C377368}"/>
              </a:ext>
            </a:extLst>
          </p:cNvPr>
          <p:cNvSpPr/>
          <p:nvPr userDrawn="1"/>
        </p:nvSpPr>
        <p:spPr>
          <a:xfrm>
            <a:off x="5862820" y="1983835"/>
            <a:ext cx="863801" cy="224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Step 2</a:t>
            </a:r>
            <a:endParaRPr lang="nl-NL" sz="1200" dirty="0"/>
          </a:p>
        </p:txBody>
      </p:sp>
      <p:sp>
        <p:nvSpPr>
          <p:cNvPr id="48" name="Tekstvak 8">
            <a:extLst>
              <a:ext uri="{FF2B5EF4-FFF2-40B4-BE49-F238E27FC236}">
                <a16:creationId xmlns:a16="http://schemas.microsoft.com/office/drawing/2014/main" id="{2D27D038-2384-E9F1-6528-03D9D36106C9}"/>
              </a:ext>
            </a:extLst>
          </p:cNvPr>
          <p:cNvSpPr txBox="1"/>
          <p:nvPr userDrawn="1"/>
        </p:nvSpPr>
        <p:spPr>
          <a:xfrm>
            <a:off x="5943600" y="143933"/>
            <a:ext cx="6164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300"/>
              </a:spcAft>
            </a:pPr>
            <a:br>
              <a:rPr lang="en-GB" sz="11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2 - Reflect on the folder structure for </a:t>
            </a:r>
            <a:r>
              <a:rPr lang="en-US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research data/objects of your project.</a:t>
            </a:r>
            <a:br>
              <a:rPr lang="en-GB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which folder will you place the research objects you listed. Please add a graphical schematic representations as in the example below. </a:t>
            </a:r>
            <a:r>
              <a:rPr lang="en-GB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Reply to Q2.</a:t>
            </a:r>
            <a:endParaRPr lang="es-ES" sz="1100" b="1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Tekstvak 8">
            <a:extLst>
              <a:ext uri="{FF2B5EF4-FFF2-40B4-BE49-F238E27FC236}">
                <a16:creationId xmlns:a16="http://schemas.microsoft.com/office/drawing/2014/main" id="{D4A8B8FE-1478-1CFC-7590-E77351B80C9D}"/>
              </a:ext>
            </a:extLst>
          </p:cNvPr>
          <p:cNvSpPr txBox="1"/>
          <p:nvPr userDrawn="1"/>
        </p:nvSpPr>
        <p:spPr>
          <a:xfrm>
            <a:off x="186266" y="601868"/>
            <a:ext cx="5207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Good documentation starts with </a:t>
            </a:r>
            <a:r>
              <a:rPr lang="en-GB" sz="11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good organisation of research data/objects</a:t>
            </a:r>
            <a:r>
              <a:rPr lang="en-GB" sz="1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00" b="1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E8EDAE1-476D-A5D2-1B01-DD602175FCDC}"/>
              </a:ext>
            </a:extLst>
          </p:cNvPr>
          <p:cNvSpPr/>
          <p:nvPr userDrawn="1"/>
        </p:nvSpPr>
        <p:spPr>
          <a:xfrm>
            <a:off x="5941625" y="933209"/>
            <a:ext cx="5920137" cy="969831"/>
          </a:xfrm>
          <a:prstGeom prst="roundRect">
            <a:avLst>
              <a:gd name="adj" fmla="val 16667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74964FE0-1960-390A-D7AE-A9153C7EFF3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3626" y="3822070"/>
            <a:ext cx="4866135" cy="2916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/>
              <a:t>Q1. What naming convention are you going to apply? (show us an example based on your expected research data/objects from slide 3).</a:t>
            </a:r>
            <a:endParaRPr lang="tr-TR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E00E9-2AD2-F96B-9C24-306D131DAAE1}"/>
              </a:ext>
            </a:extLst>
          </p:cNvPr>
          <p:cNvSpPr txBox="1"/>
          <p:nvPr userDrawn="1"/>
        </p:nvSpPr>
        <p:spPr>
          <a:xfrm>
            <a:off x="10238952" y="2818624"/>
            <a:ext cx="186944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b="1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Example:</a:t>
            </a:r>
          </a:p>
          <a:p>
            <a:pPr algn="l"/>
            <a:endParaRPr lang="en-GB" sz="1200" b="0" i="0" u="none" strike="noStrike" noProof="0" dirty="0">
              <a:solidFill>
                <a:srgbClr val="000000"/>
              </a:solidFill>
              <a:effectLst/>
              <a:latin typeface="docs-Calibri"/>
            </a:endParaRP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My project/ </a:t>
            </a:r>
          </a:p>
          <a:p>
            <a:pPr algn="l"/>
            <a:r>
              <a:rPr lang="en-GB" sz="1200" b="0" i="0" u="sng" noProof="0" dirty="0">
                <a:solidFill>
                  <a:srgbClr val="1155CC"/>
                </a:solidFill>
                <a:effectLst/>
                <a:latin typeface=" docs-Calibri'"/>
                <a:hlinkClick r:id="rId2"/>
              </a:rPr>
              <a:t>README.md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  <a:hlinkClick r:id="rId2"/>
              </a:rPr>
              <a:t> </a:t>
            </a:r>
            <a:endParaRPr lang="en-GB" sz="1200" b="0" i="0" u="none" strike="noStrike" noProof="0" dirty="0">
              <a:solidFill>
                <a:srgbClr val="000000"/>
              </a:solidFill>
              <a:effectLst/>
              <a:latin typeface="docs-Calibri"/>
            </a:endParaRP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└── </a:t>
            </a:r>
            <a:r>
              <a:rPr lang="en-GB" sz="1200" b="0" i="0" u="none" strike="noStrike" noProof="0" dirty="0" err="1">
                <a:solidFill>
                  <a:srgbClr val="000000"/>
                </a:solidFill>
                <a:effectLst/>
                <a:latin typeface="docs-Calibri"/>
              </a:rPr>
              <a:t>data_raw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/</a:t>
            </a: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      ── 0.1_mydata.csv </a:t>
            </a: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└── </a:t>
            </a:r>
            <a:r>
              <a:rPr lang="en-GB" sz="1200" b="0" i="0" u="none" strike="noStrike" noProof="0" dirty="0" err="1">
                <a:solidFill>
                  <a:srgbClr val="000000"/>
                </a:solidFill>
                <a:effectLst/>
                <a:latin typeface="docs-Calibri"/>
              </a:rPr>
              <a:t>data_clean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/ </a:t>
            </a: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   ── 0.1_mydata_clean.csv └── code/</a:t>
            </a: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   ── scripts.py </a:t>
            </a: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└── figures/</a:t>
            </a:r>
            <a:b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</a:br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   ── flowchart.jpg</a:t>
            </a:r>
          </a:p>
          <a:p>
            <a:pPr algn="l"/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└── publication/</a:t>
            </a:r>
            <a:b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</a:br>
            <a:r>
              <a:rPr lang="en-GB" sz="1200" b="0" i="0" u="none" strike="noStrike" noProof="0" dirty="0">
                <a:solidFill>
                  <a:srgbClr val="000000"/>
                </a:solidFill>
                <a:effectLst/>
                <a:latin typeface="docs-Calibri"/>
              </a:rPr>
              <a:t>   ── manuscript_v1.0.doc </a:t>
            </a:r>
            <a:endParaRPr lang="en-GB" sz="12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BAAB4-73CF-F008-0FA9-C9116DEC2395}"/>
              </a:ext>
            </a:extLst>
          </p:cNvPr>
          <p:cNvSpPr/>
          <p:nvPr userDrawn="1"/>
        </p:nvSpPr>
        <p:spPr>
          <a:xfrm>
            <a:off x="216531" y="2029149"/>
            <a:ext cx="5077782" cy="901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1F9CB305-8C83-67A9-7A6C-E705BC29CC6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57703" y="2740175"/>
            <a:ext cx="4248510" cy="397389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/>
              <a:t>Q2. What folder structure will you use for your project? (and how does the research data/objects from slide 3 fit in there).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/>
              <a:t>Add a graphical representation of your folder structure here. See the example on the right side.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3FD4-5C33-2485-D231-127E139C98BA}"/>
              </a:ext>
            </a:extLst>
          </p:cNvPr>
          <p:cNvSpPr txBox="1"/>
          <p:nvPr userDrawn="1"/>
        </p:nvSpPr>
        <p:spPr>
          <a:xfrm>
            <a:off x="6014722" y="1011658"/>
            <a:ext cx="5689596" cy="6848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GB" sz="12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Recommendation:  </a:t>
            </a:r>
            <a:r>
              <a:rPr lang="en-US" sz="12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 back to Module 4 and watch the video on data organization, if you need to remember the best practices for file naming conventions.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GB" sz="1200" kern="100" dirty="0">
                <a:solidFill>
                  <a:srgbClr val="DBEEF4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can also take a look at the </a:t>
            </a:r>
            <a:r>
              <a:rPr lang="en-GB" sz="1200" kern="100" dirty="0">
                <a:solidFill>
                  <a:srgbClr val="DBEEF4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of research compendium here</a:t>
            </a:r>
            <a:r>
              <a:rPr lang="en-GB" sz="1200" kern="100" dirty="0">
                <a:solidFill>
                  <a:srgbClr val="DBEEF4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nl-NL" sz="1200" dirty="0">
              <a:solidFill>
                <a:srgbClr val="DBEEF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829F4-4CE1-CF7D-F9E8-38BA020EBE9A}"/>
              </a:ext>
            </a:extLst>
          </p:cNvPr>
          <p:cNvSpPr txBox="1"/>
          <p:nvPr userDrawn="1"/>
        </p:nvSpPr>
        <p:spPr>
          <a:xfrm>
            <a:off x="216531" y="2026066"/>
            <a:ext cx="4987693" cy="8694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300"/>
              </a:spcAft>
            </a:pPr>
            <a:r>
              <a:rPr lang="en-GB" sz="1200" b="1" kern="100" noProof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Recommendation: </a:t>
            </a:r>
            <a:r>
              <a:rPr lang="en-GB" sz="1200" kern="100" noProof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 back to Module 4 and watch the video on data organisation, if you need to remember the best practices for file naming conventions.</a:t>
            </a:r>
          </a:p>
          <a:p>
            <a:pPr algn="just">
              <a:lnSpc>
                <a:spcPct val="100000"/>
              </a:lnSpc>
              <a:spcAft>
                <a:spcPts val="300"/>
              </a:spcAft>
            </a:pPr>
            <a:r>
              <a:rPr lang="en-GB" sz="1200" kern="100" noProof="0" dirty="0">
                <a:solidFill>
                  <a:srgbClr val="DBEEF4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can also have a look at </a:t>
            </a:r>
            <a:r>
              <a:rPr lang="en-GB" sz="1200" kern="100" noProof="0" dirty="0">
                <a:solidFill>
                  <a:srgbClr val="DBEEF4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of naming conventions here</a:t>
            </a:r>
            <a:r>
              <a:rPr lang="en-GB" sz="1200" kern="100" noProof="0" dirty="0">
                <a:solidFill>
                  <a:srgbClr val="DBEEF4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200" noProof="0" dirty="0">
              <a:solidFill>
                <a:srgbClr val="DBEE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cumentation_Template_ins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932544" y="165705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>
                <a:latin typeface="Abadi Extra Light" panose="020B0204020104020204" pitchFamily="34" charset="0"/>
              </a:rPr>
              <a:t>Theme (3) </a:t>
            </a:r>
            <a:r>
              <a:rPr lang="en-US" sz="2400" b="0" dirty="0">
                <a:latin typeface="Abadi Extra Light" panose="020B0204020104020204" pitchFamily="34" charset="0"/>
              </a:rPr>
              <a:t>Documentation</a:t>
            </a:r>
            <a:endParaRPr lang="en-GB" sz="2400" b="0" dirty="0">
              <a:latin typeface="Abadi Extra Light" panose="020B0204020104020204" pitchFamily="34" charset="0"/>
            </a:endParaRP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70883" y="3001008"/>
            <a:ext cx="6029230" cy="161880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e.g. Interview videos –</a:t>
            </a:r>
            <a:r>
              <a:rPr lang="en-US" b="0" i="1" dirty="0">
                <a:solidFill>
                  <a:srgbClr val="000000"/>
                </a:solidFill>
                <a:effectLst/>
                <a:latin typeface="docs-Calibri"/>
              </a:rPr>
              <a:t>adapt this template into videos https://www.makeareadme.com/</a:t>
            </a:r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0883" y="5151121"/>
            <a:ext cx="6029229" cy="14008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191120" y="809904"/>
            <a:ext cx="5106610" cy="310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about the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and tools of documentation.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type of documentation is relevant for the research data/objects you will be collecting/creating? You may need to record only metadata or readme files for some research data/objects, while others demand a data dictionary or more extensive information about a process of data collection or tools.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1 - Reflect on the types and tools of documentation you will use for research data/objects, then answer Q1 and Q2.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reflect on the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type/tool for each research data/object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listed on slide 3. For each item, specify its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name </a:t>
            </a: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 Interview videos). If there is shared information regarding the documentation type/tool for multiple research data/objects, you can group them first and then indicate the type/tool for documentation you will use.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2 - If you have more information regarding documentation (e.g. link to the README template you will adapt), write it down as an answer for ‘Additional remarks'.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>
            <a:cxnSpLocks/>
          </p:cNvCxnSpPr>
          <p:nvPr userDrawn="1"/>
        </p:nvCxnSpPr>
        <p:spPr>
          <a:xfrm>
            <a:off x="5418680" y="340082"/>
            <a:ext cx="0" cy="606071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2">
            <a:extLst>
              <a:ext uri="{FF2B5EF4-FFF2-40B4-BE49-F238E27FC236}">
                <a16:creationId xmlns:a16="http://schemas.microsoft.com/office/drawing/2014/main" id="{354F721D-0C04-D9BC-B4AE-F4D05511D2BF}"/>
              </a:ext>
            </a:extLst>
          </p:cNvPr>
          <p:cNvSpPr txBox="1"/>
          <p:nvPr userDrawn="1"/>
        </p:nvSpPr>
        <p:spPr>
          <a:xfrm>
            <a:off x="6518347" y="4823321"/>
            <a:ext cx="205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 b="1" dirty="0">
                <a:effectLst/>
                <a:latin typeface="+mn-lt"/>
              </a:rPr>
              <a:t>Add any Additional remarks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47A34172-9B25-D2ED-3B0C-B86C9B9CCD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70883" y="1014790"/>
            <a:ext cx="6029232" cy="16229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i="1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e.g. Interview videos – readme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73492-23B0-A27A-E372-3995ABC3D008}"/>
              </a:ext>
            </a:extLst>
          </p:cNvPr>
          <p:cNvSpPr/>
          <p:nvPr userDrawn="1"/>
        </p:nvSpPr>
        <p:spPr>
          <a:xfrm>
            <a:off x="5824001" y="306078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1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4C9B5-8FA1-AA86-AF2C-56BB0C73D644}"/>
              </a:ext>
            </a:extLst>
          </p:cNvPr>
          <p:cNvSpPr/>
          <p:nvPr userDrawn="1"/>
        </p:nvSpPr>
        <p:spPr>
          <a:xfrm>
            <a:off x="5770883" y="4823321"/>
            <a:ext cx="747464" cy="23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 2</a:t>
            </a:r>
            <a:endParaRPr lang="nl-NL" sz="1200" dirty="0"/>
          </a:p>
        </p:txBody>
      </p:sp>
      <p:sp>
        <p:nvSpPr>
          <p:cNvPr id="15" name="Tekstvak 2">
            <a:extLst>
              <a:ext uri="{FF2B5EF4-FFF2-40B4-BE49-F238E27FC236}">
                <a16:creationId xmlns:a16="http://schemas.microsoft.com/office/drawing/2014/main" id="{C3EBD373-8366-F8E9-9C36-22F02FC846F6}"/>
              </a:ext>
            </a:extLst>
          </p:cNvPr>
          <p:cNvSpPr txBox="1"/>
          <p:nvPr userDrawn="1"/>
        </p:nvSpPr>
        <p:spPr>
          <a:xfrm>
            <a:off x="5660581" y="2699115"/>
            <a:ext cx="4753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 b="1" dirty="0">
                <a:effectLst/>
                <a:latin typeface="+mn-lt"/>
              </a:rPr>
              <a:t>Q2. What tools are helpful to generate/write your documentation?</a:t>
            </a:r>
          </a:p>
        </p:txBody>
      </p:sp>
      <p:sp>
        <p:nvSpPr>
          <p:cNvPr id="18" name="Tekstvak 2">
            <a:extLst>
              <a:ext uri="{FF2B5EF4-FFF2-40B4-BE49-F238E27FC236}">
                <a16:creationId xmlns:a16="http://schemas.microsoft.com/office/drawing/2014/main" id="{F3CFA8AE-E438-5D45-8903-753F7FA0FA43}"/>
              </a:ext>
            </a:extLst>
          </p:cNvPr>
          <p:cNvSpPr txBox="1"/>
          <p:nvPr userDrawn="1"/>
        </p:nvSpPr>
        <p:spPr>
          <a:xfrm>
            <a:off x="5770883" y="616856"/>
            <a:ext cx="5350687" cy="40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 b="1" dirty="0">
                <a:effectLst/>
                <a:latin typeface="+mn-lt"/>
              </a:rPr>
              <a:t>Q1. What type of documentation do you need to generate/write? (e.g., metadata, data collection process or methodology, data dictionary, readme files)</a:t>
            </a:r>
          </a:p>
        </p:txBody>
      </p:sp>
      <p:sp>
        <p:nvSpPr>
          <p:cNvPr id="57" name="Tekstvak 2">
            <a:extLst>
              <a:ext uri="{FF2B5EF4-FFF2-40B4-BE49-F238E27FC236}">
                <a16:creationId xmlns:a16="http://schemas.microsoft.com/office/drawing/2014/main" id="{18030E65-8324-74A9-2AFF-B49568CC798D}"/>
              </a:ext>
            </a:extLst>
          </p:cNvPr>
          <p:cNvSpPr txBox="1"/>
          <p:nvPr userDrawn="1"/>
        </p:nvSpPr>
        <p:spPr>
          <a:xfrm>
            <a:off x="6571465" y="281503"/>
            <a:ext cx="4660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 b="1" dirty="0">
                <a:effectLst/>
                <a:latin typeface="+mn-lt"/>
              </a:rPr>
              <a:t>Answer Q1 and Q2 for each research data/object </a:t>
            </a:r>
            <a:r>
              <a:rPr lang="en-US" sz="1000" b="1">
                <a:effectLst/>
                <a:latin typeface="+mn-lt"/>
              </a:rPr>
              <a:t>listed on slide </a:t>
            </a:r>
            <a:r>
              <a:rPr lang="en-US" sz="1000" b="1" dirty="0">
                <a:effectLst/>
                <a:latin typeface="+mn-lt"/>
              </a:rPr>
              <a:t>3.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E9AE1B-8B26-DD29-50C1-C996027C663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254628" y="341209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latin typeface="Abadi Extra Light" panose="020B0204020104020204" pitchFamily="34" charset="0"/>
              </a:rPr>
              <a:t>Always refer to the research data/objects from slide 3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DE8E37-A16F-61EF-F0F8-6F9D6C4E45CE}"/>
              </a:ext>
            </a:extLst>
          </p:cNvPr>
          <p:cNvSpPr/>
          <p:nvPr userDrawn="1"/>
        </p:nvSpPr>
        <p:spPr>
          <a:xfrm>
            <a:off x="39129" y="4064000"/>
            <a:ext cx="5319076" cy="242660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56B5C-8764-6C2D-4852-62F86962F6C1}"/>
              </a:ext>
            </a:extLst>
          </p:cNvPr>
          <p:cNvSpPr txBox="1"/>
          <p:nvPr userDrawn="1"/>
        </p:nvSpPr>
        <p:spPr>
          <a:xfrm>
            <a:off x="157257" y="4236053"/>
            <a:ext cx="5231186" cy="6386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GB" sz="11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spcAft>
                <a:spcPts val="300"/>
              </a:spcAft>
            </a:pPr>
            <a:r>
              <a:rPr lang="en-US" sz="1100" b="0" u="none" strike="noStrike" dirty="0">
                <a:solidFill>
                  <a:srgbClr val="000000"/>
                </a:solidFill>
                <a:effectLst/>
              </a:rPr>
              <a:t>You can refer to the following links to know concrete examples of documentation types and tools</a:t>
            </a:r>
            <a:r>
              <a:rPr lang="en-US" sz="1100" b="0" u="none" strike="noStrike">
                <a:solidFill>
                  <a:srgbClr val="000000"/>
                </a:solidFill>
                <a:effectLst/>
              </a:rPr>
              <a:t>: </a:t>
            </a:r>
            <a:endParaRPr lang="en-US" sz="1100" b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D2602A-E602-45FE-BA20-37D35BC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349E0-1FFE-4421-81C8-70F195A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1A798-F672-4594-9FC6-D9E850B5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D0D-D107-4BE0-AB6B-D8A37DB967C3}" type="datetime1">
              <a:rPr lang="nl-NL" smtClean="0"/>
              <a:t>30-10-2023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C3BAE2-ADA6-46C4-B1DB-D0F6B4CD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F57C7-98A8-4E26-B87E-BD49AED8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1CB693A-D9E9-42E4-84A6-D30AC78AB393}"/>
              </a:ext>
            </a:extLst>
          </p:cNvPr>
          <p:cNvSpPr/>
          <p:nvPr userDrawn="1"/>
        </p:nvSpPr>
        <p:spPr>
          <a:xfrm>
            <a:off x="0" y="6001808"/>
            <a:ext cx="12192000" cy="85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8" descr="TUDelft_LogoZWART.eps">
            <a:extLst>
              <a:ext uri="{FF2B5EF4-FFF2-40B4-BE49-F238E27FC236}">
                <a16:creationId xmlns:a16="http://schemas.microsoft.com/office/drawing/2014/main" id="{A5C5EE27-DBE4-4968-8566-18355F5976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20" y="6150769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55" r:id="rId4"/>
    <p:sldLayoutId id="214748367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D2602A-E602-45FE-BA20-37D35BC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349E0-1FFE-4421-81C8-70F195A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1A798-F672-4594-9FC6-D9E850B5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D0D-D107-4BE0-AB6B-D8A37DB967C3}" type="datetime1">
              <a:rPr lang="nl-NL" smtClean="0"/>
              <a:t>30-10-2023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C3BAE2-ADA6-46C4-B1DB-D0F6B4CD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F57C7-98A8-4E26-B87E-BD49AED8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1CB693A-D9E9-42E4-84A6-D30AC78AB393}"/>
              </a:ext>
            </a:extLst>
          </p:cNvPr>
          <p:cNvSpPr/>
          <p:nvPr userDrawn="1"/>
        </p:nvSpPr>
        <p:spPr>
          <a:xfrm>
            <a:off x="0" y="6001808"/>
            <a:ext cx="12192000" cy="85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8" descr="TUDelft_LogoZWART.eps">
            <a:extLst>
              <a:ext uri="{FF2B5EF4-FFF2-40B4-BE49-F238E27FC236}">
                <a16:creationId xmlns:a16="http://schemas.microsoft.com/office/drawing/2014/main" id="{A5C5EE27-DBE4-4968-8566-18355F5976B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20" y="6150769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9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4tu.nl/s/docs/data-collection-policy.pdf" TargetMode="External"/><Relationship Id="rId2" Type="http://schemas.openxmlformats.org/officeDocument/2006/relationships/hyperlink" Target="https://doi.org/10.5281/zenodo.8160890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" TargetMode="External"/><Relationship Id="rId2" Type="http://schemas.openxmlformats.org/officeDocument/2006/relationships/hyperlink" Target="https://data.4tu.nl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ithub.com/en/repositories/archiving-a-github-repository/referencing-and-citing-cont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nagement.hms.harvard.edu/plan-design/file-naming-conven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he-turing-way.netlify.app/reproducible-research/compendia.html?highlight=compendiu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upyter.org/" TargetMode="External"/><Relationship Id="rId3" Type="http://schemas.openxmlformats.org/officeDocument/2006/relationships/hyperlink" Target="https://coderefinery.github.io/documentation/tools/" TargetMode="External"/><Relationship Id="rId7" Type="http://schemas.openxmlformats.org/officeDocument/2006/relationships/hyperlink" Target=":%20https:/huggingface.co/docs/hub/model-card-guideboo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brickschema.org/" TargetMode="External"/><Relationship Id="rId5" Type="http://schemas.openxmlformats.org/officeDocument/2006/relationships/hyperlink" Target="https://data.4tu.nl/s/documents/Guidelines_for_creating_a_README_file.pdf" TargetMode="External"/><Relationship Id="rId10" Type="http://schemas.openxmlformats.org/officeDocument/2006/relationships/hyperlink" Target="https://quarto.org/" TargetMode="External"/><Relationship Id="rId4" Type="http://schemas.openxmlformats.org/officeDocument/2006/relationships/hyperlink" Target="https://cornell.app.box.com/v/ReadmeTemplate" TargetMode="External"/><Relationship Id="rId9" Type="http://schemas.openxmlformats.org/officeDocument/2006/relationships/hyperlink" Target=":%20https:/www.tudelft.nl/en/library/research-data-management/r/manage/electronic-lab-noteboo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hub/model-card-guidebook" TargetMode="External"/><Relationship Id="rId2" Type="http://schemas.openxmlformats.org/officeDocument/2006/relationships/hyperlink" Target="https://maven.apache.org/guides/introduction/introduction-to-the-pom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huggingface.co/spaces/librarian-bots/metadata_request_service?trk=public_post_comment-text%22" TargetMode="External"/><Relationship Id="rId4" Type="http://schemas.openxmlformats.org/officeDocument/2006/relationships/hyperlink" Target="https://codemeta.github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4tu.nl/s/documents/Preferred_File_Formats_2023.pdf" TargetMode="External"/><Relationship Id="rId2" Type="http://schemas.openxmlformats.org/officeDocument/2006/relationships/hyperlink" Target="https://mathesaurus.sourceforge.net/matlab-numpy.htm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AFDE-A646-D2B6-C534-D63636C9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76"/>
            <a:ext cx="10515600" cy="269610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/>
              <a:t>Introduction to Assignments 1, 2 - Data Flow Map (DFM) </a:t>
            </a:r>
            <a:endParaRPr lang="nl-NL" sz="1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4D71B-613A-2637-0409-211FA475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</a:t>
            </a:fld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569D-C26D-9A3A-FC3A-5810B3641A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2072" y="516975"/>
            <a:ext cx="1157539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alibri  "/>
                <a:ea typeface="+mn-lt"/>
                <a:cs typeface="+mn-lt"/>
              </a:rPr>
              <a:t>Please read these instructions carefully</a:t>
            </a:r>
            <a:r>
              <a:rPr lang="en-US" sz="1400" dirty="0">
                <a:latin typeface="Calibri  "/>
                <a:ea typeface="+mn-lt"/>
                <a:cs typeface="+mn-lt"/>
              </a:rPr>
              <a:t> before starting the assignment. </a:t>
            </a:r>
          </a:p>
          <a:p>
            <a:endParaRPr lang="en-US" sz="1400" dirty="0">
              <a:latin typeface="Calibri  "/>
              <a:ea typeface="+mn-lt"/>
              <a:cs typeface="+mn-lt"/>
            </a:endParaRPr>
          </a:p>
          <a:p>
            <a:r>
              <a:rPr lang="en-US" sz="1400" dirty="0">
                <a:latin typeface="Calibri  "/>
                <a:ea typeface="+mn-lt"/>
                <a:cs typeface="+mn-lt"/>
              </a:rPr>
              <a:t>This is a standard template of a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Data Flow Map (DFM). </a:t>
            </a:r>
            <a:r>
              <a:rPr lang="en-US" sz="1400" dirty="0">
                <a:latin typeface="Calibri  "/>
                <a:ea typeface="+mn-lt"/>
                <a:cs typeface="+mn-lt"/>
              </a:rPr>
              <a:t>By following this step-by-step instructions, you can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develop your DFM efficiently.</a:t>
            </a:r>
          </a:p>
          <a:p>
            <a:endParaRPr lang="en-US" sz="1400" dirty="0">
              <a:latin typeface="Calibri  "/>
              <a:ea typeface="+mn-lt"/>
              <a:cs typeface="+mn-lt"/>
            </a:endParaRPr>
          </a:p>
          <a:p>
            <a:r>
              <a:rPr lang="en-US" sz="1400" dirty="0">
                <a:latin typeface="Calibri  "/>
                <a:ea typeface="+mn-lt"/>
                <a:cs typeface="+mn-lt"/>
              </a:rPr>
              <a:t>This file contains the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template for Assignment 1 and Assignment 2.  </a:t>
            </a:r>
            <a:r>
              <a:rPr lang="en-US" sz="1400" dirty="0">
                <a:latin typeface="Calibri  "/>
                <a:ea typeface="+mn-lt"/>
                <a:cs typeface="+mn-lt"/>
              </a:rPr>
              <a:t>In these assignments you will reflect on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SEVEN themes: (1) Storage &amp; Backup, (2) Organisation, (3) Documentation, (4) Metadata, (5) Format, (6) Access, and (7) Publication.</a:t>
            </a:r>
          </a:p>
          <a:p>
            <a:endParaRPr lang="en-US" sz="1400" b="1" dirty="0">
              <a:latin typeface="Calibri  "/>
              <a:ea typeface="+mn-lt"/>
              <a:cs typeface="+mn-lt"/>
            </a:endParaRPr>
          </a:p>
          <a:p>
            <a:r>
              <a:rPr lang="en-US" sz="1400" b="1" dirty="0">
                <a:latin typeface="Calibri  "/>
                <a:ea typeface="+mn-lt"/>
                <a:cs typeface="+mn-lt"/>
              </a:rPr>
              <a:t> </a:t>
            </a:r>
            <a:r>
              <a:rPr lang="en-US" sz="1400" dirty="0">
                <a:latin typeface="Calibri  "/>
                <a:ea typeface="+mn-lt"/>
                <a:cs typeface="+mn-lt"/>
              </a:rPr>
              <a:t>You will work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with this same template on Assignment 1 (week 1) AND Assignment 2 (week 2) </a:t>
            </a:r>
            <a:r>
              <a:rPr lang="en-US" sz="1400" dirty="0">
                <a:latin typeface="Calibri  "/>
                <a:ea typeface="+mn-lt"/>
                <a:cs typeface="+mn-lt"/>
              </a:rPr>
              <a:t>during this course. </a:t>
            </a:r>
          </a:p>
          <a:p>
            <a:endParaRPr lang="en-US" sz="1400" dirty="0">
              <a:latin typeface="Calibri  "/>
              <a:ea typeface="+mn-lt"/>
              <a:cs typeface="+mn-lt"/>
            </a:endParaRPr>
          </a:p>
          <a:p>
            <a:r>
              <a:rPr lang="en-US" sz="1400" b="1" dirty="0">
                <a:latin typeface="Calibri  "/>
                <a:ea typeface="+mn-lt"/>
                <a:cs typeface="+mn-lt"/>
              </a:rPr>
              <a:t>Assignment 1</a:t>
            </a:r>
            <a:r>
              <a:rPr lang="en-US" sz="1400" dirty="0">
                <a:latin typeface="Calibri  "/>
                <a:ea typeface="+mn-lt"/>
                <a:cs typeface="+mn-lt"/>
              </a:rPr>
              <a:t> covers the first theme</a:t>
            </a:r>
            <a:r>
              <a:rPr lang="en-US" sz="1400" b="1" dirty="0">
                <a:latin typeface="Calibri  "/>
                <a:ea typeface="+mn-lt"/>
                <a:cs typeface="+mn-lt"/>
              </a:rPr>
              <a:t>: (1) Storage &amp; Backup (slide 3)</a:t>
            </a:r>
            <a:r>
              <a:rPr lang="en-US" sz="1400" dirty="0">
                <a:latin typeface="Calibri  "/>
                <a:ea typeface="+mn-lt"/>
                <a:cs typeface="+mn-lt"/>
              </a:rPr>
              <a:t>, and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Assignment 2</a:t>
            </a:r>
            <a:r>
              <a:rPr lang="en-US" sz="1400" dirty="0">
                <a:latin typeface="Calibri  "/>
                <a:ea typeface="+mn-lt"/>
                <a:cs typeface="+mn-lt"/>
              </a:rPr>
              <a:t> covers </a:t>
            </a:r>
            <a:r>
              <a:rPr lang="en-US" sz="1400" b="1" dirty="0">
                <a:latin typeface="Calibri  "/>
                <a:ea typeface="+mn-lt"/>
                <a:cs typeface="+mn-lt"/>
              </a:rPr>
              <a:t>the rest of the themes (2) to (7) (slides 6-11).</a:t>
            </a:r>
            <a:endParaRPr lang="en-US" sz="1400" dirty="0">
              <a:latin typeface="Calibri  "/>
              <a:ea typeface="+mn-lt"/>
              <a:cs typeface="+mn-lt"/>
            </a:endParaRPr>
          </a:p>
          <a:p>
            <a:endParaRPr lang="en-US" sz="1400" dirty="0">
              <a:latin typeface="Calibri  "/>
              <a:ea typeface="+mn-lt"/>
              <a:cs typeface="+mn-lt"/>
            </a:endParaRPr>
          </a:p>
          <a:p>
            <a:r>
              <a:rPr lang="en-US" sz="1400" b="1" dirty="0">
                <a:latin typeface="Calibri  "/>
                <a:ea typeface="+mn-lt"/>
                <a:cs typeface="+mn-lt"/>
              </a:rPr>
              <a:t> IMPORTANT: </a:t>
            </a:r>
            <a:r>
              <a:rPr lang="en-US" sz="1400" dirty="0">
                <a:latin typeface="Calibri  "/>
                <a:ea typeface="+mn-lt"/>
                <a:cs typeface="+mn-lt"/>
              </a:rPr>
              <a:t>Please download this template to your laptop/computer to work on your assignments. You will have to submit the PowerPoint file on Brightspace according to the instructions provided there.</a:t>
            </a:r>
          </a:p>
          <a:p>
            <a:endParaRPr lang="en-US" sz="1400" dirty="0">
              <a:latin typeface="Calibri  "/>
              <a:ea typeface="+mn-lt"/>
              <a:cs typeface="+mn-lt"/>
            </a:endParaRPr>
          </a:p>
          <a:p>
            <a:endParaRPr lang="en-US" sz="1400" dirty="0">
              <a:latin typeface="Calibri  "/>
              <a:ea typeface="+mn-lt"/>
              <a:cs typeface="+mn-lt"/>
            </a:endParaRPr>
          </a:p>
          <a:p>
            <a:endParaRPr lang="en-US" sz="1400" dirty="0">
              <a:latin typeface="Calibri  "/>
              <a:cs typeface="Calibri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B142DD15-5196-F1DA-5B0E-E1713305AD55}"/>
              </a:ext>
            </a:extLst>
          </p:cNvPr>
          <p:cNvGrpSpPr/>
          <p:nvPr/>
        </p:nvGrpSpPr>
        <p:grpSpPr>
          <a:xfrm>
            <a:off x="178130" y="3987095"/>
            <a:ext cx="11175670" cy="1357782"/>
            <a:chOff x="437804" y="4423265"/>
            <a:chExt cx="11175670" cy="1357782"/>
          </a:xfrm>
        </p:grpSpPr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F20F51E0-064E-FD66-B59F-73B8CF652852}"/>
                </a:ext>
              </a:extLst>
            </p:cNvPr>
            <p:cNvSpPr/>
            <p:nvPr/>
          </p:nvSpPr>
          <p:spPr>
            <a:xfrm>
              <a:off x="437804" y="4423265"/>
              <a:ext cx="11175670" cy="13577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D8D051-3105-01EA-DC69-1E5E4EFA56D4}"/>
                </a:ext>
              </a:extLst>
            </p:cNvPr>
            <p:cNvSpPr txBox="1"/>
            <p:nvPr/>
          </p:nvSpPr>
          <p:spPr>
            <a:xfrm>
              <a:off x="638002" y="4682546"/>
              <a:ext cx="10775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  "/>
                  <a:ea typeface="+mn-lt"/>
                  <a:cs typeface="+mn-lt"/>
                </a:rPr>
                <a:t>Glossary:</a:t>
              </a:r>
            </a:p>
            <a:p>
              <a:endParaRPr lang="en-US" sz="1400" b="1" dirty="0">
                <a:latin typeface="Calibri  "/>
                <a:ea typeface="+mn-lt"/>
                <a:cs typeface="+mn-lt"/>
              </a:endParaRPr>
            </a:p>
            <a:p>
              <a:r>
                <a:rPr lang="en-US" sz="1400" b="1" dirty="0">
                  <a:latin typeface="Calibri  "/>
                  <a:ea typeface="+mn-lt"/>
                  <a:cs typeface="+mn-lt"/>
                </a:rPr>
                <a:t>Research Object (RO): </a:t>
              </a:r>
              <a:r>
                <a:rPr lang="en-US" sz="1400" dirty="0">
                  <a:latin typeface="Calibri  "/>
                  <a:ea typeface="+mn-lt"/>
                  <a:cs typeface="+mn-lt"/>
                </a:rPr>
                <a:t>aggregations of resources relating to scientific workflows. A RO can include data, code, stats, models, notebooks, results or software executions used for achieving the final results.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15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CCAA-4AB2-1B9F-9584-F1CDA192CC0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5E1B5-2B98-0EB5-8A09-3BE10361A8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673CDA-1FCA-9B39-75D7-8C57E2171A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9EC9C-7933-A402-C448-D93DBA06D6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69ED902-D6D9-4EE0-97FF-47651DD2F3D6}" type="slidenum">
              <a:rPr lang="nl-NL" smtClean="0"/>
              <a:t>10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FD994-FDDE-E8C8-16C3-04C13F5EF86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2018" y="4439705"/>
            <a:ext cx="4711823" cy="13182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600"/>
              </a:spcAft>
            </a:pPr>
            <a:r>
              <a:rPr lang="en-US" sz="1200" b="1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	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3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Decision Tree - Making Qualitative Data Reusable (Version 2) DANS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3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Section 7 of the 4TU.ResearchData Data collection Policy </a:t>
            </a:r>
            <a:r>
              <a:rPr lang="en-US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provide guidance on level of privacy that research data/objects may have.	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6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C9E005-40F2-9B9F-956C-939AD7AD0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046F-5AF2-17A0-3E1F-0CCF194084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AD8C03-5F65-9C96-9BCB-B7A5387BD4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503BBF-0995-ED93-0E18-E904B81E8C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C12A2-7DE3-F7DD-7BB8-47D2C51741B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0820" y="3678851"/>
            <a:ext cx="4980372" cy="18088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  <a:spcAft>
                <a:spcPts val="600"/>
              </a:spcAft>
            </a:pPr>
            <a:r>
              <a:rPr lang="en-GB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Recommendations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TU Delft researchers can publish up to 1 TB of data per year for free on 4TU.ResearchData. You can synchronise your GitHub/GitLab repository: </a:t>
            </a:r>
            <a:r>
              <a:rPr lang="en-GB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https://data.4tu.nl/ 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 General purpose repository that provides a DOI and allows to assign a usage licence is </a:t>
            </a:r>
            <a:r>
              <a:rPr lang="en-GB" sz="11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Zenodo</a:t>
            </a:r>
            <a:r>
              <a:rPr lang="en-GB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. You can synchronise your GitHub repository following this instructions: </a:t>
            </a:r>
            <a:r>
              <a:rPr lang="en-GB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4"/>
              </a:rPr>
              <a:t>https://docs.github.com/en/repositories/archiving-a-github-repository/referencing-and-citing-content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4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AFDE-A646-D2B6-C534-D63636C960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034143" y="71212"/>
            <a:ext cx="10515600" cy="269610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/>
              <a:t>Instructions for Assignment 1 – DFM #1</a:t>
            </a:r>
            <a:endParaRPr lang="nl-NL" sz="1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4D71B-613A-2637-0409-211FA475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2</a:t>
            </a:fld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569D-C26D-9A3A-FC3A-5810B3641A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008" y="368087"/>
            <a:ext cx="119933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Here we go! These are the 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FOUR steps 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to follow to complete 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Assignment 1.</a:t>
            </a:r>
          </a:p>
          <a:p>
            <a:endParaRPr lang="en-US" sz="1400" kern="100" dirty="0">
              <a:effectLst/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Step 1: Research data/objects. </a:t>
            </a:r>
          </a:p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       	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1-1.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docs-Calibri"/>
              </a:rPr>
              <a:t>Write a descriptive name for each research data/object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you will collect or work with during your project in the respective boxes on slide 3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e.g</a:t>
            </a:r>
            <a:r>
              <a:rPr lang="en-US" sz="1400" kern="100" dirty="0"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	Interview videos,  Sequencing data, Sensor data, Interview transcript, Design sketches, etc.;</a:t>
            </a:r>
          </a:p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1-2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docs-Calibri"/>
              </a:rPr>
              <a:t>Fill out the type of research data/object</a:t>
            </a:r>
            <a:r>
              <a:rPr lang="en-US" sz="1400" b="1" i="0" u="none" strike="noStrike" kern="100" dirty="0">
                <a:solidFill>
                  <a:srgbClr val="000000"/>
                </a:solidFill>
                <a:latin typeface="Calibri  "/>
                <a:cs typeface="Times New Roman" panose="02020603050405020304" pitchFamily="18" charset="0"/>
              </a:rPr>
              <a:t> </a:t>
            </a:r>
            <a:r>
              <a:rPr lang="en-US" sz="1400" i="0" u="none" strike="noStrike" kern="100" dirty="0">
                <a:solidFill>
                  <a:srgbClr val="000000"/>
                </a:solidFill>
                <a:latin typeface="Calibri  "/>
                <a:cs typeface="Times New Roman" panose="02020603050405020304" pitchFamily="18" charset="0"/>
              </a:rPr>
              <a:t>e.g.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dataset, code, model, software executable, images, etc.;</a:t>
            </a:r>
          </a:p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1-3. Write a short description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reflecting on the following two questions: (1) What is the nature of the research data/object? (2) How is it  	collected/created? e.g. recording videos collected in a in-person interview at the Company X, acoustic signals from material stress detected using 	acoustic sensors;</a:t>
            </a:r>
          </a:p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GB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1-4.</a:t>
            </a:r>
            <a:r>
              <a:rPr lang="en-GB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docs-Calibri"/>
              </a:rPr>
              <a:t>Write the format and size of each research data/object </a:t>
            </a:r>
            <a:r>
              <a:rPr lang="en-GB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using a standard measurement</a:t>
            </a:r>
            <a:r>
              <a:rPr lang="en-GB" sz="1400" kern="100" dirty="0"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, e</a:t>
            </a:r>
            <a:r>
              <a:rPr lang="en-GB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.g. MPG4;  gigabyte or GB.</a:t>
            </a:r>
          </a:p>
          <a:p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restrict yourself to list only 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research data/objects! Please provide a comprehensive list. If you would like to extend the list, you can do so by duplicating the slide we have provided  by clicking on the icon ‘New Slide’.</a:t>
            </a:r>
            <a:endParaRPr lang="en-US" sz="1400" kern="100" dirty="0">
              <a:effectLst/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1" kern="100" dirty="0">
              <a:effectLst/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Step 2: Actions. Use the green action arrows for each research data/object. </a:t>
            </a:r>
          </a:p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Go to the Toolbox on slide 4 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"Action"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. Choose the action (green arrows) from the list for each research data/object. C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/>
              </a:rPr>
              <a:t>opy and paste it in on the template (slide 3).</a:t>
            </a:r>
          </a:p>
          <a:p>
            <a:endParaRPr lang="en-US" sz="1400" kern="100" dirty="0">
              <a:effectLst/>
              <a:latin typeface="Calibri  "/>
              <a:ea typeface="Calibri" panose="020F0502020204030204" pitchFamily="34" charset="0"/>
              <a:cs typeface="Times New Roman"/>
            </a:endParaRPr>
          </a:p>
          <a:p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Flags. Use the red flags to indicate important characteristics of the research data/object that might influence how you need to manage it.</a:t>
            </a:r>
          </a:p>
          <a:p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to the Toolbox on slide 4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"Flags“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Choose a flag (red flags) from the list for each research data/object which has a relevant characteristic. 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/>
              </a:rPr>
              <a:t>Copy and paste it on the template (slide 3), accordingly.</a:t>
            </a:r>
          </a:p>
          <a:p>
            <a:endParaRPr lang="en-US" sz="1400" kern="100" dirty="0">
              <a:effectLst/>
              <a:latin typeface="Calibri  "/>
              <a:ea typeface="Calibri" panose="020F0502020204030204" pitchFamily="34" charset="0"/>
              <a:cs typeface="Times New Roman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need more options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filling out 'Actions' and 'Flags'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 free to modify/add new arrows and flags.</a:t>
            </a:r>
          </a:p>
          <a:p>
            <a:endParaRPr lang="nl-NL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 Reflect on Theme “Storage &amp; Backup” by answering questions Q1-Q3</a:t>
            </a: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You can find them in the next slide (slide3).</a:t>
            </a:r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question (Q1, Q2, Q3) can be responded individually for each research data/object, or at a group level.  </a:t>
            </a:r>
          </a:p>
          <a:p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DF917-CF18-4058-7CF0-F8F83D72139D}"/>
              </a:ext>
            </a:extLst>
          </p:cNvPr>
          <p:cNvSpPr txBox="1"/>
          <p:nvPr/>
        </p:nvSpPr>
        <p:spPr>
          <a:xfrm>
            <a:off x="1841126" y="6198255"/>
            <a:ext cx="10216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b="1" dirty="0"/>
          </a:p>
          <a:p>
            <a:r>
              <a:rPr lang="en-GB" sz="1400" b="1" dirty="0"/>
              <a:t>Attention! Do not forget to save this template as: Assignment 1- {your name}  and upload it in the corresponding group on Brightspace!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415985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F039-451B-9680-06F1-A7159A9733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FCD8-DC48-4EC5-0CC6-6AD4017463E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44AD23-4320-7A21-D041-06CA5035EC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E24EC9-C39B-9B07-6C16-7DBEB7B51B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8CA3D5-B1C7-0227-90DE-87654EFA03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775FAD-35DB-DEE5-405D-77C35D6881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2E7E1A-E38A-C565-F9C7-DB87A0E44B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E30FB2-48B0-47C0-3D26-B1AE3002411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8719FB-E71F-578C-05ED-92FB7699F1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2AEF60-D414-1A0E-84C3-42D279AE02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2612CF-AA93-8C8B-4210-C65A09A8FF5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A6F825-342A-0190-4B4E-C2C10B07AE9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F7F9D0-DBC0-A260-7C73-A4996920E17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3513450-C127-406D-CEAA-8C4C5F77A80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1D6439-48EB-D755-D702-055466DEF5D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FF682DB-7C8D-80BA-6A89-AEED21EDA2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CCD7D7E-4492-E661-1167-89BA6046B9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C39D047-5F9C-F8AE-CA99-C94868E93FC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4FCFF9-AA31-4720-E34B-A5698EF61A3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FD2C4FB-4E12-B83C-CA3E-F020CD838C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22C22D9-C9C7-6D92-9235-6C72D91AF02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8B108BE-01A7-8801-3386-A4A777031F0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BFD06EB-6F50-88AA-F622-88FA2CC46B3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64FED68-8BAD-4B3E-969C-9BE9FE347A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69ED902-D6D9-4EE0-97FF-47651DD2F3D6}" type="slidenum">
              <a:rPr lang="nl-NL" smtClean="0"/>
              <a:t>3</a:t>
            </a:fld>
            <a:endParaRPr lang="nl-NL"/>
          </a:p>
        </p:txBody>
      </p:sp>
      <p:grpSp>
        <p:nvGrpSpPr>
          <p:cNvPr id="29" name="Group 98">
            <a:extLst>
              <a:ext uri="{FF2B5EF4-FFF2-40B4-BE49-F238E27FC236}">
                <a16:creationId xmlns:a16="http://schemas.microsoft.com/office/drawing/2014/main" id="{1F3F81E0-C1F2-5CAB-A621-05B9A37B14EF}"/>
              </a:ext>
            </a:extLst>
          </p:cNvPr>
          <p:cNvGrpSpPr/>
          <p:nvPr/>
        </p:nvGrpSpPr>
        <p:grpSpPr>
          <a:xfrm>
            <a:off x="2533005" y="1826656"/>
            <a:ext cx="998269" cy="833975"/>
            <a:chOff x="5577229" y="2537719"/>
            <a:chExt cx="1421560" cy="1097169"/>
          </a:xfrm>
          <a:solidFill>
            <a:srgbClr val="AC5454"/>
          </a:solidFill>
        </p:grpSpPr>
        <p:sp>
          <p:nvSpPr>
            <p:cNvPr id="30" name="Isosceles Triangle 99">
              <a:extLst>
                <a:ext uri="{FF2B5EF4-FFF2-40B4-BE49-F238E27FC236}">
                  <a16:creationId xmlns:a16="http://schemas.microsoft.com/office/drawing/2014/main" id="{19695C38-4692-1F40-D79D-019BD60431E9}"/>
                </a:ext>
              </a:extLst>
            </p:cNvPr>
            <p:cNvSpPr/>
            <p:nvPr/>
          </p:nvSpPr>
          <p:spPr>
            <a:xfrm rot="5400000">
              <a:off x="5730010" y="2429181"/>
              <a:ext cx="1097169" cy="1314245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TextBox 100">
              <a:extLst>
                <a:ext uri="{FF2B5EF4-FFF2-40B4-BE49-F238E27FC236}">
                  <a16:creationId xmlns:a16="http://schemas.microsoft.com/office/drawing/2014/main" id="{CFD12233-9F84-A3BC-4E93-D7A04FA3160B}"/>
                </a:ext>
              </a:extLst>
            </p:cNvPr>
            <p:cNvSpPr txBox="1"/>
            <p:nvPr/>
          </p:nvSpPr>
          <p:spPr>
            <a:xfrm>
              <a:off x="5577229" y="2928648"/>
              <a:ext cx="1421560" cy="52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e.g. Restricted access</a:t>
              </a:r>
            </a:p>
          </p:txBody>
        </p:sp>
      </p:grpSp>
      <p:sp>
        <p:nvSpPr>
          <p:cNvPr id="32" name="Right Arrow 43">
            <a:extLst>
              <a:ext uri="{FF2B5EF4-FFF2-40B4-BE49-F238E27FC236}">
                <a16:creationId xmlns:a16="http://schemas.microsoft.com/office/drawing/2014/main" id="{B723E170-CC99-7559-D66E-80468D29AB32}"/>
              </a:ext>
            </a:extLst>
          </p:cNvPr>
          <p:cNvSpPr/>
          <p:nvPr/>
        </p:nvSpPr>
        <p:spPr>
          <a:xfrm>
            <a:off x="217821" y="2346545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</a:rPr>
              <a:t>e.g. Merge</a:t>
            </a:r>
          </a:p>
        </p:txBody>
      </p:sp>
    </p:spTree>
    <p:extLst>
      <p:ext uri="{BB962C8B-B14F-4D97-AF65-F5344CB8AC3E}">
        <p14:creationId xmlns:p14="http://schemas.microsoft.com/office/powerpoint/2010/main" val="3269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71">
            <a:extLst>
              <a:ext uri="{FF2B5EF4-FFF2-40B4-BE49-F238E27FC236}">
                <a16:creationId xmlns:a16="http://schemas.microsoft.com/office/drawing/2014/main" id="{EFB833D1-0188-4348-8FE3-C76EF7392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8538319" y="205860"/>
            <a:ext cx="834697" cy="998268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ijdelijke aanduiding voor dianummer 67">
            <a:extLst>
              <a:ext uri="{FF2B5EF4-FFF2-40B4-BE49-F238E27FC236}">
                <a16:creationId xmlns:a16="http://schemas.microsoft.com/office/drawing/2014/main" id="{73AA4B89-039E-4A12-891B-ACE9B9D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4</a:t>
            </a:fld>
            <a:endParaRPr lang="nl-NL"/>
          </a:p>
        </p:txBody>
      </p:sp>
      <p:grpSp>
        <p:nvGrpSpPr>
          <p:cNvPr id="66" name="Group 98">
            <a:extLst>
              <a:ext uri="{FF2B5EF4-FFF2-40B4-BE49-F238E27FC236}">
                <a16:creationId xmlns:a16="http://schemas.microsoft.com/office/drawing/2014/main" id="{3D83B16F-BBC4-48E7-8F55-DC666F716695}"/>
              </a:ext>
            </a:extLst>
          </p:cNvPr>
          <p:cNvGrpSpPr/>
          <p:nvPr/>
        </p:nvGrpSpPr>
        <p:grpSpPr>
          <a:xfrm>
            <a:off x="9768269" y="4112996"/>
            <a:ext cx="998269" cy="833975"/>
            <a:chOff x="5577229" y="2537720"/>
            <a:chExt cx="1421560" cy="1097169"/>
          </a:xfrm>
          <a:solidFill>
            <a:srgbClr val="AC5454"/>
          </a:solidFill>
        </p:grpSpPr>
        <p:sp>
          <p:nvSpPr>
            <p:cNvPr id="69" name="Isosceles Triangle 99">
              <a:extLst>
                <a:ext uri="{FF2B5EF4-FFF2-40B4-BE49-F238E27FC236}">
                  <a16:creationId xmlns:a16="http://schemas.microsoft.com/office/drawing/2014/main" id="{25CA7D38-A5A0-446F-A1E6-A66BCD06C9BE}"/>
                </a:ext>
              </a:extLst>
            </p:cNvPr>
            <p:cNvSpPr/>
            <p:nvPr/>
          </p:nvSpPr>
          <p:spPr>
            <a:xfrm rot="5400000">
              <a:off x="5730010" y="2429182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0" name="TextBox 100">
              <a:extLst>
                <a:ext uri="{FF2B5EF4-FFF2-40B4-BE49-F238E27FC236}">
                  <a16:creationId xmlns:a16="http://schemas.microsoft.com/office/drawing/2014/main" id="{8CDE1BDF-793A-48D4-A8AF-3A9865E15BE6}"/>
                </a:ext>
              </a:extLst>
            </p:cNvPr>
            <p:cNvSpPr txBox="1"/>
            <p:nvPr/>
          </p:nvSpPr>
          <p:spPr>
            <a:xfrm>
              <a:off x="5577229" y="2928648"/>
              <a:ext cx="1421560" cy="36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73" name="Group 9">
            <a:extLst>
              <a:ext uri="{FF2B5EF4-FFF2-40B4-BE49-F238E27FC236}">
                <a16:creationId xmlns:a16="http://schemas.microsoft.com/office/drawing/2014/main" id="{1C3B0E76-2F0B-4BC2-97FA-82151140BBD9}"/>
              </a:ext>
            </a:extLst>
          </p:cNvPr>
          <p:cNvGrpSpPr/>
          <p:nvPr/>
        </p:nvGrpSpPr>
        <p:grpSpPr>
          <a:xfrm>
            <a:off x="9768269" y="2949521"/>
            <a:ext cx="998269" cy="833975"/>
            <a:chOff x="5578298" y="2172539"/>
            <a:chExt cx="1421560" cy="1097169"/>
          </a:xfrm>
          <a:solidFill>
            <a:srgbClr val="AC5454"/>
          </a:solidFill>
        </p:grpSpPr>
        <p:sp>
          <p:nvSpPr>
            <p:cNvPr id="74" name="Isosceles Triangle 79">
              <a:extLst>
                <a:ext uri="{FF2B5EF4-FFF2-40B4-BE49-F238E27FC236}">
                  <a16:creationId xmlns:a16="http://schemas.microsoft.com/office/drawing/2014/main" id="{DD1D9DB8-E72A-4A7E-B03A-C3041DE62C87}"/>
                </a:ext>
              </a:extLst>
            </p:cNvPr>
            <p:cNvSpPr/>
            <p:nvPr/>
          </p:nvSpPr>
          <p:spPr>
            <a:xfrm rot="5400000">
              <a:off x="5718962" y="2064001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TextBox 80">
              <a:extLst>
                <a:ext uri="{FF2B5EF4-FFF2-40B4-BE49-F238E27FC236}">
                  <a16:creationId xmlns:a16="http://schemas.microsoft.com/office/drawing/2014/main" id="{F69C984E-BDF1-40A2-8EBB-E3BD47BF3F86}"/>
                </a:ext>
              </a:extLst>
            </p:cNvPr>
            <p:cNvSpPr txBox="1"/>
            <p:nvPr/>
          </p:nvSpPr>
          <p:spPr>
            <a:xfrm>
              <a:off x="5578298" y="2556998"/>
              <a:ext cx="1421560" cy="364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76" name="Isosceles Triangle 77">
            <a:extLst>
              <a:ext uri="{FF2B5EF4-FFF2-40B4-BE49-F238E27FC236}">
                <a16:creationId xmlns:a16="http://schemas.microsoft.com/office/drawing/2014/main" id="{6DC4134D-0BD4-496A-BD5D-6314BD0760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9842037" y="1737512"/>
            <a:ext cx="833973" cy="922909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77" name="Group 70">
            <a:extLst>
              <a:ext uri="{FF2B5EF4-FFF2-40B4-BE49-F238E27FC236}">
                <a16:creationId xmlns:a16="http://schemas.microsoft.com/office/drawing/2014/main" id="{0E574A5D-04D3-4A53-81ED-958992FDC8E3}"/>
              </a:ext>
            </a:extLst>
          </p:cNvPr>
          <p:cNvGrpSpPr/>
          <p:nvPr/>
        </p:nvGrpSpPr>
        <p:grpSpPr>
          <a:xfrm>
            <a:off x="8368818" y="2366350"/>
            <a:ext cx="974739" cy="833975"/>
            <a:chOff x="4457844" y="-227485"/>
            <a:chExt cx="948863" cy="515983"/>
          </a:xfrm>
          <a:solidFill>
            <a:srgbClr val="AC5454"/>
          </a:solidFill>
        </p:grpSpPr>
        <p:sp>
          <p:nvSpPr>
            <p:cNvPr id="78" name="Isosceles Triangle 71">
              <a:extLst>
                <a:ext uri="{FF2B5EF4-FFF2-40B4-BE49-F238E27FC236}">
                  <a16:creationId xmlns:a16="http://schemas.microsoft.com/office/drawing/2014/main" id="{22A6D05E-F6C6-45ED-B8B4-BEFA2FBDD9FB}"/>
                </a:ext>
              </a:extLst>
            </p:cNvPr>
            <p:cNvSpPr/>
            <p:nvPr/>
          </p:nvSpPr>
          <p:spPr>
            <a:xfrm rot="5400000">
              <a:off x="4699511" y="-418698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2">
              <a:extLst>
                <a:ext uri="{FF2B5EF4-FFF2-40B4-BE49-F238E27FC236}">
                  <a16:creationId xmlns:a16="http://schemas.microsoft.com/office/drawing/2014/main" id="{497E82D2-5EB4-48DB-9CD0-5020B4DA2D2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57844" y="-74944"/>
              <a:ext cx="937658" cy="285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Commercial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80" name="Group 67">
            <a:extLst>
              <a:ext uri="{FF2B5EF4-FFF2-40B4-BE49-F238E27FC236}">
                <a16:creationId xmlns:a16="http://schemas.microsoft.com/office/drawing/2014/main" id="{69FF3122-79FE-4F52-BF7A-AB0A9A252AD8}"/>
              </a:ext>
            </a:extLst>
          </p:cNvPr>
          <p:cNvGrpSpPr/>
          <p:nvPr/>
        </p:nvGrpSpPr>
        <p:grpSpPr>
          <a:xfrm>
            <a:off x="7007314" y="4146084"/>
            <a:ext cx="981482" cy="833975"/>
            <a:chOff x="3528896" y="946217"/>
            <a:chExt cx="955427" cy="515983"/>
          </a:xfrm>
          <a:solidFill>
            <a:srgbClr val="AC5454"/>
          </a:solidFill>
        </p:grpSpPr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61365551-56B1-4B31-8731-B5087A84D522}"/>
                </a:ext>
              </a:extLst>
            </p:cNvPr>
            <p:cNvSpPr/>
            <p:nvPr/>
          </p:nvSpPr>
          <p:spPr>
            <a:xfrm rot="5400000">
              <a:off x="3777127" y="755004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69">
              <a:extLst>
                <a:ext uri="{FF2B5EF4-FFF2-40B4-BE49-F238E27FC236}">
                  <a16:creationId xmlns:a16="http://schemas.microsoft.com/office/drawing/2014/main" id="{703B638B-9414-4E31-8D16-096345C988B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28896" y="1124600"/>
              <a:ext cx="937658" cy="285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Check usage rights</a:t>
              </a:r>
            </a:p>
          </p:txBody>
        </p:sp>
      </p:grpSp>
      <p:grpSp>
        <p:nvGrpSpPr>
          <p:cNvPr id="83" name="Group 63">
            <a:extLst>
              <a:ext uri="{FF2B5EF4-FFF2-40B4-BE49-F238E27FC236}">
                <a16:creationId xmlns:a16="http://schemas.microsoft.com/office/drawing/2014/main" id="{39DFDD24-BDE8-4406-8737-2CF9E47D7587}"/>
              </a:ext>
            </a:extLst>
          </p:cNvPr>
          <p:cNvGrpSpPr/>
          <p:nvPr/>
        </p:nvGrpSpPr>
        <p:grpSpPr>
          <a:xfrm>
            <a:off x="7024251" y="2980598"/>
            <a:ext cx="963229" cy="833975"/>
            <a:chOff x="3542040" y="734824"/>
            <a:chExt cx="937658" cy="515983"/>
          </a:xfrm>
          <a:solidFill>
            <a:srgbClr val="AC5454"/>
          </a:solidFill>
        </p:grpSpPr>
        <p:sp>
          <p:nvSpPr>
            <p:cNvPr id="84" name="Isosceles Triangle 64">
              <a:extLst>
                <a:ext uri="{FF2B5EF4-FFF2-40B4-BE49-F238E27FC236}">
                  <a16:creationId xmlns:a16="http://schemas.microsoft.com/office/drawing/2014/main" id="{D701900D-BB9A-48A3-B6AB-A7CA9545F20B}"/>
                </a:ext>
              </a:extLst>
            </p:cNvPr>
            <p:cNvSpPr/>
            <p:nvPr/>
          </p:nvSpPr>
          <p:spPr>
            <a:xfrm rot="5400000">
              <a:off x="3772501" y="543611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65">
              <a:extLst>
                <a:ext uri="{FF2B5EF4-FFF2-40B4-BE49-F238E27FC236}">
                  <a16:creationId xmlns:a16="http://schemas.microsoft.com/office/drawing/2014/main" id="{E8F79C82-2EB0-4E85-9E5B-B56BCACD94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42040" y="862734"/>
              <a:ext cx="937658" cy="285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Personal data</a:t>
              </a:r>
            </a:p>
          </p:txBody>
        </p:sp>
      </p:grpSp>
      <p:grpSp>
        <p:nvGrpSpPr>
          <p:cNvPr id="86" name="Group 5">
            <a:extLst>
              <a:ext uri="{FF2B5EF4-FFF2-40B4-BE49-F238E27FC236}">
                <a16:creationId xmlns:a16="http://schemas.microsoft.com/office/drawing/2014/main" id="{1E09AC5C-23E3-4385-89A4-D3CF432D7576}"/>
              </a:ext>
            </a:extLst>
          </p:cNvPr>
          <p:cNvGrpSpPr/>
          <p:nvPr/>
        </p:nvGrpSpPr>
        <p:grpSpPr>
          <a:xfrm>
            <a:off x="7025302" y="1778923"/>
            <a:ext cx="963229" cy="833975"/>
            <a:chOff x="3542759" y="506412"/>
            <a:chExt cx="937658" cy="515983"/>
          </a:xfrm>
          <a:solidFill>
            <a:srgbClr val="AC5454"/>
          </a:solidFill>
        </p:grpSpPr>
        <p:sp>
          <p:nvSpPr>
            <p:cNvPr id="87" name="Isosceles Triangle 33">
              <a:extLst>
                <a:ext uri="{FF2B5EF4-FFF2-40B4-BE49-F238E27FC236}">
                  <a16:creationId xmlns:a16="http://schemas.microsoft.com/office/drawing/2014/main" id="{89BF6AD3-9E64-45CD-8231-228FE88A5C25}"/>
                </a:ext>
              </a:extLst>
            </p:cNvPr>
            <p:cNvSpPr/>
            <p:nvPr/>
          </p:nvSpPr>
          <p:spPr>
            <a:xfrm rot="5400000">
              <a:off x="3773220" y="315199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35">
              <a:extLst>
                <a:ext uri="{FF2B5EF4-FFF2-40B4-BE49-F238E27FC236}">
                  <a16:creationId xmlns:a16="http://schemas.microsoft.com/office/drawing/2014/main" id="{47E80AA4-1518-473C-A07D-C9CEA99EB89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42759" y="666897"/>
              <a:ext cx="937658" cy="285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Confidential data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Right Arrow 82">
            <a:extLst>
              <a:ext uri="{FF2B5EF4-FFF2-40B4-BE49-F238E27FC236}">
                <a16:creationId xmlns:a16="http://schemas.microsoft.com/office/drawing/2014/main" id="{821F8064-102D-40E4-969A-2E9164D743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75756" y="432261"/>
            <a:ext cx="998269" cy="4276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2" name="TextBox 72">
            <a:extLst>
              <a:ext uri="{FF2B5EF4-FFF2-40B4-BE49-F238E27FC236}">
                <a16:creationId xmlns:a16="http://schemas.microsoft.com/office/drawing/2014/main" id="{10C4D14A-4EFE-4394-A7FB-89FF45D332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57748" y="508462"/>
            <a:ext cx="96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Flags</a:t>
            </a:r>
          </a:p>
        </p:txBody>
      </p:sp>
      <p:grpSp>
        <p:nvGrpSpPr>
          <p:cNvPr id="93" name="Groep 92">
            <a:extLst>
              <a:ext uri="{FF2B5EF4-FFF2-40B4-BE49-F238E27FC236}">
                <a16:creationId xmlns:a16="http://schemas.microsoft.com/office/drawing/2014/main" id="{1DACA85D-E3F6-41C4-93D2-65BB9824B0F7}"/>
              </a:ext>
            </a:extLst>
          </p:cNvPr>
          <p:cNvGrpSpPr/>
          <p:nvPr/>
        </p:nvGrpSpPr>
        <p:grpSpPr>
          <a:xfrm>
            <a:off x="8425550" y="3556437"/>
            <a:ext cx="998269" cy="833975"/>
            <a:chOff x="8430904" y="3293243"/>
            <a:chExt cx="1296148" cy="1097169"/>
          </a:xfrm>
        </p:grpSpPr>
        <p:sp>
          <p:nvSpPr>
            <p:cNvPr id="94" name="Isosceles Triangle 74">
              <a:extLst>
                <a:ext uri="{FF2B5EF4-FFF2-40B4-BE49-F238E27FC236}">
                  <a16:creationId xmlns:a16="http://schemas.microsoft.com/office/drawing/2014/main" id="{68601581-C864-49A3-85A5-6D92B6191AA2}"/>
                </a:ext>
              </a:extLst>
            </p:cNvPr>
            <p:cNvSpPr/>
            <p:nvPr/>
          </p:nvSpPr>
          <p:spPr>
            <a:xfrm rot="5400000">
              <a:off x="8507096" y="3242677"/>
              <a:ext cx="1097169" cy="1198301"/>
            </a:xfrm>
            <a:prstGeom prst="triangle">
              <a:avLst/>
            </a:prstGeom>
            <a:solidFill>
              <a:srgbClr val="AC5454"/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5" name="TextBox 78">
              <a:extLst>
                <a:ext uri="{FF2B5EF4-FFF2-40B4-BE49-F238E27FC236}">
                  <a16:creationId xmlns:a16="http://schemas.microsoft.com/office/drawing/2014/main" id="{FFBAB35F-D035-48D7-8631-F81DEB80904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30904" y="3560422"/>
              <a:ext cx="1296148" cy="60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Closed access</a:t>
              </a:r>
            </a:p>
          </p:txBody>
        </p:sp>
      </p:grpSp>
      <p:sp>
        <p:nvSpPr>
          <p:cNvPr id="96" name="TextBox 80">
            <a:extLst>
              <a:ext uri="{FF2B5EF4-FFF2-40B4-BE49-F238E27FC236}">
                <a16:creationId xmlns:a16="http://schemas.microsoft.com/office/drawing/2014/main" id="{44A71418-0871-4B37-9E04-47CCC16845D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87713" y="1973075"/>
            <a:ext cx="99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1" name="Right Arrow 52">
            <a:extLst>
              <a:ext uri="{FF2B5EF4-FFF2-40B4-BE49-F238E27FC236}">
                <a16:creationId xmlns:a16="http://schemas.microsoft.com/office/drawing/2014/main" id="{AA6B18FD-F762-46DA-91D7-460C02F63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0133" y="2319127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Anonymize</a:t>
            </a:r>
          </a:p>
        </p:txBody>
      </p:sp>
      <p:sp>
        <p:nvSpPr>
          <p:cNvPr id="42" name="Right Arrow 49">
            <a:extLst>
              <a:ext uri="{FF2B5EF4-FFF2-40B4-BE49-F238E27FC236}">
                <a16:creationId xmlns:a16="http://schemas.microsoft.com/office/drawing/2014/main" id="{C741F8AC-30F0-429B-8880-9F0B8EEAE4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72340" y="1487061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43" name="Right Arrow 46">
            <a:extLst>
              <a:ext uri="{FF2B5EF4-FFF2-40B4-BE49-F238E27FC236}">
                <a16:creationId xmlns:a16="http://schemas.microsoft.com/office/drawing/2014/main" id="{2AB7CFF4-8F71-4332-9606-488EFB6154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53298" y="3954405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Convert</a:t>
            </a:r>
          </a:p>
        </p:txBody>
      </p:sp>
      <p:sp>
        <p:nvSpPr>
          <p:cNvPr id="44" name="Right Arrow 61">
            <a:extLst>
              <a:ext uri="{FF2B5EF4-FFF2-40B4-BE49-F238E27FC236}">
                <a16:creationId xmlns:a16="http://schemas.microsoft.com/office/drawing/2014/main" id="{3F3C6566-F848-4413-B0E2-5BE436D5C3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54047" y="3158928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45" name="Right Arrow 58">
            <a:extLst>
              <a:ext uri="{FF2B5EF4-FFF2-40B4-BE49-F238E27FC236}">
                <a16:creationId xmlns:a16="http://schemas.microsoft.com/office/drawing/2014/main" id="{B2F92E40-CFFD-46B3-B7D3-C897715B88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53795" y="2309853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Transcribe</a:t>
            </a:r>
          </a:p>
        </p:txBody>
      </p:sp>
      <p:sp>
        <p:nvSpPr>
          <p:cNvPr id="46" name="Right Arrow 55">
            <a:extLst>
              <a:ext uri="{FF2B5EF4-FFF2-40B4-BE49-F238E27FC236}">
                <a16:creationId xmlns:a16="http://schemas.microsoft.com/office/drawing/2014/main" id="{C930FFD0-7ECD-4F47-8F98-DD1208127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53795" y="1480113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47" name="Right Arrow 43">
            <a:extLst>
              <a:ext uri="{FF2B5EF4-FFF2-40B4-BE49-F238E27FC236}">
                <a16:creationId xmlns:a16="http://schemas.microsoft.com/office/drawing/2014/main" id="{FD54E6E8-65FD-4561-ABB5-065F7141B5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2719" y="3926657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9" name="Right Arrow 37">
            <a:extLst>
              <a:ext uri="{FF2B5EF4-FFF2-40B4-BE49-F238E27FC236}">
                <a16:creationId xmlns:a16="http://schemas.microsoft.com/office/drawing/2014/main" id="{3696CE67-D659-4AB1-A469-C75D4823E5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7213" y="2285797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</a:t>
            </a:r>
          </a:p>
        </p:txBody>
      </p:sp>
      <p:sp>
        <p:nvSpPr>
          <p:cNvPr id="50" name="Right Arrow 32">
            <a:extLst>
              <a:ext uri="{FF2B5EF4-FFF2-40B4-BE49-F238E27FC236}">
                <a16:creationId xmlns:a16="http://schemas.microsoft.com/office/drawing/2014/main" id="{9EAB28E1-A026-47D4-92BF-4C207BAFE5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7213" y="1462943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51" name="Right Arrow 93">
            <a:extLst>
              <a:ext uri="{FF2B5EF4-FFF2-40B4-BE49-F238E27FC236}">
                <a16:creationId xmlns:a16="http://schemas.microsoft.com/office/drawing/2014/main" id="{9433D75C-1E21-49A5-9058-911F0510C9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1797" y="3158927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52" name="Right Arrow 96">
            <a:extLst>
              <a:ext uri="{FF2B5EF4-FFF2-40B4-BE49-F238E27FC236}">
                <a16:creationId xmlns:a16="http://schemas.microsoft.com/office/drawing/2014/main" id="{C5DB7FD8-6628-4960-A17C-5D11C6A308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0133" y="3985457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Re-use</a:t>
            </a:r>
          </a:p>
        </p:txBody>
      </p:sp>
      <p:sp>
        <p:nvSpPr>
          <p:cNvPr id="53" name="Right Arrow 96">
            <a:extLst>
              <a:ext uri="{FF2B5EF4-FFF2-40B4-BE49-F238E27FC236}">
                <a16:creationId xmlns:a16="http://schemas.microsoft.com/office/drawing/2014/main" id="{ACCA0BB2-4B48-4357-9E13-0AC59CF095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53298" y="4803480"/>
            <a:ext cx="936364" cy="503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ight Arrow 37">
            <a:extLst>
              <a:ext uri="{FF2B5EF4-FFF2-40B4-BE49-F238E27FC236}">
                <a16:creationId xmlns:a16="http://schemas.microsoft.com/office/drawing/2014/main" id="{D4544582-E5CF-75F1-DE25-CBD13B7B3A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2719" y="3200324"/>
            <a:ext cx="936364" cy="55919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Pseudonymisation</a:t>
            </a:r>
          </a:p>
        </p:txBody>
      </p:sp>
    </p:spTree>
    <p:extLst>
      <p:ext uri="{BB962C8B-B14F-4D97-AF65-F5344CB8AC3E}">
        <p14:creationId xmlns:p14="http://schemas.microsoft.com/office/powerpoint/2010/main" val="1386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AFDE-A646-D2B6-C534-D63636C9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98" y="287344"/>
            <a:ext cx="10515600" cy="269610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/>
              <a:t>Instructions for Assignment 2 – DFM #2</a:t>
            </a:r>
            <a:endParaRPr lang="nl-NL" sz="1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4D71B-613A-2637-0409-211FA475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5</a:t>
            </a:fld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569D-C26D-9A3A-FC3A-5810B3641A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1433" y="635609"/>
            <a:ext cx="11740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  "/>
                <a:ea typeface="+mn-lt"/>
                <a:cs typeface="+mn-lt"/>
              </a:rPr>
              <a:t>Please read these instructions carefully</a:t>
            </a:r>
            <a:r>
              <a:rPr lang="en-US" sz="1600" dirty="0">
                <a:latin typeface="Calibri  "/>
                <a:ea typeface="+mn-lt"/>
                <a:cs typeface="+mn-lt"/>
              </a:rPr>
              <a:t> before starting the assignment. 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b="1" dirty="0"/>
              <a:t>Assignment 1 </a:t>
            </a:r>
            <a:r>
              <a:rPr lang="en-US" sz="1400" dirty="0"/>
              <a:t>you reflected on the </a:t>
            </a:r>
            <a:r>
              <a:rPr lang="en-US" sz="1400" b="1" dirty="0"/>
              <a:t>Theme </a:t>
            </a: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Storage &amp; Backup 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(slide 3)</a:t>
            </a: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research data/objects of your project. </a:t>
            </a:r>
          </a:p>
          <a:p>
            <a:endParaRPr lang="en-GB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Now it is t</a:t>
            </a:r>
            <a:r>
              <a:rPr lang="en-US" sz="1400" kern="100" dirty="0"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ime to complete </a:t>
            </a:r>
            <a:r>
              <a:rPr lang="en-US" sz="1400" b="1" kern="100" dirty="0"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Assignment 2.</a:t>
            </a:r>
            <a:r>
              <a:rPr lang="en-US" sz="1400" kern="100" dirty="0"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These are the </a:t>
            </a:r>
            <a:r>
              <a:rPr lang="en-US" sz="1400" b="1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TWO steps </a:t>
            </a:r>
            <a:r>
              <a:rPr lang="en-US" sz="1400" kern="100" dirty="0">
                <a:effectLst/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you will need to follow.</a:t>
            </a:r>
          </a:p>
          <a:p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1. R</a:t>
            </a:r>
            <a:r>
              <a:rPr lang="en-US" sz="1400" b="1" dirty="0"/>
              <a:t>eview the Theme </a:t>
            </a: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Storage &amp; Backup (slide 3) </a:t>
            </a:r>
            <a:r>
              <a:rPr lang="en-US" sz="1400" dirty="0"/>
              <a:t>and make necessary updates to your research data/objects according to the feedback of your peers and instructors.</a:t>
            </a:r>
          </a:p>
          <a:p>
            <a:endParaRPr lang="en-US" sz="1400" dirty="0"/>
          </a:p>
          <a:p>
            <a:r>
              <a:rPr lang="en-US" sz="1400" b="1" dirty="0"/>
              <a:t>Step 2. Continue developing your DFM </a:t>
            </a:r>
            <a:r>
              <a:rPr lang="en-US" sz="1400" dirty="0"/>
              <a:t>by reflecting on </a:t>
            </a:r>
            <a:r>
              <a:rPr lang="en-US" sz="1400" b="1" dirty="0"/>
              <a:t>Themes (2) to (7)</a:t>
            </a: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(2) Organisation, (3) Documentation, (4) Metadata, (5) Format, (6) Access, and (7) Publication. </a:t>
            </a:r>
            <a:r>
              <a:rPr lang="en-GB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that, read the instructions of each theme, and fill out the respective boxes.</a:t>
            </a:r>
          </a:p>
          <a:p>
            <a:endParaRPr lang="en-GB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note, that a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 these themes </a:t>
            </a: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 to the research data/objects you listed in Assignment 1 (slide </a:t>
            </a:r>
            <a:r>
              <a:rPr lang="en-GB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GB" sz="1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A57DF4F-4C65-927A-699C-7A62733EE4C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3997" y="3550022"/>
            <a:ext cx="11535771" cy="2205378"/>
            <a:chOff x="437804" y="4423265"/>
            <a:chExt cx="11175670" cy="1357782"/>
          </a:xfrm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EC3B033-E5A9-DD91-AD1E-70E295FAFF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804" y="4423265"/>
              <a:ext cx="11175670" cy="13577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F84C47-A87B-394F-B997-9F9A2E000E3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8001" y="4564323"/>
              <a:ext cx="10775274" cy="113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  "/>
                  <a:ea typeface="+mn-lt"/>
                  <a:cs typeface="+mn-lt"/>
                </a:rPr>
                <a:t>Tip:</a:t>
              </a:r>
            </a:p>
            <a:p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 through the contents in </a:t>
              </a:r>
              <a:r>
                <a:rPr lang="en-US" sz="1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Module 3 and 4 </a:t>
              </a: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before proceeding to complete the assignment. Here is a summary of each module:</a:t>
              </a:r>
            </a:p>
            <a:p>
              <a:endPara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Module 3: </a:t>
              </a: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You learned about the five key elements of the </a:t>
              </a:r>
              <a:r>
                <a:rPr lang="en-US" sz="1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FAIR principles </a:t>
              </a: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(i.e. Documentation &amp; Metadata, Interoperability, Access to the research data/objects of your project, Persistent Identifiers and Licences)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Module 4: </a:t>
              </a: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You explored some </a:t>
              </a:r>
              <a:r>
                <a:rPr lang="en-US" sz="1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best practices for the organisation, documentation and publication </a:t>
              </a: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research data/objects</a:t>
              </a:r>
              <a:r>
                <a:rPr lang="en-US" sz="1400" b="1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82550C-C993-E5EE-C395-5E25AB6D2794}"/>
              </a:ext>
            </a:extLst>
          </p:cNvPr>
          <p:cNvSpPr txBox="1"/>
          <p:nvPr/>
        </p:nvSpPr>
        <p:spPr>
          <a:xfrm>
            <a:off x="1643573" y="6198255"/>
            <a:ext cx="10216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b="1" dirty="0"/>
          </a:p>
          <a:p>
            <a:r>
              <a:rPr lang="en-GB" sz="1400" b="1" dirty="0"/>
              <a:t>Attention! Do not forget to save this template as: Assignment 2- {your name}  and upload it in the corresponding group on Brightspace!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17661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5EE44-0A30-10FF-11B6-332F205F2D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088A8-6671-CD2A-4447-00DD3FFFBD9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925D3E-A83B-C7A0-6EE8-AAC400B2DA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69ED902-D6D9-4EE0-97FF-47651DD2F3D6}" type="slidenum">
              <a:rPr lang="nl-NL" smtClean="0"/>
              <a:t>6</a:t>
            </a:fld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77223-ED22-45BB-C887-4AF4622F48E4}"/>
              </a:ext>
            </a:extLst>
          </p:cNvPr>
          <p:cNvSpPr txBox="1">
            <a:spLocks/>
          </p:cNvSpPr>
          <p:nvPr/>
        </p:nvSpPr>
        <p:spPr>
          <a:xfrm>
            <a:off x="224160" y="2550985"/>
            <a:ext cx="4623047" cy="281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have a look at </a:t>
            </a:r>
            <a:r>
              <a:rPr lang="en-GB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examples of naming conventions here</a:t>
            </a: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855DA-691C-273B-7BBC-4E7112DC799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21279" y="1456807"/>
            <a:ext cx="497815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take a look at the </a:t>
            </a:r>
            <a:r>
              <a:rPr lang="en-GB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examples of research compendium here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6981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2384-7B25-7B49-BB48-4998ECC1B1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AFEDB-38E8-4E12-D488-641A9EB946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2E2FF-E995-D09C-37F1-3C4086B05D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65E3F-6393-E434-DAE6-2146BD7CCD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0838" y="4829030"/>
            <a:ext cx="4876850" cy="15334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Popular tools for code documentation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4"/>
              </a:rPr>
              <a:t>Readme file template Cornell University 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5"/>
              </a:rPr>
              <a:t>Readme files standards from 4TU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6"/>
              </a:rPr>
              <a:t>Bricks (a uniform metadata schema for buildings)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7" action="ppaction://hlinkfile"/>
              </a:rPr>
              <a:t>Model and data cards for learning models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8"/>
              </a:rPr>
              <a:t>Jupyter</a:t>
            </a: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8"/>
              </a:rPr>
              <a:t> notebooks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9" action="ppaction://hlinkfile"/>
              </a:rPr>
              <a:t>TU Delft Electronic Lab Notebooks (ELNs)</a:t>
            </a:r>
            <a:endParaRPr lang="es-ES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10"/>
              </a:rPr>
              <a:t>Quarto converts markdown to websites, pdfs, </a:t>
            </a:r>
            <a:r>
              <a:rPr lang="en-US" sz="1100" u="sng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10"/>
              </a:rPr>
              <a:t>ebooks</a:t>
            </a:r>
            <a:r>
              <a:rPr lang="en-US" sz="11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10"/>
              </a:rPr>
              <a:t> and many other things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4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04E788-FA64-7224-76C4-302C87FE04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74DB-7D40-D1AC-0D95-00B393C04B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2B6DE-EDAC-A4E8-A9A3-07658CED7D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51323-9487-CE4D-F8EE-7FEC9A46FC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5007" y="4465234"/>
            <a:ext cx="4225770" cy="1110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u="sng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Project Object Model (POM) for Marven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u="sng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Model and data cards for machine learning models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u="sng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CodeMeta for software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u="sng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Metadata assistant for hugging ML models</a:t>
            </a:r>
            <a:endParaRPr lang="es-E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2DA2-CCF7-EE6F-86F2-CBA2D59DF2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09861-1B04-0863-3811-FD069E494B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079514-8AB6-F958-04AC-60B6E6C732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F7B94-DDE7-336F-4B4E-05E5BEBDA6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69ED902-D6D9-4EE0-97FF-47651DD2F3D6}" type="slidenum">
              <a:rPr lang="nl-NL" smtClean="0"/>
              <a:t>9</a:t>
            </a:fld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D41AD-0411-6885-104E-84653B2E841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7825" y="2965450"/>
            <a:ext cx="4676775" cy="83292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	 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Python modules conversion for </a:t>
            </a:r>
            <a:r>
              <a:rPr lang="en-GB" sz="11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en-GB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atlab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users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List of preferred file formats provided by 4TU.ResearchData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5305567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</TotalTime>
  <Words>1350</Words>
  <Application>Microsoft Office PowerPoint</Application>
  <PresentationFormat>Widescreen</PresentationFormat>
  <Paragraphs>118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 docs-Calibri'</vt:lpstr>
      <vt:lpstr>Abadi Extra Light</vt:lpstr>
      <vt:lpstr>Arial</vt:lpstr>
      <vt:lpstr>Calibri</vt:lpstr>
      <vt:lpstr>Calibri  </vt:lpstr>
      <vt:lpstr>Calibri Light</vt:lpstr>
      <vt:lpstr>docs-Calibri</vt:lpstr>
      <vt:lpstr>Kantoorthema</vt:lpstr>
      <vt:lpstr>1_Kantoorthema</vt:lpstr>
      <vt:lpstr>Introduction to Assignments 1, 2 - Data Flow Map (DFM) </vt:lpstr>
      <vt:lpstr>Instructions for Assignment 1 – DFM #1</vt:lpstr>
      <vt:lpstr>PowerPoint Presentation</vt:lpstr>
      <vt:lpstr>PowerPoint Presentation</vt:lpstr>
      <vt:lpstr>Instructions for Assignment 2 – DFM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Roséane Cathy Singotani</dc:creator>
  <cp:lastModifiedBy>Maribel Barrera-Coronel</cp:lastModifiedBy>
  <cp:revision>447</cp:revision>
  <dcterms:created xsi:type="dcterms:W3CDTF">2020-09-21T08:33:40Z</dcterms:created>
  <dcterms:modified xsi:type="dcterms:W3CDTF">2023-10-30T10:32:13Z</dcterms:modified>
</cp:coreProperties>
</file>