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Solving Quadratic Equation Using Quadratic Formula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Maribel O. Espiritu &amp; Teofilo F. Mendejar Jr.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NEW</a:t>
            </a:r>
          </a:p>
        </p:txBody>
      </p:sp>
      <p:sp>
        <p:nvSpPr>
          <p:cNvPr id="3" name="Content Placeholder 2"/>
          <p:cNvSpPr>
            <a:spLocks noGrp="1"/>
          </p:cNvSpPr>
          <p:nvPr>
            <p:ph idx="1"/>
          </p:nvPr>
        </p:nvSpPr>
        <p:spPr/>
        <p:txBody>
          <a:bodyPr/>
          <a:lstStyle/>
          <a:p>
            <a:pPr lvl="0" indent="0" marL="0">
              <a:buNone/>
            </a:pPr>
            <a:r>
              <a:rPr/>
              <a:t>What will be the equation to find how long it takes the ball to hit the ground? Do you think the methods of solving quadratic equation that you have learned in the previous modules will help you solve the equation you made?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The quadratic equation that can be formed from the story model earlier is</a:t>
                </a:r>
              </a:p>
              <a:p>
                <a:pPr lvl="0" indent="0" marL="0">
                  <a:buNone/>
                </a:pPr>
                <a14:m>
                  <m:oMathPara xmlns:m="http://schemas.openxmlformats.org/officeDocument/2006/math">
                    <m:oMathParaPr>
                      <m:jc m:val="center"/>
                    </m:oMathParaPr>
                    <m:oMath>
                      <m:r>
                        <m:t>H</m:t>
                      </m:r>
                      <m:r>
                        <m:rPr>
                          <m:sty m:val="p"/>
                        </m:rPr>
                        <m:t>=</m:t>
                      </m:r>
                      <m:r>
                        <m:rPr>
                          <m:sty m:val="p"/>
                        </m:rPr>
                        <m:t>−</m:t>
                      </m:r>
                      <m:r>
                        <m:t>16</m:t>
                      </m:r>
                      <m:sSup>
                        <m:e>
                          <m:r>
                            <m:t>t</m:t>
                          </m:r>
                        </m:e>
                        <m:sup>
                          <m:r>
                            <m:t>2</m:t>
                          </m:r>
                        </m:sup>
                      </m:sSup>
                      <m:r>
                        <m:rPr>
                          <m:sty m:val="p"/>
                        </m:rPr>
                        <m:t>+</m:t>
                      </m:r>
                      <m:r>
                        <m:t>3.05</m:t>
                      </m:r>
                      <m:r>
                        <m:t>t</m:t>
                      </m:r>
                      <m:r>
                        <m:rPr>
                          <m:sty m:val="p"/>
                        </m:rPr>
                        <m:t>+</m:t>
                      </m:r>
                      <m:r>
                        <m:t>9.14</m:t>
                      </m:r>
                      <m:r>
                        <m:rPr>
                          <m:sty m:val="p"/>
                        </m:rPr>
                        <m:t>=</m:t>
                      </m:r>
                      <m:r>
                        <m:t>0</m:t>
                      </m:r>
                      <m:r>
                        <m:rPr>
                          <m:sty m:val="p"/>
                        </m:rPr>
                        <m:t>.</m:t>
                      </m:r>
                    </m:oMath>
                  </m:oMathPara>
                </a14:m>
              </a:p>
              <a:p>
                <a:pPr lvl="0" indent="0" marL="0">
                  <a:buNone/>
                </a:pPr>
                <a:r>
                  <a:rPr/>
                  <a:t>Do you think the methods discussed previously can be used to solve for the roots of the obtained equation? Why? There are quadratic equations that are difficult to solve by extracting the square roots, factoring or even completing the squares. These quadratic equations need a formula that will help you in solving for their roots.</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2: Follow the Standards!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Write the following quadratic equations in standard form, </a:t>
                </a:r>
                <a14:m>
                  <m:oMath xmlns:m="http://schemas.openxmlformats.org/officeDocument/2006/math">
                    <m:r>
                      <m:t>a</m:t>
                    </m:r>
                    <m:sSup>
                      <m:e>
                        <m:r>
                          <m:t>x</m:t>
                        </m:r>
                      </m:e>
                      <m:sup>
                        <m:r>
                          <m:t>2</m:t>
                        </m:r>
                      </m:sup>
                    </m:sSup>
                    <m:r>
                      <m:rPr>
                        <m:sty m:val="p"/>
                      </m:rPr>
                      <m:t>+</m:t>
                    </m:r>
                    <m:r>
                      <m:t>b</m:t>
                    </m:r>
                    <m:r>
                      <m:t>x</m:t>
                    </m:r>
                    <m:r>
                      <m:rPr>
                        <m:sty m:val="p"/>
                      </m:rPr>
                      <m:t>+</m:t>
                    </m:r>
                    <m:r>
                      <m:t>c</m:t>
                    </m:r>
                    <m:r>
                      <m:rPr>
                        <m:sty m:val="p"/>
                      </m:rPr>
                      <m:t>=</m:t>
                    </m:r>
                    <m:r>
                      <m:t>0</m:t>
                    </m:r>
                  </m:oMath>
                </a14:m>
                <a:r>
                  <a:rPr/>
                  <a:t>. Then, identify the values of a, b, and c.</a:t>
                </a:r>
              </a:p>
              <a:p>
                <a:pPr lvl="0" indent="-342900" marL="342900">
                  <a:buAutoNum type="arabicPeriod"/>
                </a:pPr>
                <a14:m>
                  <m:oMath xmlns:m="http://schemas.openxmlformats.org/officeDocument/2006/math">
                    <m:r>
                      <m:t>2</m:t>
                    </m:r>
                    <m:sSup>
                      <m:e>
                        <m:r>
                          <m:t>x</m:t>
                        </m:r>
                      </m:e>
                      <m:sup>
                        <m:r>
                          <m:t>2</m:t>
                        </m:r>
                      </m:sup>
                    </m:sSup>
                    <m:r>
                      <m:rPr>
                        <m:sty m:val="p"/>
                      </m:rPr>
                      <m:t>+</m:t>
                    </m:r>
                    <m:r>
                      <m:t>9</m:t>
                    </m:r>
                    <m:r>
                      <m:t>x</m:t>
                    </m:r>
                    <m:r>
                      <m:rPr>
                        <m:sty m:val="p"/>
                      </m:rPr>
                      <m:t>=</m:t>
                    </m:r>
                    <m:r>
                      <m:t>10</m:t>
                    </m:r>
                  </m:oMath>
                </a14:m>
              </a:p>
              <a:p>
                <a:pPr lvl="0" indent="-342900" marL="342900">
                  <a:buAutoNum type="arabicPeriod"/>
                </a:pPr>
                <a14:m>
                  <m:oMath xmlns:m="http://schemas.openxmlformats.org/officeDocument/2006/math">
                    <m:r>
                      <m:rPr>
                        <m:sty m:val="p"/>
                      </m:rPr>
                      <m:t>−</m:t>
                    </m:r>
                    <m:r>
                      <m:t>2</m:t>
                    </m:r>
                    <m:sSup>
                      <m:e>
                        <m:r>
                          <m:t>x</m:t>
                        </m:r>
                      </m:e>
                      <m:sup>
                        <m:r>
                          <m:t>2</m:t>
                        </m:r>
                      </m:sup>
                    </m:sSup>
                    <m:r>
                      <m:rPr>
                        <m:sty m:val="p"/>
                      </m:rPr>
                      <m:t>=</m:t>
                    </m:r>
                    <m:r>
                      <m:t>2</m:t>
                    </m:r>
                    <m:r>
                      <m:rPr>
                        <m:sty m:val="p"/>
                      </m:rPr>
                      <m:t>−</m:t>
                    </m:r>
                    <m:r>
                      <m:t>7</m:t>
                    </m:r>
                    <m:r>
                      <m:t>x</m:t>
                    </m:r>
                  </m:oMath>
                </a14:m>
              </a:p>
              <a:p>
                <a:pPr lvl="0" indent="-342900" marL="342900">
                  <a:buAutoNum type="arabicPeriod"/>
                </a:pPr>
                <a14:m>
                  <m:oMath xmlns:m="http://schemas.openxmlformats.org/officeDocument/2006/math">
                    <m:r>
                      <m:t>6</m:t>
                    </m:r>
                    <m:r>
                      <m:t>x</m:t>
                    </m:r>
                    <m:r>
                      <m:rPr>
                        <m:sty m:val="p"/>
                      </m:rPr>
                      <m:t>−</m:t>
                    </m:r>
                    <m:r>
                      <m:t>1</m:t>
                    </m:r>
                    <m:r>
                      <m:rPr>
                        <m:sty m:val="p"/>
                      </m:rPr>
                      <m:t>=</m:t>
                    </m:r>
                    <m:r>
                      <m:t>2</m:t>
                    </m:r>
                    <m:sSup>
                      <m:e>
                        <m:r>
                          <m:t>x</m:t>
                        </m:r>
                      </m:e>
                      <m:sup>
                        <m:r>
                          <m:t>2</m:t>
                        </m:r>
                      </m:sup>
                    </m:sSup>
                  </m:oMath>
                </a14:m>
              </a:p>
              <a:p>
                <a:pPr lvl="0" indent="-342900" marL="342900">
                  <a:buAutoNum type="arabicPeriod"/>
                </a:pPr>
                <a14:m>
                  <m:oMath xmlns:m="http://schemas.openxmlformats.org/officeDocument/2006/math">
                    <m:r>
                      <m:t>10</m:t>
                    </m:r>
                    <m:r>
                      <m:rPr>
                        <m:sty m:val="p"/>
                      </m:rPr>
                      <m:t>+</m:t>
                    </m:r>
                    <m:r>
                      <m:t>7</m:t>
                    </m:r>
                    <m:r>
                      <m:t>x</m:t>
                    </m:r>
                    <m:r>
                      <m:rPr>
                        <m:sty m:val="p"/>
                      </m:rPr>
                      <m:t>−</m:t>
                    </m:r>
                    <m:r>
                      <m:t>3</m:t>
                    </m:r>
                    <m:sSup>
                      <m:e>
                        <m:r>
                          <m:t>x</m:t>
                        </m:r>
                      </m:e>
                      <m:sup>
                        <m:r>
                          <m:t>2</m:t>
                        </m:r>
                      </m:sup>
                    </m:sSup>
                    <m:r>
                      <m:rPr>
                        <m:sty m:val="p"/>
                      </m:rPr>
                      <m:t>=</m:t>
                    </m:r>
                    <m:r>
                      <m:t>0</m:t>
                    </m:r>
                  </m:oMath>
                </a14:m>
              </a:p>
              <a:p>
                <a:pPr lvl="0" indent="-342900" marL="342900">
                  <a:buAutoNum type="arabicPeriod"/>
                </a:pPr>
                <a14:m>
                  <m:oMath xmlns:m="http://schemas.openxmlformats.org/officeDocument/2006/math">
                    <m:r>
                      <m:t>2</m:t>
                    </m:r>
                    <m:r>
                      <m:t>x</m:t>
                    </m:r>
                    <m:d>
                      <m:dPr>
                        <m:begChr m:val="("/>
                        <m:endChr m:val=")"/>
                        <m:sepChr m:val=""/>
                        <m:grow/>
                      </m:dPr>
                      <m:e>
                        <m:r>
                          <m:t>x</m:t>
                        </m:r>
                        <m:r>
                          <m:rPr>
                            <m:sty m:val="p"/>
                          </m:rPr>
                          <m:t>−</m:t>
                        </m:r>
                        <m:r>
                          <m:t>6</m:t>
                        </m:r>
                      </m:e>
                    </m:d>
                    <m:r>
                      <m:rPr>
                        <m:sty m:val="p"/>
                      </m:rPr>
                      <m:t>=</m:t>
                    </m:r>
                    <m:r>
                      <m:t>5</m:t>
                    </m:r>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2: Follow the Standards!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6" type="arabicPeriod"/>
                </a:pPr>
                <a14:m>
                  <m:oMath xmlns:m="http://schemas.openxmlformats.org/officeDocument/2006/math">
                    <m:r>
                      <m:t>x</m:t>
                    </m:r>
                    <m:d>
                      <m:dPr>
                        <m:begChr m:val="("/>
                        <m:endChr m:val=")"/>
                        <m:sepChr m:val=""/>
                        <m:grow/>
                      </m:dPr>
                      <m:e>
                        <m:r>
                          <m:t>5</m:t>
                        </m:r>
                        <m:r>
                          <m:rPr>
                            <m:sty m:val="p"/>
                          </m:rPr>
                          <m:t>−</m:t>
                        </m:r>
                        <m:r>
                          <m:t>2</m:t>
                        </m:r>
                        <m:r>
                          <m:t>x</m:t>
                        </m:r>
                      </m:e>
                    </m:d>
                    <m:r>
                      <m:rPr>
                        <m:sty m:val="p"/>
                      </m:rPr>
                      <m:t>+</m:t>
                    </m:r>
                    <m:r>
                      <m:t>15</m:t>
                    </m:r>
                    <m:r>
                      <m:rPr>
                        <m:sty m:val="p"/>
                      </m:rPr>
                      <m:t>=</m:t>
                    </m:r>
                    <m:r>
                      <m:t>0</m:t>
                    </m:r>
                  </m:oMath>
                </a14:m>
              </a:p>
              <a:p>
                <a:pPr lvl="0" indent="-342900" marL="342900">
                  <a:buAutoNum startAt="6" type="arabicPeriod"/>
                </a:pPr>
                <a14:m>
                  <m:oMath xmlns:m="http://schemas.openxmlformats.org/officeDocument/2006/math">
                    <m:d>
                      <m:dPr>
                        <m:begChr m:val="("/>
                        <m:endChr m:val=")"/>
                        <m:sepChr m:val=""/>
                        <m:grow/>
                      </m:dPr>
                      <m:e>
                        <m:r>
                          <m:t>x</m:t>
                        </m:r>
                        <m:r>
                          <m:rPr>
                            <m:sty m:val="p"/>
                          </m:rPr>
                          <m:t>+</m:t>
                        </m:r>
                        <m:r>
                          <m:t>4</m:t>
                        </m:r>
                      </m:e>
                    </m:d>
                    <m:d>
                      <m:dPr>
                        <m:begChr m:val="("/>
                        <m:endChr m:val=")"/>
                        <m:sepChr m:val=""/>
                        <m:grow/>
                      </m:dPr>
                      <m:e>
                        <m:r>
                          <m:t>x</m:t>
                        </m:r>
                        <m:r>
                          <m:rPr>
                            <m:sty m:val="p"/>
                          </m:rPr>
                          <m:t>+</m:t>
                        </m:r>
                        <m:r>
                          <m:t>12</m:t>
                        </m:r>
                      </m:e>
                    </m:d>
                    <m:r>
                      <m:rPr>
                        <m:sty m:val="p"/>
                      </m:rPr>
                      <m:t>=</m:t>
                    </m:r>
                    <m:r>
                      <m:t>0</m:t>
                    </m:r>
                  </m:oMath>
                </a14:m>
              </a:p>
              <a:p>
                <a:pPr lvl="0" indent="-342900" marL="342900">
                  <a:buAutoNum startAt="6" type="arabicPeriod"/>
                </a:pPr>
                <a14:m>
                  <m:oMath xmlns:m="http://schemas.openxmlformats.org/officeDocument/2006/math">
                    <m:d>
                      <m:dPr>
                        <m:begChr m:val="("/>
                        <m:endChr m:val=")"/>
                        <m:sepChr m:val=""/>
                        <m:grow/>
                      </m:dPr>
                      <m:e>
                        <m:r>
                          <m:t>x</m:t>
                        </m:r>
                        <m:r>
                          <m:rPr>
                            <m:sty m:val="p"/>
                          </m:rPr>
                          <m:t>−</m:t>
                        </m:r>
                        <m:r>
                          <m:t>6</m:t>
                        </m:r>
                      </m:e>
                    </m:d>
                    <m:d>
                      <m:dPr>
                        <m:begChr m:val="("/>
                        <m:endChr m:val=")"/>
                        <m:sepChr m:val=""/>
                        <m:grow/>
                      </m:dPr>
                      <m:e>
                        <m:r>
                          <m:t>x</m:t>
                        </m:r>
                        <m:r>
                          <m:rPr>
                            <m:sty m:val="p"/>
                          </m:rPr>
                          <m:t>−</m:t>
                        </m:r>
                        <m:r>
                          <m:t>9</m:t>
                        </m:r>
                      </m:e>
                    </m:d>
                    <m:r>
                      <m:rPr>
                        <m:sty m:val="p"/>
                      </m:rPr>
                      <m:t>=</m:t>
                    </m:r>
                    <m:r>
                      <m:t>0</m:t>
                    </m:r>
                  </m:oMath>
                </a14:m>
              </a:p>
              <a:p>
                <a:pPr lvl="0" indent="-342900" marL="342900">
                  <a:buAutoNum startAt="6" type="arabicPeriod"/>
                </a:pPr>
                <a14:m>
                  <m:oMath xmlns:m="http://schemas.openxmlformats.org/officeDocument/2006/math">
                    <m:d>
                      <m:dPr>
                        <m:begChr m:val="("/>
                        <m:endChr m:val=")"/>
                        <m:sepChr m:val=""/>
                        <m:grow/>
                      </m:dPr>
                      <m:e>
                        <m:r>
                          <m:t>3</m:t>
                        </m:r>
                        <m:r>
                          <m:t>x</m:t>
                        </m:r>
                        <m:r>
                          <m:rPr>
                            <m:sty m:val="p"/>
                          </m:rPr>
                          <m:t>+</m:t>
                        </m:r>
                        <m:r>
                          <m:t>7</m:t>
                        </m:r>
                      </m:e>
                    </m:d>
                    <m:d>
                      <m:dPr>
                        <m:begChr m:val="("/>
                        <m:endChr m:val=")"/>
                        <m:sepChr m:val=""/>
                        <m:grow/>
                      </m:dPr>
                      <m:e>
                        <m:r>
                          <m:t>x</m:t>
                        </m:r>
                        <m:r>
                          <m:rPr>
                            <m:sty m:val="p"/>
                          </m:rPr>
                          <m:t>−</m:t>
                        </m:r>
                        <m:r>
                          <m:t>1</m:t>
                        </m:r>
                      </m:e>
                    </m:d>
                    <m:r>
                      <m:rPr>
                        <m:sty m:val="p"/>
                      </m:rPr>
                      <m:t>=</m:t>
                    </m:r>
                    <m:r>
                      <m:t>0</m:t>
                    </m:r>
                  </m:oMath>
                </a14:m>
              </a:p>
              <a:p>
                <a:pPr lvl="0" indent="-342900" marL="342900">
                  <a:buAutoNum startAt="6" type="arabicPeriod"/>
                </a:pPr>
                <a14:m>
                  <m:oMath xmlns:m="http://schemas.openxmlformats.org/officeDocument/2006/math">
                    <m:r>
                      <m:t>3</m:t>
                    </m:r>
                    <m:sSup>
                      <m:e>
                        <m:d>
                          <m:dPr>
                            <m:begChr m:val="("/>
                            <m:endChr m:val=")"/>
                            <m:sepChr m:val=""/>
                            <m:grow/>
                          </m:dPr>
                          <m:e>
                            <m:r>
                              <m:t>x</m:t>
                            </m:r>
                            <m:r>
                              <m:rPr>
                                <m:sty m:val="p"/>
                              </m:rPr>
                              <m:t>−</m:t>
                            </m:r>
                            <m:r>
                              <m:t>5</m:t>
                            </m:r>
                          </m:e>
                        </m:d>
                      </m:e>
                      <m:sup>
                        <m:r>
                          <m:t>2</m:t>
                        </m:r>
                      </m:sup>
                    </m:sSup>
                    <m:r>
                      <m:rPr>
                        <m:sty m:val="p"/>
                      </m:rPr>
                      <m:t>+</m:t>
                    </m:r>
                    <m:r>
                      <m:t>10</m:t>
                    </m:r>
                    <m:r>
                      <m:rPr>
                        <m:sty m:val="p"/>
                      </m:rPr>
                      <m:t>=</m:t>
                    </m:r>
                    <m:r>
                      <m:t>0</m:t>
                    </m:r>
                  </m:oMath>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IN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The quadratic formula, </a:t>
                </a:r>
                <a14:m>
                  <m:oMath xmlns:m="http://schemas.openxmlformats.org/officeDocument/2006/math">
                    <m:r>
                      <m:t>x</m:t>
                    </m:r>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oMath>
                </a14:m>
                <a:r>
                  <a:rPr/>
                  <a:t>, is derived from standard form of quadratic equation, </a:t>
                </a:r>
                <a14:m>
                  <m:oMath xmlns:m="http://schemas.openxmlformats.org/officeDocument/2006/math">
                    <m:r>
                      <m:t>a</m:t>
                    </m:r>
                    <m:sSup>
                      <m:e>
                        <m:r>
                          <m:t>x</m:t>
                        </m:r>
                      </m:e>
                      <m:sup>
                        <m:r>
                          <m:t>2</m:t>
                        </m:r>
                      </m:sup>
                    </m:sSup>
                    <m:r>
                      <m:rPr>
                        <m:sty m:val="p"/>
                      </m:rPr>
                      <m:t>+</m:t>
                    </m:r>
                    <m:r>
                      <m:t>b</m:t>
                    </m:r>
                    <m:r>
                      <m:t>x</m:t>
                    </m:r>
                    <m:r>
                      <m:rPr>
                        <m:sty m:val="p"/>
                      </m:rPr>
                      <m:t>+</m:t>
                    </m:r>
                    <m:r>
                      <m:t>c</m:t>
                    </m:r>
                    <m:r>
                      <m:rPr>
                        <m:sty m:val="p"/>
                      </m:rPr>
                      <m:t>=</m:t>
                    </m:r>
                    <m:r>
                      <m:t>0</m:t>
                    </m:r>
                  </m:oMath>
                </a14:m>
                <a:r>
                  <a:rPr/>
                  <a:t> by applying the method of completing the square shown below.</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Place the constant term on the right side of the equation. All the terms with unknowns are on the left side.</a:t>
                </a:r>
              </a:p>
              <a:p>
                <a:pPr lvl="0" indent="0" marL="0">
                  <a:buNone/>
                </a:pPr>
                <a14:m>
                  <m:oMathPara xmlns:m="http://schemas.openxmlformats.org/officeDocument/2006/math">
                    <m:oMathParaPr>
                      <m:jc m:val="center"/>
                    </m:oMathParaPr>
                    <m:oMath>
                      <m:r>
                        <m:t>a</m:t>
                      </m:r>
                      <m:sSup>
                        <m:e>
                          <m:r>
                            <m:t>x</m:t>
                          </m:r>
                        </m:e>
                        <m:sup>
                          <m:r>
                            <m:t>2</m:t>
                          </m:r>
                        </m:sup>
                      </m:sSup>
                      <m:r>
                        <m:rPr>
                          <m:sty m:val="p"/>
                        </m:rPr>
                        <m:t>+</m:t>
                      </m:r>
                      <m:r>
                        <m:t>b</m:t>
                      </m:r>
                      <m:r>
                        <m:t>x</m:t>
                      </m:r>
                      <m:r>
                        <m:rPr>
                          <m:sty m:val="p"/>
                        </m:rPr>
                        <m:t>+</m:t>
                      </m:r>
                      <m:r>
                        <m:t>c</m:t>
                      </m:r>
                      <m:r>
                        <m:rPr>
                          <m:sty m:val="p"/>
                        </m:rPr>
                        <m:t>=</m:t>
                      </m:r>
                      <m:r>
                        <m:t>0</m:t>
                      </m:r>
                      <m:r>
                        <m:rPr>
                          <m:sty m:val="p"/>
                        </m:rPr>
                        <m:t>→</m:t>
                      </m:r>
                      <m:r>
                        <m:t>a</m:t>
                      </m:r>
                      <m:sSup>
                        <m:e>
                          <m:r>
                            <m:t>x</m:t>
                          </m:r>
                        </m:e>
                        <m:sup>
                          <m:r>
                            <m:t>2</m:t>
                          </m:r>
                        </m:sup>
                      </m:sSup>
                      <m:r>
                        <m:rPr>
                          <m:sty m:val="p"/>
                        </m:rPr>
                        <m:t>+</m:t>
                      </m:r>
                      <m:r>
                        <m:t>b</m:t>
                      </m:r>
                      <m:r>
                        <m:t>x</m:t>
                      </m:r>
                      <m:r>
                        <m:rPr>
                          <m:sty m:val="p"/>
                        </m:rPr>
                        <m:t>=</m:t>
                      </m:r>
                      <m:r>
                        <m:rPr>
                          <m:sty m:val="p"/>
                        </m:rPr>
                        <m:t>−</m:t>
                      </m:r>
                      <m:r>
                        <m:t>c</m:t>
                      </m:r>
                    </m:oMath>
                  </m:oMathPara>
                </a14:m>
              </a:p>
              <a:p>
                <a:pPr lvl="0" indent="-342900" marL="342900">
                  <a:buAutoNum startAt="2" type="arabicPeriod"/>
                </a:pPr>
                <a:r>
                  <a:rPr/>
                  <a:t>Divide each term of the equation with the numerical coefficient of </a:t>
                </a:r>
                <a14:m>
                  <m:oMath xmlns:m="http://schemas.openxmlformats.org/officeDocument/2006/math">
                    <m:sSup>
                      <m:e>
                        <m:r>
                          <m:t>x</m:t>
                        </m:r>
                      </m:e>
                      <m:sup>
                        <m:r>
                          <m:t>2</m:t>
                        </m:r>
                      </m:sup>
                    </m:sSup>
                  </m:oMath>
                </a14:m>
                <a:r>
                  <a:rPr/>
                  <a:t> if necessary.</a:t>
                </a:r>
              </a:p>
              <a:p>
                <a:pPr lvl="0" indent="0" marL="0">
                  <a:buNone/>
                </a:pPr>
                <a14:m>
                  <m:oMathPara xmlns:m="http://schemas.openxmlformats.org/officeDocument/2006/math">
                    <m:oMathParaPr>
                      <m:jc m:val="center"/>
                    </m:oMathParaPr>
                    <m:oMath>
                      <m:f>
                        <m:fPr>
                          <m:type m:val="bar"/>
                        </m:fPr>
                        <m:num>
                          <m:r>
                            <m:t>a</m:t>
                          </m:r>
                          <m:sSup>
                            <m:e>
                              <m:r>
                                <m:t>x</m:t>
                              </m:r>
                            </m:e>
                            <m:sup>
                              <m:r>
                                <m:t>2</m:t>
                              </m:r>
                            </m:sup>
                          </m:sSup>
                          <m:r>
                            <m:rPr>
                              <m:sty m:val="p"/>
                            </m:rPr>
                            <m:t>+</m:t>
                          </m:r>
                          <m:r>
                            <m:t>b</m:t>
                          </m:r>
                          <m:r>
                            <m:t>x</m:t>
                          </m:r>
                        </m:num>
                        <m:den>
                          <m:r>
                            <m:t>a</m:t>
                          </m:r>
                        </m:den>
                      </m:f>
                      <m:r>
                        <m:rPr>
                          <m:sty m:val="p"/>
                        </m:rPr>
                        <m:t>=</m:t>
                      </m:r>
                      <m:f>
                        <m:fPr>
                          <m:type m:val="bar"/>
                        </m:fPr>
                        <m:num>
                          <m:r>
                            <m:rPr>
                              <m:sty m:val="p"/>
                            </m:rPr>
                            <m:t>−</m:t>
                          </m:r>
                          <m:r>
                            <m:t>c</m:t>
                          </m:r>
                        </m:num>
                        <m:den>
                          <m:r>
                            <m:t>a</m:t>
                          </m:r>
                        </m:den>
                      </m:f>
                      <m:r>
                        <m:rPr>
                          <m:sty m:val="p"/>
                        </m:rPr>
                        <m:t>→</m:t>
                      </m:r>
                      <m:sSup>
                        <m:e>
                          <m:r>
                            <m:t>x</m:t>
                          </m:r>
                        </m:e>
                        <m:sup>
                          <m:r>
                            <m:t>2</m:t>
                          </m:r>
                        </m:sup>
                      </m:sSup>
                      <m:r>
                        <m:rPr>
                          <m:sty m:val="p"/>
                        </m:rPr>
                        <m:t>+</m:t>
                      </m:r>
                      <m:f>
                        <m:fPr>
                          <m:type m:val="bar"/>
                        </m:fPr>
                        <m:num>
                          <m:r>
                            <m:t>b</m:t>
                          </m:r>
                          <m:r>
                            <m:t>x</m:t>
                          </m:r>
                        </m:num>
                        <m:den>
                          <m:r>
                            <m:t>a</m:t>
                          </m:r>
                        </m:den>
                      </m:f>
                      <m:r>
                        <m:rPr>
                          <m:sty m:val="p"/>
                        </m:rPr>
                        <m:t>=</m:t>
                      </m:r>
                      <m:f>
                        <m:fPr>
                          <m:type m:val="bar"/>
                        </m:fPr>
                        <m:num>
                          <m:r>
                            <m:rPr>
                              <m:sty m:val="p"/>
                            </m:rPr>
                            <m:t>−</m:t>
                          </m:r>
                          <m:r>
                            <m:t>c</m:t>
                          </m:r>
                        </m:num>
                        <m:den>
                          <m:r>
                            <m:t>a</m:t>
                          </m:r>
                        </m:den>
                      </m:f>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rabicPeriod"/>
                </a:pPr>
                <a:r>
                  <a:rPr/>
                  <a:t>Get the numerical coefficient of x, divide it by 2 and square it. Add the result to both sides of the equation.</a:t>
                </a:r>
              </a:p>
              <a:p>
                <a:pPr lvl="0" indent="0" marL="0">
                  <a:buNone/>
                </a:pPr>
                <a14:m>
                  <m:oMathPara xmlns:m="http://schemas.openxmlformats.org/officeDocument/2006/math">
                    <m:oMathParaPr>
                      <m:jc m:val="center"/>
                    </m:oMathParaPr>
                    <m:oMath>
                      <m:f>
                        <m:fPr>
                          <m:type m:val="bar"/>
                        </m:fPr>
                        <m:num>
                          <m:r>
                            <m:t>1</m:t>
                          </m:r>
                        </m:num>
                        <m:den>
                          <m:r>
                            <m:t>2</m:t>
                          </m:r>
                        </m:den>
                      </m:f>
                      <m:d>
                        <m:dPr>
                          <m:begChr m:val="("/>
                          <m:endChr m:val=")"/>
                          <m:sepChr m:val=""/>
                          <m:grow/>
                        </m:dPr>
                        <m:e>
                          <m:f>
                            <m:fPr>
                              <m:type m:val="bar"/>
                            </m:fPr>
                            <m:num>
                              <m:r>
                                <m:t>b</m:t>
                              </m:r>
                            </m:num>
                            <m:den>
                              <m:r>
                                <m:t>2</m:t>
                              </m:r>
                              <m:r>
                                <m:t>a</m:t>
                              </m:r>
                            </m:den>
                          </m:f>
                        </m:e>
                      </m:d>
                      <m:r>
                        <m:rPr>
                          <m:sty m:val="p"/>
                        </m:rPr>
                        <m:t>=</m:t>
                      </m:r>
                      <m:f>
                        <m:fPr>
                          <m:type m:val="bar"/>
                        </m:fPr>
                        <m:num>
                          <m:r>
                            <m:t>b</m:t>
                          </m:r>
                        </m:num>
                        <m:den>
                          <m:r>
                            <m:t>2</m:t>
                          </m:r>
                          <m:r>
                            <m:t>a</m:t>
                          </m:r>
                        </m:den>
                      </m:f>
                      <m:r>
                        <m:rPr>
                          <m:sty m:val="p"/>
                        </m:rPr>
                        <m:t>→</m:t>
                      </m:r>
                      <m:sSup>
                        <m:e>
                          <m:d>
                            <m:dPr>
                              <m:begChr m:val="("/>
                              <m:endChr m:val=")"/>
                              <m:sepChr m:val=""/>
                              <m:grow/>
                            </m:dPr>
                            <m:e>
                              <m:f>
                                <m:fPr>
                                  <m:type m:val="bar"/>
                                </m:fPr>
                                <m:num>
                                  <m:r>
                                    <m:t>b</m:t>
                                  </m:r>
                                </m:num>
                                <m:den>
                                  <m:r>
                                    <m:t>2</m:t>
                                  </m:r>
                                  <m:r>
                                    <m:t>a</m:t>
                                  </m:r>
                                </m:den>
                              </m:f>
                            </m:e>
                          </m:d>
                        </m:e>
                        <m:sup>
                          <m:r>
                            <m:t>2</m:t>
                          </m:r>
                        </m:sup>
                      </m:sSup>
                      <m:r>
                        <m:rPr>
                          <m:sty m:val="p"/>
                        </m:rPr>
                        <m:t>=</m:t>
                      </m:r>
                      <m:f>
                        <m:fPr>
                          <m:type m:val="bar"/>
                        </m:fPr>
                        <m:num>
                          <m:sSup>
                            <m:e>
                              <m:r>
                                <m:t>b</m:t>
                              </m:r>
                            </m:e>
                            <m:sup>
                              <m:r>
                                <m:t>2</m:t>
                              </m:r>
                            </m:sup>
                          </m:sSup>
                        </m:num>
                        <m:den>
                          <m:r>
                            <m:t>4</m:t>
                          </m:r>
                          <m:sSup>
                            <m:e>
                              <m:r>
                                <m:t>a</m:t>
                              </m:r>
                            </m:e>
                            <m:sup>
                              <m:r>
                                <m:t>2</m:t>
                              </m:r>
                            </m:sup>
                          </m:sSup>
                        </m:den>
                      </m:f>
                    </m:oMath>
                  </m:oMathPara>
                </a14:m>
              </a:p>
              <a:p>
                <a:pPr lvl="0" indent="-342900" marL="342900">
                  <a:buAutoNum startAt="4" type="arabicPeriod"/>
                </a:pPr>
                <a:r>
                  <a:rPr/>
                  <a:t>Factor the perfect square trinomial.</a:t>
                </a:r>
              </a:p>
              <a:p>
                <a:pPr lvl="0" indent="0" marL="0">
                  <a:buNone/>
                </a:pPr>
                <a14:m>
                  <m:oMathPara xmlns:m="http://schemas.openxmlformats.org/officeDocument/2006/math">
                    <m:oMathParaPr>
                      <m:jc m:val="center"/>
                    </m:oMathParaPr>
                    <m:oMath>
                      <m:sSup>
                        <m:e>
                          <m:r>
                            <m:t>x</m:t>
                          </m:r>
                        </m:e>
                        <m:sup>
                          <m:r>
                            <m:t>2</m:t>
                          </m:r>
                        </m:sup>
                      </m:sSup>
                      <m:r>
                        <m:rPr>
                          <m:sty m:val="p"/>
                        </m:rPr>
                        <m:t>+</m:t>
                      </m:r>
                      <m:f>
                        <m:fPr>
                          <m:type m:val="bar"/>
                        </m:fPr>
                        <m:num>
                          <m:r>
                            <m:t>b</m:t>
                          </m:r>
                          <m:r>
                            <m:t>x</m:t>
                          </m:r>
                        </m:num>
                        <m:den>
                          <m:r>
                            <m:t>a</m:t>
                          </m:r>
                        </m:den>
                      </m:f>
                      <m:r>
                        <m:rPr>
                          <m:sty m:val="p"/>
                        </m:rPr>
                        <m:t>+</m:t>
                      </m:r>
                      <m:f>
                        <m:fPr>
                          <m:type m:val="bar"/>
                        </m:fPr>
                        <m:num>
                          <m:sSup>
                            <m:e>
                              <m:r>
                                <m:t>b</m:t>
                              </m:r>
                            </m:e>
                            <m:sup>
                              <m:r>
                                <m:t>2</m:t>
                              </m:r>
                            </m:sup>
                          </m:sSup>
                        </m:num>
                        <m:den>
                          <m:r>
                            <m:t>4</m:t>
                          </m:r>
                          <m:sSup>
                            <m:e>
                              <m:r>
                                <m:t>a</m:t>
                              </m:r>
                            </m:e>
                            <m:sup>
                              <m:r>
                                <m:t>2</m:t>
                              </m:r>
                            </m:sup>
                          </m:sSup>
                        </m:den>
                      </m:f>
                      <m:r>
                        <m:rPr>
                          <m:sty m:val="p"/>
                        </m:rPr>
                        <m:t>=</m:t>
                      </m:r>
                      <m:f>
                        <m:fPr>
                          <m:type m:val="bar"/>
                        </m:fPr>
                        <m:num>
                          <m:r>
                            <m:rPr>
                              <m:sty m:val="p"/>
                            </m:rPr>
                            <m:t>−</m:t>
                          </m:r>
                          <m:r>
                            <m:t>c</m:t>
                          </m:r>
                        </m:num>
                        <m:den>
                          <m:r>
                            <m:t>a</m:t>
                          </m:r>
                        </m:den>
                      </m:f>
                      <m:r>
                        <m:rPr>
                          <m:sty m:val="p"/>
                        </m:rPr>
                        <m:t>+</m:t>
                      </m:r>
                      <m:f>
                        <m:fPr>
                          <m:type m:val="bar"/>
                        </m:fPr>
                        <m:num>
                          <m:sSup>
                            <m:e>
                              <m:r>
                                <m:t>b</m:t>
                              </m:r>
                            </m:e>
                            <m:sup>
                              <m:r>
                                <m:t>2</m:t>
                              </m:r>
                            </m:sup>
                          </m:sSup>
                        </m:num>
                        <m:den>
                          <m:r>
                            <m:t>4</m:t>
                          </m:r>
                          <m:sSup>
                            <m:e>
                              <m:r>
                                <m:t>a</m:t>
                              </m:r>
                            </m:e>
                            <m:sup>
                              <m:r>
                                <m:t>2</m:t>
                              </m:r>
                            </m:sup>
                          </m:sSup>
                        </m:den>
                      </m:f>
                      <m:r>
                        <m:rPr>
                          <m:sty m:val="p"/>
                        </m:rPr>
                        <m:t>→</m:t>
                      </m:r>
                      <m:sSup>
                        <m:e>
                          <m:d>
                            <m:dPr>
                              <m:begChr m:val="("/>
                              <m:endChr m:val=")"/>
                              <m:sepChr m:val=""/>
                              <m:grow/>
                            </m:dPr>
                            <m:e>
                              <m:r>
                                <m:t>x</m:t>
                              </m:r>
                              <m:r>
                                <m:rPr>
                                  <m:sty m:val="p"/>
                                </m:rPr>
                                <m:t>+</m:t>
                              </m:r>
                              <m:f>
                                <m:fPr>
                                  <m:type m:val="bar"/>
                                </m:fPr>
                                <m:num>
                                  <m:r>
                                    <m:t>b</m:t>
                                  </m:r>
                                </m:num>
                                <m:den>
                                  <m:r>
                                    <m:t>2</m:t>
                                  </m:r>
                                  <m:r>
                                    <m:t>a</m:t>
                                  </m:r>
                                </m:den>
                              </m:f>
                            </m:e>
                          </m:d>
                        </m:e>
                        <m:sup>
                          <m:r>
                            <m:t>2</m:t>
                          </m:r>
                        </m:sup>
                      </m:sSup>
                      <m:r>
                        <m:rPr>
                          <m:sty m:val="p"/>
                        </m:rPr>
                        <m:t>=</m:t>
                      </m:r>
                      <m:f>
                        <m:fPr>
                          <m:type m:val="bar"/>
                        </m:fPr>
                        <m:num>
                          <m:sSup>
                            <m:e>
                              <m:r>
                                <m:t>b</m:t>
                              </m:r>
                            </m:e>
                            <m:sup>
                              <m:r>
                                <m:t>2</m:t>
                              </m:r>
                            </m:sup>
                          </m:sSup>
                          <m:r>
                            <m:rPr>
                              <m:sty m:val="p"/>
                            </m:rPr>
                            <m:t>−</m:t>
                          </m:r>
                          <m:r>
                            <m:t>4</m:t>
                          </m:r>
                          <m:r>
                            <m:t>a</m:t>
                          </m:r>
                          <m:r>
                            <m:t>c</m:t>
                          </m:r>
                        </m:num>
                        <m:den>
                          <m:r>
                            <m:t>4</m:t>
                          </m:r>
                          <m:sSup>
                            <m:e>
                              <m:r>
                                <m:t>a</m:t>
                              </m:r>
                            </m:e>
                            <m:sup>
                              <m:r>
                                <m:t>2</m:t>
                              </m:r>
                            </m:sup>
                          </m:sSup>
                        </m:den>
                      </m:f>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5" type="arabicPeriod"/>
                </a:pPr>
                <a:r>
                  <a:rPr/>
                  <a:t>Extract the square root from both sides. Two values will be obtained for the right side of the equation.</a:t>
                </a:r>
              </a:p>
              <a:p>
                <a:pPr lvl="0" indent="0" marL="0">
                  <a:buNone/>
                </a:pPr>
                <a14:m>
                  <m:oMathPara xmlns:m="http://schemas.openxmlformats.org/officeDocument/2006/math">
                    <m:oMathParaPr>
                      <m:jc m:val="center"/>
                    </m:oMathParaPr>
                    <m:oMath>
                      <m:r>
                        <m:t>x</m:t>
                      </m:r>
                      <m:r>
                        <m:rPr>
                          <m:sty m:val="p"/>
                        </m:rPr>
                        <m:t>+</m:t>
                      </m:r>
                      <m:f>
                        <m:fPr>
                          <m:type m:val="bar"/>
                        </m:fPr>
                        <m:num>
                          <m:r>
                            <m:t>b</m:t>
                          </m:r>
                        </m:num>
                        <m:den>
                          <m:r>
                            <m:t>2</m:t>
                          </m:r>
                          <m:r>
                            <m:t>a</m:t>
                          </m:r>
                        </m:den>
                      </m:f>
                      <m:r>
                        <m:rPr>
                          <m:sty m:val="p"/>
                        </m:rPr>
                        <m:t>=</m:t>
                      </m:r>
                      <m:r>
                        <m:rPr>
                          <m:sty m:val="p"/>
                        </m:rPr>
                        <m:t>±</m:t>
                      </m:r>
                      <m:rad>
                        <m:radPr>
                          <m:degHide m:val="on"/>
                        </m:radPr>
                        <m:deg/>
                        <m:e>
                          <m:f>
                            <m:fPr>
                              <m:type m:val="bar"/>
                            </m:fPr>
                            <m:num>
                              <m:sSup>
                                <m:e>
                                  <m:r>
                                    <m:t>b</m:t>
                                  </m:r>
                                </m:e>
                                <m:sup>
                                  <m:r>
                                    <m:t>2</m:t>
                                  </m:r>
                                </m:sup>
                              </m:sSup>
                              <m:r>
                                <m:rPr>
                                  <m:sty m:val="p"/>
                                </m:rPr>
                                <m:t>−</m:t>
                              </m:r>
                              <m:r>
                                <m:t>4</m:t>
                              </m:r>
                              <m:r>
                                <m:t>a</m:t>
                              </m:r>
                              <m:r>
                                <m:t>c</m:t>
                              </m:r>
                            </m:num>
                            <m:den>
                              <m:r>
                                <m:t>4</m:t>
                              </m:r>
                              <m:sSup>
                                <m:e>
                                  <m:r>
                                    <m:t>a</m:t>
                                  </m:r>
                                </m:e>
                                <m:sup>
                                  <m:r>
                                    <m:t>2</m:t>
                                  </m:r>
                                </m:sup>
                              </m:sSup>
                            </m:den>
                          </m:f>
                        </m:e>
                      </m:rad>
                      <m:r>
                        <m:rPr>
                          <m:sty m:val="p"/>
                        </m:rPr>
                        <m:t>→</m:t>
                      </m:r>
                      <m:r>
                        <m:t>x</m:t>
                      </m:r>
                      <m:r>
                        <m:rPr>
                          <m:sty m:val="p"/>
                        </m:rPr>
                        <m:t>+</m:t>
                      </m:r>
                      <m:f>
                        <m:fPr>
                          <m:type m:val="bar"/>
                        </m:fPr>
                        <m:num>
                          <m:r>
                            <m:t>b</m:t>
                          </m:r>
                        </m:num>
                        <m:den>
                          <m:r>
                            <m:t>2</m:t>
                          </m:r>
                          <m:r>
                            <m:t>a</m:t>
                          </m:r>
                        </m:den>
                      </m:f>
                      <m:r>
                        <m:rPr>
                          <m:sty m:val="p"/>
                        </m:rPr>
                        <m:t>=</m:t>
                      </m:r>
                      <m:r>
                        <m:rPr>
                          <m:sty m:val="p"/>
                        </m:rPr>
                        <m:t>±</m:t>
                      </m:r>
                      <m:f>
                        <m:fPr>
                          <m:type m:val="bar"/>
                        </m:fPr>
                        <m:num>
                          <m:rad>
                            <m:radPr>
                              <m:degHide m:val="on"/>
                            </m:radPr>
                            <m:deg/>
                            <m:e>
                              <m:sSup>
                                <m:e>
                                  <m:r>
                                    <m:t>b</m:t>
                                  </m:r>
                                </m:e>
                                <m:sup>
                                  <m:r>
                                    <m:t>2</m:t>
                                  </m:r>
                                </m:sup>
                              </m:sSup>
                              <m:r>
                                <m:rPr>
                                  <m:sty m:val="p"/>
                                </m:rPr>
                                <m:t>−</m:t>
                              </m:r>
                              <m:r>
                                <m:t>4</m:t>
                              </m:r>
                              <m:r>
                                <m:t>a</m:t>
                              </m:r>
                              <m:r>
                                <m:t>c</m:t>
                              </m:r>
                            </m:e>
                          </m:rad>
                        </m:num>
                        <m:den>
                          <m:r>
                            <m:t>2</m:t>
                          </m:r>
                          <m:r>
                            <m:t>a</m:t>
                          </m:r>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6" type="arabicPeriod"/>
                </a:pPr>
                <a:r>
                  <a:rPr/>
                  <a:t>Solve for x by transposing </a:t>
                </a:r>
                <a14:m>
                  <m:oMath xmlns:m="http://schemas.openxmlformats.org/officeDocument/2006/math">
                    <m:f>
                      <m:fPr>
                        <m:type m:val="bar"/>
                      </m:fPr>
                      <m:num>
                        <m:r>
                          <m:t>b</m:t>
                        </m:r>
                      </m:num>
                      <m:den>
                        <m:r>
                          <m:t>2</m:t>
                        </m:r>
                        <m:r>
                          <m:t>a</m:t>
                        </m:r>
                      </m:den>
                    </m:f>
                  </m:oMath>
                </a14:m>
                <a:r>
                  <a:rPr/>
                  <a:t> on the right of the equation.</a:t>
                </a:r>
              </a:p>
              <a:p>
                <a:pPr lvl="0" indent="0" marL="0">
                  <a:buNone/>
                </a:pPr>
                <a14:m>
                  <m:oMathPara xmlns:m="http://schemas.openxmlformats.org/officeDocument/2006/math">
                    <m:oMathParaPr>
                      <m:jc m:val="center"/>
                    </m:oMathParaPr>
                    <m:oMath>
                      <m:r>
                        <m:t>x</m:t>
                      </m:r>
                      <m:r>
                        <m:rPr>
                          <m:sty m:val="p"/>
                        </m:rPr>
                        <m:t>=</m:t>
                      </m:r>
                      <m:r>
                        <m:rPr>
                          <m:sty m:val="p"/>
                        </m:rPr>
                        <m:t>±</m:t>
                      </m:r>
                      <m:f>
                        <m:fPr>
                          <m:type m:val="bar"/>
                        </m:fPr>
                        <m:num>
                          <m:rad>
                            <m:radPr>
                              <m:degHide m:val="on"/>
                            </m:radPr>
                            <m:deg/>
                            <m:e>
                              <m:sSup>
                                <m:e>
                                  <m:r>
                                    <m:t>b</m:t>
                                  </m:r>
                                </m:e>
                                <m:sup>
                                  <m:r>
                                    <m:t>2</m:t>
                                  </m:r>
                                </m:sup>
                              </m:sSup>
                              <m:r>
                                <m:rPr>
                                  <m:sty m:val="p"/>
                                </m:rPr>
                                <m:t>−</m:t>
                              </m:r>
                              <m:r>
                                <m:t>4</m:t>
                              </m:r>
                              <m:r>
                                <m:t>a</m:t>
                              </m:r>
                              <m:r>
                                <m:t>c</m:t>
                              </m:r>
                            </m:e>
                          </m:rad>
                        </m:num>
                        <m:den>
                          <m:r>
                            <m:t>2</m:t>
                          </m:r>
                          <m:r>
                            <m:t>a</m:t>
                          </m:r>
                        </m:den>
                      </m:f>
                      <m:r>
                        <m:rPr>
                          <m:sty m:val="p"/>
                        </m:rPr>
                        <m:t>−</m:t>
                      </m:r>
                      <m:f>
                        <m:fPr>
                          <m:type m:val="bar"/>
                        </m:fPr>
                        <m:num>
                          <m:r>
                            <m:t>b</m:t>
                          </m:r>
                        </m:num>
                        <m:den>
                          <m:r>
                            <m:t>2</m:t>
                          </m:r>
                          <m:r>
                            <m:t>a</m:t>
                          </m:r>
                        </m:den>
                      </m:f>
                    </m:oMath>
                  </m:oMathPara>
                </a14:m>
              </a:p>
              <a:p>
                <a:pPr lvl="0" indent="-342900" marL="342900">
                  <a:buAutoNum startAt="7" type="arabicPeriod"/>
                </a:pPr>
                <a:r>
                  <a:rPr/>
                  <a:t>Combine like terms on the right side.</a:t>
                </a:r>
              </a:p>
              <a:p>
                <a:pPr lvl="0" indent="0" marL="0">
                  <a:buNone/>
                </a:pPr>
                <a14:m>
                  <m:oMathPara xmlns:m="http://schemas.openxmlformats.org/officeDocument/2006/math">
                    <m:oMathParaPr>
                      <m:jc m:val="center"/>
                    </m:oMathParaPr>
                    <m:oMath>
                      <m:r>
                        <m:t>x</m:t>
                      </m:r>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Solve for the real roots of each equation using quadratic formula</a:t>
                </a:r>
              </a:p>
              <a:p>
                <a:pPr lvl="0" indent="-342900" marL="342900">
                  <a:buAutoNum type="arabicPeriod"/>
                </a:pPr>
                <a14:m>
                  <m:oMath xmlns:m="http://schemas.openxmlformats.org/officeDocument/2006/math">
                    <m:sSup>
                      <m:e>
                        <m:r>
                          <m:t>x</m:t>
                        </m:r>
                      </m:e>
                      <m:sup>
                        <m:r>
                          <m:t>2</m:t>
                        </m:r>
                      </m:sup>
                    </m:sSup>
                    <m:r>
                      <m:rPr>
                        <m:sty m:val="p"/>
                      </m:rPr>
                      <m:t>−</m:t>
                    </m:r>
                    <m:r>
                      <m:t>2</m:t>
                    </m:r>
                    <m:r>
                      <m:t>x</m:t>
                    </m:r>
                    <m:r>
                      <m:rPr>
                        <m:sty m:val="p"/>
                      </m:rPr>
                      <m:t>−</m:t>
                    </m:r>
                    <m:r>
                      <m:t>19</m:t>
                    </m:r>
                    <m:r>
                      <m:rPr>
                        <m:sty m:val="p"/>
                      </m:rPr>
                      <m:t>=</m:t>
                    </m:r>
                    <m:r>
                      <m:t>0</m:t>
                    </m:r>
                  </m:oMath>
                </a14:m>
              </a:p>
              <a:p>
                <a:pPr lvl="0" indent="0" marL="0">
                  <a:buNone/>
                </a:pPr>
                <a:r>
                  <a:rPr b="1"/>
                  <a:t>Solution:</a:t>
                </a:r>
              </a:p>
              <a:p>
                <a:pPr lvl="0" indent="0" marL="0">
                  <a:buNone/>
                </a:pPr>
                <a14:m>
                  <m:oMath xmlns:m="http://schemas.openxmlformats.org/officeDocument/2006/math">
                    <m:r>
                      <m:t>  </m:t>
                    </m:r>
                  </m:oMath>
                </a14:m>
                <a:r>
                  <a:rPr/>
                  <a:t> </a:t>
                </a:r>
                <a14:m>
                  <m:oMath xmlns:m="http://schemas.openxmlformats.org/officeDocument/2006/math">
                    <m:r>
                      <m:t>a</m:t>
                    </m:r>
                    <m:r>
                      <m:rPr>
                        <m:sty m:val="p"/>
                      </m:rPr>
                      <m:t>=</m:t>
                    </m:r>
                    <m:r>
                      <m:t>1</m:t>
                    </m:r>
                  </m:oMath>
                </a14:m>
                <a:r>
                  <a:rPr/>
                  <a:t> </a:t>
                </a:r>
                <a14:m>
                  <m:oMath xmlns:m="http://schemas.openxmlformats.org/officeDocument/2006/math">
                    <m:r>
                      <m:t>b</m:t>
                    </m:r>
                    <m:r>
                      <m:rPr>
                        <m:sty m:val="p"/>
                      </m:rPr>
                      <m:t>=</m:t>
                    </m:r>
                    <m:r>
                      <m:rPr>
                        <m:sty m:val="p"/>
                      </m:rPr>
                      <m:t>−</m:t>
                    </m:r>
                    <m:r>
                      <m:t>2</m:t>
                    </m:r>
                  </m:oMath>
                </a14:m>
                <a:r>
                  <a:rPr/>
                  <a:t> </a:t>
                </a:r>
                <a14:m>
                  <m:oMath xmlns:m="http://schemas.openxmlformats.org/officeDocument/2006/math">
                    <m:r>
                      <m:t>c</m:t>
                    </m:r>
                    <m:r>
                      <m:rPr>
                        <m:sty m:val="p"/>
                      </m:rPr>
                      <m:t>=</m:t>
                    </m:r>
                    <m:r>
                      <m:rPr>
                        <m:sty m:val="p"/>
                      </m:rPr>
                      <m:t>−</m:t>
                    </m:r>
                    <m:r>
                      <m:t>19</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d>
                                  <m:dPr>
                                    <m:begChr m:val="("/>
                                    <m:endChr m:val=")"/>
                                    <m:sepChr m:val=""/>
                                    <m:grow/>
                                  </m:dPr>
                                  <m:e>
                                    <m:r>
                                      <m:rPr>
                                        <m:sty m:val="p"/>
                                      </m:rPr>
                                      <m:t>−</m:t>
                                    </m:r>
                                    <m:r>
                                      <m:t>2</m:t>
                                    </m:r>
                                  </m:e>
                                </m:d>
                                <m:r>
                                  <m:rPr>
                                    <m:sty m:val="p"/>
                                  </m:rPr>
                                  <m:t>±</m:t>
                                </m:r>
                                <m:rad>
                                  <m:radPr>
                                    <m:degHide m:val="on"/>
                                  </m:radPr>
                                  <m:deg/>
                                  <m:e>
                                    <m:sSup>
                                      <m:e>
                                        <m:d>
                                          <m:dPr>
                                            <m:begChr m:val="("/>
                                            <m:endChr m:val=")"/>
                                            <m:sepChr m:val=""/>
                                            <m:grow/>
                                          </m:dPr>
                                          <m:e>
                                            <m:r>
                                              <m:rPr>
                                                <m:sty m:val="p"/>
                                              </m:rPr>
                                              <m:t>−</m:t>
                                            </m:r>
                                            <m:r>
                                              <m:t>2</m:t>
                                            </m:r>
                                          </m:e>
                                        </m:d>
                                      </m:e>
                                      <m:sup>
                                        <m:r>
                                          <m:t>2</m:t>
                                        </m:r>
                                      </m:sup>
                                    </m:sSup>
                                    <m:r>
                                      <m:rPr>
                                        <m:sty m:val="p"/>
                                      </m:rPr>
                                      <m:t>−</m:t>
                                    </m:r>
                                    <m:r>
                                      <m:t>4</m:t>
                                    </m:r>
                                    <m:d>
                                      <m:dPr>
                                        <m:begChr m:val="("/>
                                        <m:endChr m:val=")"/>
                                        <m:sepChr m:val=""/>
                                        <m:grow/>
                                      </m:dPr>
                                      <m:e>
                                        <m:r>
                                          <m:t>1</m:t>
                                        </m:r>
                                      </m:e>
                                    </m:d>
                                    <m:d>
                                      <m:dPr>
                                        <m:begChr m:val="("/>
                                        <m:endChr m:val=")"/>
                                        <m:sepChr m:val=""/>
                                        <m:grow/>
                                      </m:dPr>
                                      <m:e>
                                        <m:r>
                                          <m:rPr>
                                            <m:sty m:val="p"/>
                                          </m:rPr>
                                          <m:t>−</m:t>
                                        </m:r>
                                        <m:r>
                                          <m:t>19</m:t>
                                        </m:r>
                                      </m:e>
                                    </m:d>
                                  </m:e>
                                </m:rad>
                              </m:num>
                              <m:den>
                                <m:r>
                                  <m:t>2</m:t>
                                </m:r>
                                <m:d>
                                  <m:dPr>
                                    <m:begChr m:val="("/>
                                    <m:endChr m:val=")"/>
                                    <m:sepChr m:val=""/>
                                    <m:grow/>
                                  </m:dPr>
                                  <m:e>
                                    <m:r>
                                      <m:t>1</m:t>
                                    </m:r>
                                  </m:e>
                                </m:d>
                              </m:den>
                            </m:f>
                          </m:e>
                          <m:e/>
                          <m:e>
                            <m:r>
                              <m:rPr>
                                <m:nor/>
                                <m:sty m:val="p"/>
                              </m:rPr>
                              <m:t>Substitute the values of a, b and c</m:t>
                            </m:r>
                          </m:e>
                        </m:mr>
                      </m:m>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 OVERVIEW</a:t>
            </a:r>
          </a:p>
        </p:txBody>
      </p:sp>
      <p:sp>
        <p:nvSpPr>
          <p:cNvPr id="3" name="Content Placeholder 2"/>
          <p:cNvSpPr>
            <a:spLocks noGrp="1"/>
          </p:cNvSpPr>
          <p:nvPr>
            <p:ph idx="1"/>
          </p:nvPr>
        </p:nvSpPr>
        <p:spPr/>
        <p:txBody>
          <a:bodyPr/>
          <a:lstStyle/>
          <a:p>
            <a:pPr lvl="0" indent="0" marL="0">
              <a:buNone/>
            </a:pPr>
            <a:r>
              <a:rPr/>
              <a:t>If you recall the previous lessons, the methods are just applicable for a specific quadratic equation. For example, the process of “factoring” is appropriate only if the quadratic expression is factorable. But do not worry because there is one process that is applicable for all forms of quadratic equations that will be tackled in this module. It is all about solving quadratic equations using quadratic formula.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t>2</m:t>
                                </m:r>
                                <m:r>
                                  <m:rPr>
                                    <m:sty m:val="p"/>
                                  </m:rPr>
                                  <m:t>±</m:t>
                                </m:r>
                                <m:rad>
                                  <m:radPr>
                                    <m:degHide m:val="on"/>
                                  </m:radPr>
                                  <m:deg/>
                                  <m:e>
                                    <m:r>
                                      <m:t>4</m:t>
                                    </m:r>
                                    <m:r>
                                      <m:rPr>
                                        <m:sty m:val="p"/>
                                      </m:rPr>
                                      <m:t>+</m:t>
                                    </m:r>
                                    <m:r>
                                      <m:t>76</m:t>
                                    </m:r>
                                  </m:e>
                                </m:rad>
                              </m:num>
                              <m:den>
                                <m:r>
                                  <m:t>2</m:t>
                                </m:r>
                              </m:den>
                            </m:f>
                          </m:e>
                          <m:e/>
                          <m:e>
                            <m:r>
                              <m:rPr>
                                <m:nor/>
                                <m:sty m:val="p"/>
                              </m:rPr>
                              <m:t>Simplify</m:t>
                            </m:r>
                          </m:e>
                        </m:mr>
                        <m:mr>
                          <m:e>
                            <m:r>
                              <m:t>x</m:t>
                            </m:r>
                          </m:e>
                          <m:e>
                            <m:r>
                              <m:rPr>
                                <m:sty m:val="p"/>
                              </m:rPr>
                              <m:t>=</m:t>
                            </m:r>
                            <m:f>
                              <m:fPr>
                                <m:type m:val="bar"/>
                              </m:fPr>
                              <m:num>
                                <m:r>
                                  <m:t>2</m:t>
                                </m:r>
                                <m:r>
                                  <m:rPr>
                                    <m:sty m:val="p"/>
                                  </m:rPr>
                                  <m:t>±</m:t>
                                </m:r>
                                <m:rad>
                                  <m:radPr>
                                    <m:degHide m:val="on"/>
                                  </m:radPr>
                                  <m:deg/>
                                  <m:e>
                                    <m:r>
                                      <m:t>80</m:t>
                                    </m:r>
                                  </m:e>
                                </m:rad>
                              </m:num>
                              <m:den>
                                <m:r>
                                  <m:t>2</m:t>
                                </m:r>
                              </m:den>
                            </m:f>
                          </m:e>
                          <m:e/>
                          <m:e>
                            <m:r>
                              <m:rPr>
                                <m:nor/>
                                <m:sty m:val="p"/>
                              </m:rPr>
                              <m:t>Evaluate the square root, if possible</m:t>
                            </m:r>
                          </m:e>
                        </m:mr>
                        <m:mr>
                          <m:e>
                            <m:r>
                              <m:t>x</m:t>
                            </m:r>
                          </m:e>
                          <m:e>
                            <m:r>
                              <m:rPr>
                                <m:sty m:val="p"/>
                              </m:rPr>
                              <m:t>=</m:t>
                            </m:r>
                            <m:f>
                              <m:fPr>
                                <m:type m:val="bar"/>
                              </m:fPr>
                              <m:num>
                                <m:r>
                                  <m:t>2</m:t>
                                </m:r>
                                <m:r>
                                  <m:rPr>
                                    <m:sty m:val="p"/>
                                  </m:rPr>
                                  <m:t>±</m:t>
                                </m:r>
                                <m:r>
                                  <m:t>4</m:t>
                                </m:r>
                                <m:rad>
                                  <m:radPr>
                                    <m:degHide m:val="on"/>
                                  </m:radPr>
                                  <m:deg/>
                                  <m:e>
                                    <m:r>
                                      <m:t>5</m:t>
                                    </m:r>
                                  </m:e>
                                </m:rad>
                              </m:num>
                              <m:den>
                                <m:r>
                                  <m:t>2</m:t>
                                </m:r>
                              </m:den>
                            </m:f>
                          </m:e>
                        </m:mr>
                        <m:mr>
                          <m:e>
                            <m:r>
                              <m:t>x</m:t>
                            </m:r>
                          </m:e>
                          <m:e>
                            <m:r>
                              <m:rPr>
                                <m:sty m:val="p"/>
                              </m:rPr>
                              <m:t>=</m:t>
                            </m:r>
                            <m:f>
                              <m:fPr>
                                <m:type m:val="bar"/>
                              </m:fPr>
                              <m:num>
                                <m:r>
                                  <m:t>2</m:t>
                                </m:r>
                                <m:d>
                                  <m:dPr>
                                    <m:begChr m:val="("/>
                                    <m:endChr m:val=")"/>
                                    <m:sepChr m:val=""/>
                                    <m:grow/>
                                  </m:dPr>
                                  <m:e>
                                    <m:r>
                                      <m:t>1</m:t>
                                    </m:r>
                                    <m:r>
                                      <m:rPr>
                                        <m:sty m:val="p"/>
                                      </m:rPr>
                                      <m:t>±</m:t>
                                    </m:r>
                                    <m:r>
                                      <m:t>2</m:t>
                                    </m:r>
                                    <m:rad>
                                      <m:radPr>
                                        <m:degHide m:val="on"/>
                                      </m:radPr>
                                      <m:deg/>
                                      <m:e>
                                        <m:r>
                                          <m:t>5</m:t>
                                        </m:r>
                                      </m:e>
                                    </m:rad>
                                  </m:e>
                                </m:d>
                              </m:num>
                              <m:den>
                                <m:r>
                                  <m:t>2</m:t>
                                </m:r>
                              </m:den>
                            </m:f>
                          </m:e>
                          <m:e/>
                          <m:e>
                            <m:r>
                              <m:rPr>
                                <m:nor/>
                                <m:sty m:val="p"/>
                              </m:rPr>
                              <m:t>Simplify</m:t>
                            </m:r>
                          </m:e>
                        </m:mr>
                        <m:mr>
                          <m:e>
                            <m:r>
                              <m:t>x</m:t>
                            </m:r>
                          </m:e>
                          <m:e>
                            <m:r>
                              <m:rPr>
                                <m:sty m:val="p"/>
                              </m:rPr>
                              <m:t>=</m:t>
                            </m:r>
                            <m:r>
                              <m:t>1</m:t>
                            </m:r>
                            <m:r>
                              <m:rPr>
                                <m:sty m:val="p"/>
                              </m:rPr>
                              <m:t>±</m:t>
                            </m:r>
                            <m:r>
                              <m:t>2</m:t>
                            </m:r>
                            <m:rad>
                              <m:radPr>
                                <m:degHide m:val="on"/>
                              </m:radPr>
                              <m:deg/>
                              <m:e>
                                <m:r>
                                  <m:t>5</m:t>
                                </m:r>
                              </m:e>
                            </m:rad>
                          </m:e>
                        </m:mr>
                      </m:m>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2" type="arabicPeriod"/>
                </a:pPr>
                <a14:m>
                  <m:oMath xmlns:m="http://schemas.openxmlformats.org/officeDocument/2006/math">
                    <m:r>
                      <m:t>2</m:t>
                    </m:r>
                    <m:sSup>
                      <m:e>
                        <m:r>
                          <m:t>x</m:t>
                        </m:r>
                      </m:e>
                      <m:sup>
                        <m:r>
                          <m:t>2</m:t>
                        </m:r>
                      </m:sup>
                    </m:sSup>
                    <m:r>
                      <m:rPr>
                        <m:sty m:val="p"/>
                      </m:rPr>
                      <m:t>+</m:t>
                    </m:r>
                    <m:r>
                      <m:t>6</m:t>
                    </m:r>
                    <m:r>
                      <m:t>x</m:t>
                    </m:r>
                    <m:r>
                      <m:rPr>
                        <m:sty m:val="p"/>
                      </m:rPr>
                      <m:t>=</m:t>
                    </m:r>
                    <m:r>
                      <m:rPr>
                        <m:sty m:val="p"/>
                      </m:rPr>
                      <m:t>−</m:t>
                    </m:r>
                    <m:r>
                      <m:t>3</m:t>
                    </m:r>
                  </m:oMath>
                </a14:m>
              </a:p>
              <a:p>
                <a:pPr lvl="0" indent="0" marL="0">
                  <a:buNone/>
                </a:pPr>
                <a14:m>
                  <m:oMath xmlns:m="http://schemas.openxmlformats.org/officeDocument/2006/math">
                    <m:r>
                      <m:t>  </m:t>
                    </m:r>
                  </m:oMath>
                </a14:m>
                <a:r>
                  <a:rPr/>
                  <a:t> </a:t>
                </a:r>
                <a:r>
                  <a:rPr b="1"/>
                  <a:t>Solution:</a:t>
                </a:r>
              </a:p>
              <a:p>
                <a:pPr lvl="0" indent="0" marL="0">
                  <a:buNone/>
                </a:pPr>
                <a14:m>
                  <m:oMath xmlns:m="http://schemas.openxmlformats.org/officeDocument/2006/math">
                    <m:r>
                      <m:t>  </m:t>
                    </m:r>
                  </m:oMath>
                </a14:m>
                <a:r>
                  <a:rPr/>
                  <a:t> When </a:t>
                </a:r>
                <a14:m>
                  <m:oMath xmlns:m="http://schemas.openxmlformats.org/officeDocument/2006/math">
                    <m:r>
                      <m:t>2</m:t>
                    </m:r>
                    <m:sSup>
                      <m:e>
                        <m:r>
                          <m:t>x</m:t>
                        </m:r>
                      </m:e>
                      <m:sup>
                        <m:r>
                          <m:t>2</m:t>
                        </m:r>
                      </m:sup>
                    </m:sSup>
                    <m:r>
                      <m:rPr>
                        <m:sty m:val="p"/>
                      </m:rPr>
                      <m:t>+</m:t>
                    </m:r>
                    <m:r>
                      <m:t>6</m:t>
                    </m:r>
                    <m:r>
                      <m:t>x</m:t>
                    </m:r>
                    <m:r>
                      <m:rPr>
                        <m:sty m:val="p"/>
                      </m:rPr>
                      <m:t>=</m:t>
                    </m:r>
                    <m:r>
                      <m:rPr>
                        <m:sty m:val="p"/>
                      </m:rPr>
                      <m:t>−</m:t>
                    </m:r>
                    <m:r>
                      <m:t>3</m:t>
                    </m:r>
                  </m:oMath>
                </a14:m>
                <a:r>
                  <a:rPr/>
                  <a:t> is changed to standard form, we have </a:t>
                </a:r>
                <a14:m>
                  <m:oMath xmlns:m="http://schemas.openxmlformats.org/officeDocument/2006/math">
                    <m:r>
                      <m:t>2</m:t>
                    </m:r>
                    <m:sSup>
                      <m:e>
                        <m:r>
                          <m:t>x</m:t>
                        </m:r>
                      </m:e>
                      <m:sup>
                        <m:r>
                          <m:t>2</m:t>
                        </m:r>
                      </m:sup>
                    </m:sSup>
                    <m:r>
                      <m:rPr>
                        <m:sty m:val="p"/>
                      </m:rPr>
                      <m:t>+</m:t>
                    </m:r>
                    <m:r>
                      <m:t>6</m:t>
                    </m:r>
                    <m:r>
                      <m:t>x</m:t>
                    </m:r>
                    <m:r>
                      <m:rPr>
                        <m:sty m:val="p"/>
                      </m:rPr>
                      <m:t>+</m:t>
                    </m:r>
                    <m:r>
                      <m:t>3</m:t>
                    </m:r>
                    <m:r>
                      <m:rPr>
                        <m:sty m:val="p"/>
                      </m:rPr>
                      <m:t>=</m:t>
                    </m:r>
                    <m:r>
                      <m:t>0</m:t>
                    </m:r>
                  </m:oMath>
                </a14:m>
                <a:r>
                  <a:rPr/>
                  <a:t>. The value of </a:t>
                </a:r>
                <a14:m>
                  <m:oMath xmlns:m="http://schemas.openxmlformats.org/officeDocument/2006/math">
                    <m:r>
                      <m:t>a</m:t>
                    </m:r>
                    <m:r>
                      <m:rPr>
                        <m:sty m:val="p"/>
                      </m:rPr>
                      <m:t>=</m:t>
                    </m:r>
                    <m:r>
                      <m:t>2</m:t>
                    </m:r>
                  </m:oMath>
                </a14:m>
                <a:r>
                  <a:rPr/>
                  <a:t>, </a:t>
                </a:r>
                <a14:m>
                  <m:oMath xmlns:m="http://schemas.openxmlformats.org/officeDocument/2006/math">
                    <m:r>
                      <m:t>b</m:t>
                    </m:r>
                    <m:r>
                      <m:rPr>
                        <m:sty m:val="p"/>
                      </m:rPr>
                      <m:t>=</m:t>
                    </m:r>
                    <m:r>
                      <m:t>6</m:t>
                    </m:r>
                  </m:oMath>
                </a14:m>
                <a:r>
                  <a:rPr/>
                  <a:t>, and </a:t>
                </a:r>
                <a14:m>
                  <m:oMath xmlns:m="http://schemas.openxmlformats.org/officeDocument/2006/math">
                    <m:r>
                      <m:t>c</m:t>
                    </m:r>
                    <m:r>
                      <m:rPr>
                        <m:sty m:val="p"/>
                      </m:rPr>
                      <m:t>=</m:t>
                    </m:r>
                    <m:r>
                      <m:t>3</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6</m:t>
                                </m:r>
                                <m:r>
                                  <m:rPr>
                                    <m:sty m:val="p"/>
                                  </m:rPr>
                                  <m:t>±</m:t>
                                </m:r>
                                <m:rad>
                                  <m:radPr>
                                    <m:degHide m:val="on"/>
                                  </m:radPr>
                                  <m:deg/>
                                  <m:e>
                                    <m:sSup>
                                      <m:e>
                                        <m:d>
                                          <m:dPr>
                                            <m:begChr m:val="("/>
                                            <m:endChr m:val=")"/>
                                            <m:sepChr m:val=""/>
                                            <m:grow/>
                                          </m:dPr>
                                          <m:e>
                                            <m:r>
                                              <m:t>6</m:t>
                                            </m:r>
                                          </m:e>
                                        </m:d>
                                      </m:e>
                                      <m:sup>
                                        <m:r>
                                          <m:t>2</m:t>
                                        </m:r>
                                      </m:sup>
                                    </m:sSup>
                                    <m:r>
                                      <m:rPr>
                                        <m:sty m:val="p"/>
                                      </m:rPr>
                                      <m:t>−</m:t>
                                    </m:r>
                                    <m:r>
                                      <m:t>4</m:t>
                                    </m:r>
                                    <m:d>
                                      <m:dPr>
                                        <m:begChr m:val="("/>
                                        <m:endChr m:val=")"/>
                                        <m:sepChr m:val=""/>
                                        <m:grow/>
                                      </m:dPr>
                                      <m:e>
                                        <m:r>
                                          <m:t>2</m:t>
                                        </m:r>
                                      </m:e>
                                    </m:d>
                                    <m:d>
                                      <m:dPr>
                                        <m:begChr m:val="("/>
                                        <m:endChr m:val=")"/>
                                        <m:sepChr m:val=""/>
                                        <m:grow/>
                                      </m:dPr>
                                      <m:e>
                                        <m:r>
                                          <m:t>3</m:t>
                                        </m:r>
                                      </m:e>
                                    </m:d>
                                  </m:e>
                                </m:rad>
                              </m:num>
                              <m:den>
                                <m:r>
                                  <m:t>2</m:t>
                                </m:r>
                                <m:d>
                                  <m:dPr>
                                    <m:begChr m:val="("/>
                                    <m:endChr m:val=")"/>
                                    <m:sepChr m:val=""/>
                                    <m:grow/>
                                  </m:dPr>
                                  <m:e>
                                    <m:r>
                                      <m:t>2</m:t>
                                    </m:r>
                                  </m:e>
                                </m:d>
                              </m:den>
                            </m:f>
                          </m:e>
                          <m:e/>
                          <m:e>
                            <m:r>
                              <m:rPr>
                                <m:nor/>
                                <m:sty m:val="p"/>
                              </m:rPr>
                              <m:t>Substitute the values of a, b and c</m:t>
                            </m:r>
                          </m:e>
                        </m:mr>
                      </m:m>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6</m:t>
                                </m:r>
                                <m:r>
                                  <m:rPr>
                                    <m:sty m:val="p"/>
                                  </m:rPr>
                                  <m:t>±</m:t>
                                </m:r>
                                <m:rad>
                                  <m:radPr>
                                    <m:degHide m:val="on"/>
                                  </m:radPr>
                                  <m:deg/>
                                  <m:e>
                                    <m:r>
                                      <m:t>36</m:t>
                                    </m:r>
                                    <m:r>
                                      <m:rPr>
                                        <m:sty m:val="p"/>
                                      </m:rPr>
                                      <m:t>−</m:t>
                                    </m:r>
                                    <m:r>
                                      <m:t>24</m:t>
                                    </m:r>
                                  </m:e>
                                </m:rad>
                              </m:num>
                              <m:den>
                                <m:r>
                                  <m:t>4</m:t>
                                </m:r>
                              </m:den>
                            </m:f>
                          </m:e>
                          <m:e/>
                          <m:e>
                            <m:r>
                              <m:rPr>
                                <m:nor/>
                                <m:sty m:val="p"/>
                              </m:rPr>
                              <m:t>Simplify</m:t>
                            </m:r>
                          </m:e>
                        </m:mr>
                        <m:mr>
                          <m:e>
                            <m:r>
                              <m:t>x</m:t>
                            </m:r>
                          </m:e>
                          <m:e>
                            <m:r>
                              <m:rPr>
                                <m:sty m:val="p"/>
                              </m:rPr>
                              <m:t>=</m:t>
                            </m:r>
                            <m:f>
                              <m:fPr>
                                <m:type m:val="bar"/>
                              </m:fPr>
                              <m:num>
                                <m:r>
                                  <m:rPr>
                                    <m:sty m:val="p"/>
                                  </m:rPr>
                                  <m:t>−</m:t>
                                </m:r>
                                <m:r>
                                  <m:t>6</m:t>
                                </m:r>
                                <m:r>
                                  <m:rPr>
                                    <m:sty m:val="p"/>
                                  </m:rPr>
                                  <m:t>±</m:t>
                                </m:r>
                                <m:rad>
                                  <m:radPr>
                                    <m:degHide m:val="on"/>
                                  </m:radPr>
                                  <m:deg/>
                                  <m:e>
                                    <m:r>
                                      <m:t>12</m:t>
                                    </m:r>
                                  </m:e>
                                </m:rad>
                              </m:num>
                              <m:den>
                                <m:r>
                                  <m:t>4</m:t>
                                </m:r>
                              </m:den>
                            </m:f>
                          </m:e>
                          <m:e/>
                          <m:e>
                            <m:r>
                              <m:rPr>
                                <m:nor/>
                                <m:sty m:val="p"/>
                              </m:rPr>
                              <m:t>Evaluate the square root, if possible</m:t>
                            </m:r>
                          </m:e>
                        </m:mr>
                        <m:mr>
                          <m:e>
                            <m:r>
                              <m:t>x</m:t>
                            </m:r>
                          </m:e>
                          <m:e>
                            <m:r>
                              <m:rPr>
                                <m:sty m:val="p"/>
                              </m:rPr>
                              <m:t>=</m:t>
                            </m:r>
                            <m:f>
                              <m:fPr>
                                <m:type m:val="bar"/>
                              </m:fPr>
                              <m:num>
                                <m:r>
                                  <m:rPr>
                                    <m:sty m:val="p"/>
                                  </m:rPr>
                                  <m:t>−</m:t>
                                </m:r>
                                <m:r>
                                  <m:t>6</m:t>
                                </m:r>
                                <m:r>
                                  <m:rPr>
                                    <m:sty m:val="p"/>
                                  </m:rPr>
                                  <m:t>±</m:t>
                                </m:r>
                                <m:r>
                                  <m:t>4</m:t>
                                </m:r>
                                <m:rad>
                                  <m:radPr>
                                    <m:degHide m:val="on"/>
                                  </m:radPr>
                                  <m:deg/>
                                  <m:e>
                                    <m:d>
                                      <m:dPr>
                                        <m:begChr m:val="("/>
                                        <m:endChr m:val=")"/>
                                        <m:sepChr m:val=""/>
                                        <m:grow/>
                                      </m:dPr>
                                      <m:e>
                                        <m:r>
                                          <m:t>4</m:t>
                                        </m:r>
                                      </m:e>
                                    </m:d>
                                    <m:d>
                                      <m:dPr>
                                        <m:begChr m:val="("/>
                                        <m:endChr m:val=")"/>
                                        <m:sepChr m:val=""/>
                                        <m:grow/>
                                      </m:dPr>
                                      <m:e>
                                        <m:r>
                                          <m:t>3</m:t>
                                        </m:r>
                                      </m:e>
                                    </m:d>
                                  </m:e>
                                </m:rad>
                              </m:num>
                              <m:den>
                                <m:r>
                                  <m:t>2</m:t>
                                </m:r>
                              </m:den>
                            </m:f>
                          </m:e>
                        </m:mr>
                        <m:mr>
                          <m:e>
                            <m:r>
                              <m:t>x</m:t>
                            </m:r>
                          </m:e>
                          <m:e>
                            <m:r>
                              <m:rPr>
                                <m:sty m:val="p"/>
                              </m:rPr>
                              <m:t>=</m:t>
                            </m:r>
                            <m:f>
                              <m:fPr>
                                <m:type m:val="bar"/>
                              </m:fPr>
                              <m:num>
                                <m:r>
                                  <m:rPr>
                                    <m:sty m:val="p"/>
                                  </m:rPr>
                                  <m:t>−</m:t>
                                </m:r>
                                <m:r>
                                  <m:t>6</m:t>
                                </m:r>
                                <m:r>
                                  <m:rPr>
                                    <m:sty m:val="p"/>
                                  </m:rPr>
                                  <m:t>±</m:t>
                                </m:r>
                                <m:r>
                                  <m:t>2</m:t>
                                </m:r>
                                <m:rad>
                                  <m:radPr>
                                    <m:degHide m:val="on"/>
                                  </m:radPr>
                                  <m:deg/>
                                  <m:e>
                                    <m:r>
                                      <m:t>3</m:t>
                                    </m:r>
                                  </m:e>
                                </m:rad>
                                <m:r>
                                  <m:rPr>
                                    <m:sty m:val="p"/>
                                  </m:rPr>
                                  <m:t>)</m:t>
                                </m:r>
                              </m:num>
                              <m:den>
                                <m:r>
                                  <m:t>2</m:t>
                                </m:r>
                              </m:den>
                            </m:f>
                          </m:e>
                          <m:e/>
                          <m:e>
                            <m:r>
                              <m:rPr>
                                <m:nor/>
                                <m:sty m:val="p"/>
                              </m:rPr>
                              <m:t>Simplify</m:t>
                            </m:r>
                          </m:e>
                        </m:mr>
                        <m:mr>
                          <m:e>
                            <m:r>
                              <m:t>x</m:t>
                            </m:r>
                          </m:e>
                          <m:e>
                            <m:r>
                              <m:rPr>
                                <m:sty m:val="p"/>
                              </m:rPr>
                              <m:t>=</m:t>
                            </m:r>
                            <m:f>
                              <m:fPr>
                                <m:type m:val="bar"/>
                              </m:fPr>
                              <m:num>
                                <m:r>
                                  <m:rPr>
                                    <m:sty m:val="p"/>
                                  </m:rPr>
                                  <m:t>−</m:t>
                                </m:r>
                                <m:r>
                                  <m:t>3</m:t>
                                </m:r>
                                <m:r>
                                  <m:rPr>
                                    <m:sty m:val="p"/>
                                  </m:rPr>
                                  <m:t>±</m:t>
                                </m:r>
                                <m:rad>
                                  <m:radPr>
                                    <m:degHide m:val="on"/>
                                  </m:radPr>
                                  <m:deg/>
                                  <m:e>
                                    <m:r>
                                      <m:t>3</m:t>
                                    </m:r>
                                  </m:e>
                                </m:rad>
                              </m:num>
                              <m:den>
                                <m:r>
                                  <m:t>2</m:t>
                                </m:r>
                              </m:den>
                            </m:f>
                          </m:e>
                        </m:mr>
                      </m:m>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3.</a:t>
                </a:r>
                <a14:m>
                  <m:oMath xmlns:m="http://schemas.openxmlformats.org/officeDocument/2006/math">
                    <m:r>
                      <m:t>2</m:t>
                    </m:r>
                    <m:sSup>
                      <m:e>
                        <m:r>
                          <m:t>x</m:t>
                        </m:r>
                      </m:e>
                      <m:sup>
                        <m:r>
                          <m:t>2</m:t>
                        </m:r>
                      </m:sup>
                    </m:sSup>
                    <m:r>
                      <m:rPr>
                        <m:sty m:val="p"/>
                      </m:rPr>
                      <m:t>+</m:t>
                    </m:r>
                    <m:r>
                      <m:t>3</m:t>
                    </m:r>
                    <m:r>
                      <m:t>x</m:t>
                    </m:r>
                    <m:r>
                      <m:rPr>
                        <m:sty m:val="p"/>
                      </m:rPr>
                      <m:t>−</m:t>
                    </m:r>
                    <m:r>
                      <m:t>27</m:t>
                    </m:r>
                    <m:r>
                      <m:rPr>
                        <m:sty m:val="p"/>
                      </m:rPr>
                      <m:t>=</m:t>
                    </m:r>
                    <m:r>
                      <m:t>0</m:t>
                    </m:r>
                  </m:oMath>
                </a14:m>
              </a:p>
              <a:p>
                <a:pPr lvl="0" indent="0" marL="0">
                  <a:buNone/>
                </a:pPr>
                <a14:m>
                  <m:oMath xmlns:m="http://schemas.openxmlformats.org/officeDocument/2006/math">
                    <m:r>
                      <m:t>  </m:t>
                    </m:r>
                  </m:oMath>
                </a14:m>
                <a:r>
                  <a:rPr/>
                  <a:t> </a:t>
                </a:r>
                <a:r>
                  <a:rPr b="1"/>
                  <a:t>Solution:</a:t>
                </a:r>
              </a:p>
              <a:p>
                <a:pPr lvl="0" indent="0" marL="0">
                  <a:buNone/>
                </a:pPr>
                <a14:m>
                  <m:oMath xmlns:m="http://schemas.openxmlformats.org/officeDocument/2006/math">
                    <m:r>
                      <m:t>  </m:t>
                    </m:r>
                  </m:oMath>
                </a14:m>
                <a:r>
                  <a:rPr/>
                  <a:t> </a:t>
                </a:r>
                <a14:m>
                  <m:oMath xmlns:m="http://schemas.openxmlformats.org/officeDocument/2006/math">
                    <m:r>
                      <m:t>a</m:t>
                    </m:r>
                    <m:r>
                      <m:rPr>
                        <m:sty m:val="p"/>
                      </m:rPr>
                      <m:t>=</m:t>
                    </m:r>
                    <m:r>
                      <m:t>2</m:t>
                    </m:r>
                  </m:oMath>
                </a14:m>
                <a:r>
                  <a:rPr/>
                  <a:t>, </a:t>
                </a:r>
                <a14:m>
                  <m:oMath xmlns:m="http://schemas.openxmlformats.org/officeDocument/2006/math">
                    <m:r>
                      <m:t>b</m:t>
                    </m:r>
                    <m:r>
                      <m:rPr>
                        <m:sty m:val="p"/>
                      </m:rPr>
                      <m:t>=</m:t>
                    </m:r>
                    <m:r>
                      <m:t>3</m:t>
                    </m:r>
                  </m:oMath>
                </a14:m>
                <a:r>
                  <a:rPr/>
                  <a:t>, and </a:t>
                </a:r>
                <a14:m>
                  <m:oMath xmlns:m="http://schemas.openxmlformats.org/officeDocument/2006/math">
                    <m:r>
                      <m:t>c</m:t>
                    </m:r>
                    <m:r>
                      <m:rPr>
                        <m:sty m:val="p"/>
                      </m:rPr>
                      <m:t>=</m:t>
                    </m:r>
                    <m:r>
                      <m:rPr>
                        <m:sty m:val="p"/>
                      </m:rPr>
                      <m:t>−</m:t>
                    </m:r>
                    <m:r>
                      <m:t>27</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3</m:t>
                                </m:r>
                                <m:r>
                                  <m:rPr>
                                    <m:sty m:val="p"/>
                                  </m:rPr>
                                  <m:t>±</m:t>
                                </m:r>
                                <m:rad>
                                  <m:radPr>
                                    <m:degHide m:val="on"/>
                                  </m:radPr>
                                  <m:deg/>
                                  <m:e>
                                    <m:sSup>
                                      <m:e>
                                        <m:d>
                                          <m:dPr>
                                            <m:begChr m:val="("/>
                                            <m:endChr m:val=")"/>
                                            <m:sepChr m:val=""/>
                                            <m:grow/>
                                          </m:dPr>
                                          <m:e>
                                            <m:r>
                                              <m:t>3</m:t>
                                            </m:r>
                                          </m:e>
                                        </m:d>
                                      </m:e>
                                      <m:sup>
                                        <m:r>
                                          <m:t>2</m:t>
                                        </m:r>
                                      </m:sup>
                                    </m:sSup>
                                    <m:r>
                                      <m:rPr>
                                        <m:sty m:val="p"/>
                                      </m:rPr>
                                      <m:t>−</m:t>
                                    </m:r>
                                    <m:r>
                                      <m:t>4</m:t>
                                    </m:r>
                                    <m:d>
                                      <m:dPr>
                                        <m:begChr m:val="("/>
                                        <m:endChr m:val=")"/>
                                        <m:sepChr m:val=""/>
                                        <m:grow/>
                                      </m:dPr>
                                      <m:e>
                                        <m:r>
                                          <m:t>2</m:t>
                                        </m:r>
                                      </m:e>
                                    </m:d>
                                    <m:d>
                                      <m:dPr>
                                        <m:begChr m:val="("/>
                                        <m:endChr m:val=")"/>
                                        <m:sepChr m:val=""/>
                                        <m:grow/>
                                      </m:dPr>
                                      <m:e>
                                        <m:r>
                                          <m:rPr>
                                            <m:sty m:val="p"/>
                                          </m:rPr>
                                          <m:t>−</m:t>
                                        </m:r>
                                        <m:r>
                                          <m:t>27</m:t>
                                        </m:r>
                                      </m:e>
                                    </m:d>
                                  </m:e>
                                </m:rad>
                              </m:num>
                              <m:den>
                                <m:r>
                                  <m:t>2</m:t>
                                </m:r>
                                <m:d>
                                  <m:dPr>
                                    <m:begChr m:val="("/>
                                    <m:endChr m:val=")"/>
                                    <m:sepChr m:val=""/>
                                    <m:grow/>
                                  </m:dPr>
                                  <m:e>
                                    <m:r>
                                      <m:t>2</m:t>
                                    </m:r>
                                  </m:e>
                                </m:d>
                              </m:den>
                            </m:f>
                          </m:e>
                          <m:e/>
                          <m:e>
                            <m:r>
                              <m:rPr>
                                <m:nor/>
                                <m:sty m:val="p"/>
                              </m:rPr>
                              <m:t>Substitute the values of a, b and c</m:t>
                            </m:r>
                          </m:e>
                        </m:mr>
                      </m:m>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3</m:t>
                                </m:r>
                                <m:r>
                                  <m:rPr>
                                    <m:sty m:val="p"/>
                                  </m:rPr>
                                  <m:t>±</m:t>
                                </m:r>
                                <m:rad>
                                  <m:radPr>
                                    <m:degHide m:val="on"/>
                                  </m:radPr>
                                  <m:deg/>
                                  <m:e>
                                    <m:r>
                                      <m:t>9</m:t>
                                    </m:r>
                                    <m:r>
                                      <m:rPr>
                                        <m:sty m:val="p"/>
                                      </m:rPr>
                                      <m:t>−</m:t>
                                    </m:r>
                                    <m:d>
                                      <m:dPr>
                                        <m:begChr m:val="("/>
                                        <m:endChr m:val=")"/>
                                        <m:sepChr m:val=""/>
                                        <m:grow/>
                                      </m:dPr>
                                      <m:e>
                                        <m:r>
                                          <m:rPr>
                                            <m:sty m:val="p"/>
                                          </m:rPr>
                                          <m:t>−</m:t>
                                        </m:r>
                                        <m:r>
                                          <m:t>26</m:t>
                                        </m:r>
                                      </m:e>
                                    </m:d>
                                  </m:e>
                                </m:rad>
                              </m:num>
                              <m:den>
                                <m:r>
                                  <m:t>4</m:t>
                                </m:r>
                              </m:den>
                            </m:f>
                          </m:e>
                          <m:e/>
                          <m:e>
                            <m:r>
                              <m:rPr>
                                <m:nor/>
                                <m:sty m:val="p"/>
                              </m:rPr>
                              <m:t>Simplify</m:t>
                            </m:r>
                          </m:e>
                        </m:mr>
                        <m:mr>
                          <m:e>
                            <m:r>
                              <m:t>x</m:t>
                            </m:r>
                          </m:e>
                          <m:e>
                            <m:r>
                              <m:rPr>
                                <m:sty m:val="p"/>
                              </m:rPr>
                              <m:t>=</m:t>
                            </m:r>
                            <m:f>
                              <m:fPr>
                                <m:type m:val="bar"/>
                              </m:fPr>
                              <m:num>
                                <m:r>
                                  <m:rPr>
                                    <m:sty m:val="p"/>
                                  </m:rPr>
                                  <m:t>−</m:t>
                                </m:r>
                                <m:r>
                                  <m:t>3</m:t>
                                </m:r>
                                <m:r>
                                  <m:rPr>
                                    <m:sty m:val="p"/>
                                  </m:rPr>
                                  <m:t>±</m:t>
                                </m:r>
                                <m:rad>
                                  <m:radPr>
                                    <m:degHide m:val="on"/>
                                  </m:radPr>
                                  <m:deg/>
                                  <m:e>
                                    <m:r>
                                      <m:t>225</m:t>
                                    </m:r>
                                  </m:e>
                                </m:rad>
                              </m:num>
                              <m:den>
                                <m:r>
                                  <m:t>4</m:t>
                                </m:r>
                              </m:den>
                            </m:f>
                          </m:e>
                          <m:e/>
                          <m:e>
                            <m:r>
                              <m:rPr>
                                <m:nor/>
                                <m:sty m:val="p"/>
                              </m:rPr>
                              <m:t>Evaluate the square root, if possible</m:t>
                            </m:r>
                          </m:e>
                        </m:mr>
                        <m:mr>
                          <m:e>
                            <m:r>
                              <m:t>x</m:t>
                            </m:r>
                          </m:e>
                          <m:e>
                            <m:r>
                              <m:rPr>
                                <m:sty m:val="p"/>
                              </m:rPr>
                              <m:t>=</m:t>
                            </m:r>
                            <m:f>
                              <m:fPr>
                                <m:type m:val="bar"/>
                              </m:fPr>
                              <m:num>
                                <m:r>
                                  <m:rPr>
                                    <m:sty m:val="p"/>
                                  </m:rPr>
                                  <m:t>−</m:t>
                                </m:r>
                                <m:r>
                                  <m:t>3</m:t>
                                </m:r>
                                <m:r>
                                  <m:rPr>
                                    <m:sty m:val="p"/>
                                  </m:rPr>
                                  <m:t>±</m:t>
                                </m:r>
                                <m:r>
                                  <m:t>15</m:t>
                                </m:r>
                              </m:num>
                              <m:den>
                                <m:r>
                                  <m:t>4</m:t>
                                </m:r>
                              </m:den>
                            </m:f>
                          </m:e>
                        </m:mr>
                      </m:m>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3</m:t>
                                </m:r>
                                <m:r>
                                  <m:rPr>
                                    <m:sty m:val="p"/>
                                  </m:rPr>
                                  <m:t>+</m:t>
                                </m:r>
                                <m:r>
                                  <m:t>15</m:t>
                                </m:r>
                              </m:num>
                              <m:den>
                                <m:r>
                                  <m:t>4</m:t>
                                </m:r>
                              </m:den>
                            </m:f>
                            <m:r>
                              <m:t>  </m:t>
                            </m:r>
                            <m:r>
                              <m:t>x</m:t>
                            </m:r>
                            <m:r>
                              <m:rPr>
                                <m:sty m:val="p"/>
                              </m:rPr>
                              <m:t>=</m:t>
                            </m:r>
                            <m:f>
                              <m:fPr>
                                <m:type m:val="bar"/>
                              </m:fPr>
                              <m:num>
                                <m:r>
                                  <m:rPr>
                                    <m:sty m:val="p"/>
                                  </m:rPr>
                                  <m:t>−</m:t>
                                </m:r>
                                <m:r>
                                  <m:t>3</m:t>
                                </m:r>
                                <m:r>
                                  <m:rPr>
                                    <m:sty m:val="p"/>
                                  </m:rPr>
                                  <m:t>−</m:t>
                                </m:r>
                                <m:r>
                                  <m:t>15</m:t>
                                </m:r>
                              </m:num>
                              <m:den>
                                <m:r>
                                  <m:t>4</m:t>
                                </m:r>
                              </m:den>
                            </m:f>
                          </m:e>
                          <m:e/>
                          <m:e>
                            <m:r>
                              <m:rPr>
                                <m:nor/>
                                <m:sty m:val="p"/>
                              </m:rPr>
                              <m:t>Simplify</m:t>
                            </m:r>
                          </m:e>
                        </m:mr>
                        <m:mr>
                          <m:e>
                            <m:r>
                              <m:t>x</m:t>
                            </m:r>
                          </m:e>
                          <m:e>
                            <m:r>
                              <m:rPr>
                                <m:sty m:val="p"/>
                              </m:rPr>
                              <m:t>=</m:t>
                            </m:r>
                            <m:f>
                              <m:fPr>
                                <m:type m:val="bar"/>
                              </m:fPr>
                              <m:num>
                                <m:r>
                                  <m:t>12</m:t>
                                </m:r>
                              </m:num>
                              <m:den>
                                <m:r>
                                  <m:t>4</m:t>
                                </m:r>
                              </m:den>
                            </m:f>
                            <m:r>
                              <m:t>  </m:t>
                            </m:r>
                            <m:r>
                              <m:t>x</m:t>
                            </m:r>
                            <m:r>
                              <m:rPr>
                                <m:sty m:val="p"/>
                              </m:rPr>
                              <m:t>=</m:t>
                            </m:r>
                            <m:f>
                              <m:fPr>
                                <m:type m:val="bar"/>
                              </m:fPr>
                              <m:num>
                                <m:r>
                                  <m:rPr>
                                    <m:sty m:val="p"/>
                                  </m:rPr>
                                  <m:t>−</m:t>
                                </m:r>
                                <m:r>
                                  <m:t>18</m:t>
                                </m:r>
                              </m:num>
                              <m:den>
                                <m:r>
                                  <m:t>4</m:t>
                                </m:r>
                              </m:den>
                            </m:f>
                          </m:e>
                        </m:mr>
                        <m:mr>
                          <m:e>
                            <m:r>
                              <m:t>x</m:t>
                            </m:r>
                          </m:e>
                          <m:e>
                            <m:r>
                              <m:rPr>
                                <m:sty m:val="p"/>
                              </m:rPr>
                              <m:t>=</m:t>
                            </m:r>
                            <m:r>
                              <m:t>3</m:t>
                            </m:r>
                            <m:r>
                              <m:t>  </m:t>
                            </m:r>
                            <m:r>
                              <m:t>x</m:t>
                            </m:r>
                            <m:r>
                              <m:rPr>
                                <m:sty m:val="p"/>
                              </m:rPr>
                              <m:t>=</m:t>
                            </m:r>
                            <m:f>
                              <m:fPr>
                                <m:type m:val="bar"/>
                              </m:fPr>
                              <m:num>
                                <m:r>
                                  <m:rPr>
                                    <m:sty m:val="p"/>
                                  </m:rPr>
                                  <m:t>−</m:t>
                                </m:r>
                                <m:r>
                                  <m:t>9</m:t>
                                </m:r>
                              </m:num>
                              <m:den>
                                <m:r>
                                  <m:t>2</m:t>
                                </m:r>
                              </m:den>
                            </m:f>
                          </m:e>
                        </m:mr>
                      </m:m>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4" type="arabicPeriod"/>
                </a:pPr>
                <a14:m>
                  <m:oMath xmlns:m="http://schemas.openxmlformats.org/officeDocument/2006/math">
                    <m:r>
                      <m:t>2</m:t>
                    </m:r>
                    <m:sSup>
                      <m:e>
                        <m:r>
                          <m:t>x</m:t>
                        </m:r>
                      </m:e>
                      <m:sup>
                        <m:r>
                          <m:t>2</m:t>
                        </m:r>
                      </m:sup>
                    </m:sSup>
                    <m:r>
                      <m:rPr>
                        <m:sty m:val="p"/>
                      </m:rPr>
                      <m:t>+</m:t>
                    </m:r>
                    <m:r>
                      <m:t>9</m:t>
                    </m:r>
                    <m:r>
                      <m:t>x</m:t>
                    </m:r>
                    <m:r>
                      <m:rPr>
                        <m:sty m:val="p"/>
                      </m:rPr>
                      <m:t>=</m:t>
                    </m:r>
                    <m:r>
                      <m:rPr>
                        <m:sty m:val="p"/>
                      </m:rPr>
                      <m:t>−</m:t>
                    </m:r>
                    <m:r>
                      <m:t>10</m:t>
                    </m:r>
                  </m:oMath>
                </a14:m>
              </a:p>
              <a:p>
                <a:pPr lvl="0" indent="0" marL="0">
                  <a:buNone/>
                </a:pPr>
                <a14:m>
                  <m:oMath xmlns:m="http://schemas.openxmlformats.org/officeDocument/2006/math">
                    <m:r>
                      <m:t>  </m:t>
                    </m:r>
                  </m:oMath>
                </a14:m>
                <a:r>
                  <a:rPr/>
                  <a:t> </a:t>
                </a:r>
                <a:r>
                  <a:rPr b="1"/>
                  <a:t>Solution</a:t>
                </a:r>
              </a:p>
              <a:p>
                <a:pPr lvl="0" indent="0" marL="0">
                  <a:buNone/>
                </a:pPr>
                <a14:m>
                  <m:oMath xmlns:m="http://schemas.openxmlformats.org/officeDocument/2006/math">
                    <m:r>
                      <m:t>  </m:t>
                    </m:r>
                  </m:oMath>
                </a14:m>
                <a:r>
                  <a:rPr/>
                  <a:t> When </a:t>
                </a:r>
                <a14:m>
                  <m:oMath xmlns:m="http://schemas.openxmlformats.org/officeDocument/2006/math">
                    <m:r>
                      <m:t>2</m:t>
                    </m:r>
                    <m:sSup>
                      <m:e>
                        <m:r>
                          <m:t>x</m:t>
                        </m:r>
                      </m:e>
                      <m:sup>
                        <m:r>
                          <m:t>2</m:t>
                        </m:r>
                      </m:sup>
                    </m:sSup>
                    <m:r>
                      <m:rPr>
                        <m:sty m:val="p"/>
                      </m:rPr>
                      <m:t>+</m:t>
                    </m:r>
                    <m:r>
                      <m:t>9</m:t>
                    </m:r>
                    <m:r>
                      <m:t>x</m:t>
                    </m:r>
                    <m:r>
                      <m:rPr>
                        <m:sty m:val="p"/>
                      </m:rPr>
                      <m:t>=</m:t>
                    </m:r>
                    <m:r>
                      <m:rPr>
                        <m:sty m:val="p"/>
                      </m:rPr>
                      <m:t>−</m:t>
                    </m:r>
                    <m:r>
                      <m:t>10</m:t>
                    </m:r>
                  </m:oMath>
                </a14:m>
                <a:r>
                  <a:rPr/>
                  <a:t> is changed to standard form, we have </a:t>
                </a:r>
                <a14:m>
                  <m:oMath xmlns:m="http://schemas.openxmlformats.org/officeDocument/2006/math">
                    <m:r>
                      <m:t>2</m:t>
                    </m:r>
                    <m:sSup>
                      <m:e>
                        <m:r>
                          <m:t>x</m:t>
                        </m:r>
                      </m:e>
                      <m:sup>
                        <m:r>
                          <m:t>2</m:t>
                        </m:r>
                      </m:sup>
                    </m:sSup>
                    <m:r>
                      <m:rPr>
                        <m:sty m:val="p"/>
                      </m:rPr>
                      <m:t>+</m:t>
                    </m:r>
                    <m:r>
                      <m:t>9</m:t>
                    </m:r>
                    <m:r>
                      <m:t>x</m:t>
                    </m:r>
                    <m:r>
                      <m:rPr>
                        <m:sty m:val="p"/>
                      </m:rPr>
                      <m:t>+</m:t>
                    </m:r>
                    <m:r>
                      <m:t>10</m:t>
                    </m:r>
                    <m:r>
                      <m:rPr>
                        <m:sty m:val="p"/>
                      </m:rPr>
                      <m:t>=</m:t>
                    </m:r>
                    <m:r>
                      <m:t>0</m:t>
                    </m:r>
                  </m:oMath>
                </a14:m>
                <a:r>
                  <a:rPr/>
                  <a:t>. The value of </a:t>
                </a:r>
                <a14:m>
                  <m:oMath xmlns:m="http://schemas.openxmlformats.org/officeDocument/2006/math">
                    <m:r>
                      <m:t>a</m:t>
                    </m:r>
                    <m:r>
                      <m:rPr>
                        <m:sty m:val="p"/>
                      </m:rPr>
                      <m:t>=</m:t>
                    </m:r>
                    <m:r>
                      <m:t>2</m:t>
                    </m:r>
                  </m:oMath>
                </a14:m>
                <a:r>
                  <a:rPr/>
                  <a:t>, </a:t>
                </a:r>
                <a14:m>
                  <m:oMath xmlns:m="http://schemas.openxmlformats.org/officeDocument/2006/math">
                    <m:r>
                      <m:t>b</m:t>
                    </m:r>
                    <m:r>
                      <m:rPr>
                        <m:sty m:val="p"/>
                      </m:rPr>
                      <m:t>=</m:t>
                    </m:r>
                    <m:r>
                      <m:t>9</m:t>
                    </m:r>
                  </m:oMath>
                </a14:m>
                <a:r>
                  <a:rPr/>
                  <a:t>, and </a:t>
                </a:r>
                <a14:m>
                  <m:oMath xmlns:m="http://schemas.openxmlformats.org/officeDocument/2006/math">
                    <m:r>
                      <m:t>c</m:t>
                    </m:r>
                    <m:r>
                      <m:rPr>
                        <m:sty m:val="p"/>
                      </m:rPr>
                      <m:t>=</m:t>
                    </m:r>
                    <m:r>
                      <m:t>10</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9</m:t>
                                </m:r>
                                <m:r>
                                  <m:rPr>
                                    <m:sty m:val="p"/>
                                  </m:rPr>
                                  <m:t>±</m:t>
                                </m:r>
                                <m:rad>
                                  <m:radPr>
                                    <m:degHide m:val="on"/>
                                  </m:radPr>
                                  <m:deg/>
                                  <m:e>
                                    <m:sSup>
                                      <m:e>
                                        <m:d>
                                          <m:dPr>
                                            <m:begChr m:val="("/>
                                            <m:endChr m:val=")"/>
                                            <m:sepChr m:val=""/>
                                            <m:grow/>
                                          </m:dPr>
                                          <m:e>
                                            <m:r>
                                              <m:t>9</m:t>
                                            </m:r>
                                          </m:e>
                                        </m:d>
                                      </m:e>
                                      <m:sup>
                                        <m:r>
                                          <m:t>2</m:t>
                                        </m:r>
                                      </m:sup>
                                    </m:sSup>
                                    <m:r>
                                      <m:rPr>
                                        <m:sty m:val="p"/>
                                      </m:rPr>
                                      <m:t>−</m:t>
                                    </m:r>
                                    <m:r>
                                      <m:t>4</m:t>
                                    </m:r>
                                    <m:d>
                                      <m:dPr>
                                        <m:begChr m:val="("/>
                                        <m:endChr m:val=")"/>
                                        <m:sepChr m:val=""/>
                                        <m:grow/>
                                      </m:dPr>
                                      <m:e>
                                        <m:r>
                                          <m:t>2</m:t>
                                        </m:r>
                                      </m:e>
                                    </m:d>
                                    <m:d>
                                      <m:dPr>
                                        <m:begChr m:val="("/>
                                        <m:endChr m:val=")"/>
                                        <m:sepChr m:val=""/>
                                        <m:grow/>
                                      </m:dPr>
                                      <m:e>
                                        <m:r>
                                          <m:t>10</m:t>
                                        </m:r>
                                      </m:e>
                                    </m:d>
                                  </m:e>
                                </m:rad>
                              </m:num>
                              <m:den>
                                <m:r>
                                  <m:t>2</m:t>
                                </m:r>
                                <m:d>
                                  <m:dPr>
                                    <m:begChr m:val="("/>
                                    <m:endChr m:val=")"/>
                                    <m:sepChr m:val=""/>
                                    <m:grow/>
                                  </m:dPr>
                                  <m:e>
                                    <m:r>
                                      <m:t>2</m:t>
                                    </m:r>
                                  </m:e>
                                </m:d>
                              </m:den>
                            </m:f>
                          </m:e>
                          <m:e/>
                          <m:e>
                            <m:r>
                              <m:rPr>
                                <m:nor/>
                                <m:sty m:val="p"/>
                              </m:rPr>
                              <m:t>Substitute the values of a, b and c</m:t>
                            </m:r>
                          </m:e>
                        </m:mr>
                      </m:m>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9</m:t>
                                </m:r>
                                <m:r>
                                  <m:rPr>
                                    <m:sty m:val="p"/>
                                  </m:rPr>
                                  <m:t>±</m:t>
                                </m:r>
                                <m:rad>
                                  <m:radPr>
                                    <m:degHide m:val="on"/>
                                  </m:radPr>
                                  <m:deg/>
                                  <m:e>
                                    <m:r>
                                      <m:t>81</m:t>
                                    </m:r>
                                    <m:r>
                                      <m:rPr>
                                        <m:sty m:val="p"/>
                                      </m:rPr>
                                      <m:t>−</m:t>
                                    </m:r>
                                    <m:r>
                                      <m:t>80</m:t>
                                    </m:r>
                                  </m:e>
                                </m:rad>
                              </m:num>
                              <m:den>
                                <m:r>
                                  <m:t>4</m:t>
                                </m:r>
                              </m:den>
                            </m:f>
                          </m:e>
                          <m:e/>
                          <m:e>
                            <m:r>
                              <m:rPr>
                                <m:nor/>
                                <m:sty m:val="p"/>
                              </m:rPr>
                              <m:t>Simplify</m:t>
                            </m:r>
                          </m:e>
                        </m:mr>
                        <m:mr>
                          <m:e>
                            <m:r>
                              <m:t>x</m:t>
                            </m:r>
                          </m:e>
                          <m:e>
                            <m:r>
                              <m:rPr>
                                <m:sty m:val="p"/>
                              </m:rPr>
                              <m:t>=</m:t>
                            </m:r>
                            <m:f>
                              <m:fPr>
                                <m:type m:val="bar"/>
                              </m:fPr>
                              <m:num>
                                <m:r>
                                  <m:rPr>
                                    <m:sty m:val="p"/>
                                  </m:rPr>
                                  <m:t>−</m:t>
                                </m:r>
                                <m:r>
                                  <m:t>9</m:t>
                                </m:r>
                                <m:r>
                                  <m:rPr>
                                    <m:sty m:val="p"/>
                                  </m:rPr>
                                  <m:t>±</m:t>
                                </m:r>
                                <m:rad>
                                  <m:radPr>
                                    <m:degHide m:val="on"/>
                                  </m:radPr>
                                  <m:deg/>
                                  <m:e>
                                    <m:r>
                                      <m:t>1</m:t>
                                    </m:r>
                                  </m:e>
                                </m:rad>
                              </m:num>
                              <m:den>
                                <m:r>
                                  <m:t>4</m:t>
                                </m:r>
                              </m:den>
                            </m:f>
                          </m:e>
                          <m:e/>
                          <m:e>
                            <m:r>
                              <m:rPr>
                                <m:nor/>
                                <m:sty m:val="p"/>
                              </m:rPr>
                              <m:t>Evaluate the square root, if possible</m:t>
                            </m:r>
                          </m:e>
                        </m:mr>
                        <m:mr>
                          <m:e>
                            <m:r>
                              <m:t>x</m:t>
                            </m:r>
                          </m:e>
                          <m:e>
                            <m:r>
                              <m:rPr>
                                <m:sty m:val="p"/>
                              </m:rPr>
                              <m:t>=</m:t>
                            </m:r>
                            <m:f>
                              <m:fPr>
                                <m:type m:val="bar"/>
                              </m:fPr>
                              <m:num>
                                <m:r>
                                  <m:rPr>
                                    <m:sty m:val="p"/>
                                  </m:rPr>
                                  <m:t>−</m:t>
                                </m:r>
                                <m:r>
                                  <m:t>9</m:t>
                                </m:r>
                                <m:r>
                                  <m:rPr>
                                    <m:sty m:val="p"/>
                                  </m:rPr>
                                  <m:t>±</m:t>
                                </m:r>
                                <m:r>
                                  <m:t>1</m:t>
                                </m:r>
                              </m:num>
                              <m:den>
                                <m:r>
                                  <m:t>4</m:t>
                                </m:r>
                              </m:den>
                            </m:f>
                          </m:e>
                        </m:mr>
                      </m:m>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9</m:t>
                                </m:r>
                                <m:r>
                                  <m:rPr>
                                    <m:sty m:val="p"/>
                                  </m:rPr>
                                  <m:t>+</m:t>
                                </m:r>
                                <m:r>
                                  <m:t>1</m:t>
                                </m:r>
                              </m:num>
                              <m:den>
                                <m:r>
                                  <m:t>4</m:t>
                                </m:r>
                              </m:den>
                            </m:f>
                            <m:r>
                              <m:rPr>
                                <m:sty m:val="p"/>
                              </m:rPr>
                              <m:t>,</m:t>
                            </m:r>
                            <m:r>
                              <m:t>  </m:t>
                            </m:r>
                            <m:r>
                              <m:t>x</m:t>
                            </m:r>
                            <m:r>
                              <m:rPr>
                                <m:sty m:val="p"/>
                              </m:rPr>
                              <m:t>=</m:t>
                            </m:r>
                            <m:f>
                              <m:fPr>
                                <m:type m:val="bar"/>
                              </m:fPr>
                              <m:num>
                                <m:r>
                                  <m:rPr>
                                    <m:sty m:val="p"/>
                                  </m:rPr>
                                  <m:t>−</m:t>
                                </m:r>
                                <m:r>
                                  <m:t>9</m:t>
                                </m:r>
                                <m:r>
                                  <m:rPr>
                                    <m:sty m:val="p"/>
                                  </m:rPr>
                                  <m:t>−</m:t>
                                </m:r>
                                <m:r>
                                  <m:t>1</m:t>
                                </m:r>
                              </m:num>
                              <m:den>
                                <m:r>
                                  <m:t>4</m:t>
                                </m:r>
                              </m:den>
                            </m:f>
                          </m:e>
                          <m:e/>
                          <m:e>
                            <m:r>
                              <m:rPr>
                                <m:nor/>
                                <m:sty m:val="p"/>
                              </m:rPr>
                              <m:t>Simplify</m:t>
                            </m:r>
                          </m:e>
                        </m:mr>
                        <m:mr>
                          <m:e>
                            <m:r>
                              <m:t>x</m:t>
                            </m:r>
                          </m:e>
                          <m:e>
                            <m:r>
                              <m:rPr>
                                <m:sty m:val="p"/>
                              </m:rPr>
                              <m:t>=</m:t>
                            </m:r>
                            <m:f>
                              <m:fPr>
                                <m:type m:val="bar"/>
                              </m:fPr>
                              <m:num>
                                <m:r>
                                  <m:rPr>
                                    <m:sty m:val="p"/>
                                  </m:rPr>
                                  <m:t>−</m:t>
                                </m:r>
                                <m:r>
                                  <m:t>8</m:t>
                                </m:r>
                              </m:num>
                              <m:den>
                                <m:r>
                                  <m:t>4</m:t>
                                </m:r>
                              </m:den>
                            </m:f>
                            <m:r>
                              <m:rPr>
                                <m:sty m:val="p"/>
                              </m:rPr>
                              <m:t>,</m:t>
                            </m:r>
                            <m:r>
                              <m:t>  </m:t>
                            </m:r>
                            <m:r>
                              <m:t>x</m:t>
                            </m:r>
                            <m:r>
                              <m:rPr>
                                <m:sty m:val="p"/>
                              </m:rPr>
                              <m:t>=</m:t>
                            </m:r>
                            <m:f>
                              <m:fPr>
                                <m:type m:val="bar"/>
                              </m:fPr>
                              <m:num>
                                <m:r>
                                  <m:rPr>
                                    <m:sty m:val="p"/>
                                  </m:rPr>
                                  <m:t>−</m:t>
                                </m:r>
                                <m:r>
                                  <m:t>10</m:t>
                                </m:r>
                              </m:num>
                              <m:den>
                                <m:r>
                                  <m:t>4</m:t>
                                </m:r>
                              </m:den>
                            </m:f>
                          </m:e>
                        </m:mr>
                        <m:mr>
                          <m:e>
                            <m:r>
                              <m:t>x</m:t>
                            </m:r>
                          </m:e>
                          <m:e>
                            <m:r>
                              <m:rPr>
                                <m:sty m:val="p"/>
                              </m:rPr>
                              <m:t>=</m:t>
                            </m:r>
                            <m:r>
                              <m:rPr>
                                <m:sty m:val="p"/>
                              </m:rPr>
                              <m:t>−</m:t>
                            </m:r>
                            <m:r>
                              <m:t>2</m:t>
                            </m:r>
                            <m:r>
                              <m:rPr>
                                <m:sty m:val="p"/>
                              </m:rPr>
                              <m:t>,</m:t>
                            </m:r>
                            <m:r>
                              <m:t>  </m:t>
                            </m:r>
                            <m:r>
                              <m:t>x</m:t>
                            </m:r>
                            <m:r>
                              <m:rPr>
                                <m:sty m:val="p"/>
                              </m:rPr>
                              <m:t>=</m:t>
                            </m:r>
                            <m:f>
                              <m:fPr>
                                <m:type m:val="bar"/>
                              </m:fPr>
                              <m:num>
                                <m:r>
                                  <m:rPr>
                                    <m:sty m:val="p"/>
                                  </m:rPr>
                                  <m:t>−</m:t>
                                </m:r>
                                <m:r>
                                  <m:t>5</m:t>
                                </m:r>
                              </m:num>
                              <m:den>
                                <m:r>
                                  <m:t>2</m:t>
                                </m:r>
                              </m:den>
                            </m:f>
                          </m:e>
                        </m:mr>
                      </m:m>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5" type="arabicPeriod"/>
                </a:pPr>
                <a14:m>
                  <m:oMath xmlns:m="http://schemas.openxmlformats.org/officeDocument/2006/math">
                    <m:r>
                      <m:t>2</m:t>
                    </m:r>
                    <m:sSup>
                      <m:e>
                        <m:r>
                          <m:t>x</m:t>
                        </m:r>
                      </m:e>
                      <m:sup>
                        <m:r>
                          <m:t>2</m:t>
                        </m:r>
                      </m:sup>
                    </m:sSup>
                    <m:r>
                      <m:rPr>
                        <m:sty m:val="p"/>
                      </m:rPr>
                      <m:t>−</m:t>
                    </m:r>
                    <m:r>
                      <m:t>3</m:t>
                    </m:r>
                    <m:r>
                      <m:t>x</m:t>
                    </m:r>
                    <m:r>
                      <m:rPr>
                        <m:sty m:val="p"/>
                      </m:rPr>
                      <m:t>+</m:t>
                    </m:r>
                    <m:r>
                      <m:t>4</m:t>
                    </m:r>
                    <m:r>
                      <m:rPr>
                        <m:sty m:val="p"/>
                      </m:rPr>
                      <m:t>=</m:t>
                    </m:r>
                    <m:r>
                      <m:t>0</m:t>
                    </m:r>
                  </m:oMath>
                </a14:m>
              </a:p>
              <a:p>
                <a:pPr lvl="0" indent="0" marL="0">
                  <a:buNone/>
                </a:pPr>
                <a:r>
                  <a:rPr b="1"/>
                  <a:t>Solution:</a:t>
                </a:r>
                <a:r>
                  <a:rPr/>
                  <a:t> </a:t>
                </a:r>
                <a14:m>
                  <m:oMath xmlns:m="http://schemas.openxmlformats.org/officeDocument/2006/math">
                    <m:r>
                      <m:t>a</m:t>
                    </m:r>
                    <m:r>
                      <m:rPr>
                        <m:sty m:val="p"/>
                      </m:rPr>
                      <m:t>=</m:t>
                    </m:r>
                    <m:r>
                      <m:t>2</m:t>
                    </m:r>
                  </m:oMath>
                </a14:m>
                <a:r>
                  <a:rPr/>
                  <a:t>, </a:t>
                </a:r>
                <a14:m>
                  <m:oMath xmlns:m="http://schemas.openxmlformats.org/officeDocument/2006/math">
                    <m:r>
                      <m:t>b</m:t>
                    </m:r>
                    <m:r>
                      <m:rPr>
                        <m:sty m:val="p"/>
                      </m:rPr>
                      <m:t>=</m:t>
                    </m:r>
                    <m:r>
                      <m:rPr>
                        <m:sty m:val="p"/>
                      </m:rPr>
                      <m:t>−</m:t>
                    </m:r>
                    <m:r>
                      <m:t>3</m:t>
                    </m:r>
                  </m:oMath>
                </a14:m>
                <a:r>
                  <a:rPr/>
                  <a:t>, and </a:t>
                </a:r>
                <a14:m>
                  <m:oMath xmlns:m="http://schemas.openxmlformats.org/officeDocument/2006/math">
                    <m:r>
                      <m:t>c</m:t>
                    </m:r>
                    <m:r>
                      <m:rPr>
                        <m:sty m:val="p"/>
                      </m:rPr>
                      <m:t>=</m:t>
                    </m:r>
                    <m:r>
                      <m:t>4</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d>
                                  <m:dPr>
                                    <m:begChr m:val="("/>
                                    <m:endChr m:val=")"/>
                                    <m:sepChr m:val=""/>
                                    <m:grow/>
                                  </m:dPr>
                                  <m:e>
                                    <m:r>
                                      <m:rPr>
                                        <m:sty m:val="p"/>
                                      </m:rPr>
                                      <m:t>−</m:t>
                                    </m:r>
                                    <m:r>
                                      <m:t>3</m:t>
                                    </m:r>
                                  </m:e>
                                </m:d>
                                <m:r>
                                  <m:rPr>
                                    <m:sty m:val="p"/>
                                  </m:rPr>
                                  <m:t>±</m:t>
                                </m:r>
                                <m:rad>
                                  <m:radPr>
                                    <m:degHide m:val="on"/>
                                  </m:radPr>
                                  <m:deg/>
                                  <m:e>
                                    <m:sSup>
                                      <m:e>
                                        <m:d>
                                          <m:dPr>
                                            <m:begChr m:val="("/>
                                            <m:endChr m:val=")"/>
                                            <m:sepChr m:val=""/>
                                            <m:grow/>
                                          </m:dPr>
                                          <m:e>
                                            <m:r>
                                              <m:rPr>
                                                <m:sty m:val="p"/>
                                              </m:rPr>
                                              <m:t>−</m:t>
                                            </m:r>
                                            <m:r>
                                              <m:t>3</m:t>
                                            </m:r>
                                          </m:e>
                                        </m:d>
                                      </m:e>
                                      <m:sup>
                                        <m:r>
                                          <m:t>2</m:t>
                                        </m:r>
                                      </m:sup>
                                    </m:sSup>
                                    <m:r>
                                      <m:rPr>
                                        <m:sty m:val="p"/>
                                      </m:rPr>
                                      <m:t>−</m:t>
                                    </m:r>
                                    <m:r>
                                      <m:t>4</m:t>
                                    </m:r>
                                    <m:d>
                                      <m:dPr>
                                        <m:begChr m:val="("/>
                                        <m:endChr m:val=")"/>
                                        <m:sepChr m:val=""/>
                                        <m:grow/>
                                      </m:dPr>
                                      <m:e>
                                        <m:r>
                                          <m:t>2</m:t>
                                        </m:r>
                                      </m:e>
                                    </m:d>
                                    <m:d>
                                      <m:dPr>
                                        <m:begChr m:val="("/>
                                        <m:endChr m:val=")"/>
                                        <m:sepChr m:val=""/>
                                        <m:grow/>
                                      </m:dPr>
                                      <m:e>
                                        <m:r>
                                          <m:t>4</m:t>
                                        </m:r>
                                      </m:e>
                                    </m:d>
                                  </m:e>
                                </m:rad>
                              </m:num>
                              <m:den>
                                <m:r>
                                  <m:t>2</m:t>
                                </m:r>
                                <m:d>
                                  <m:dPr>
                                    <m:begChr m:val="("/>
                                    <m:endChr m:val=")"/>
                                    <m:sepChr m:val=""/>
                                    <m:grow/>
                                  </m:dPr>
                                  <m:e>
                                    <m:r>
                                      <m:t>2</m:t>
                                    </m:r>
                                  </m:e>
                                </m:d>
                              </m:den>
                            </m:f>
                          </m:e>
                          <m:e/>
                          <m:e>
                            <m:r>
                              <m:rPr>
                                <m:nor/>
                                <m:sty m:val="p"/>
                              </m:rPr>
                              <m:t>Substitute the values of a, b and c</m:t>
                            </m:r>
                          </m:e>
                        </m:mr>
                        <m:mr>
                          <m:e>
                            <m:r>
                              <m:t>x</m:t>
                            </m:r>
                          </m:e>
                          <m:e>
                            <m:r>
                              <m:rPr>
                                <m:sty m:val="p"/>
                              </m:rPr>
                              <m:t>=</m:t>
                            </m:r>
                            <m:f>
                              <m:fPr>
                                <m:type m:val="bar"/>
                              </m:fPr>
                              <m:num>
                                <m:r>
                                  <m:t>3</m:t>
                                </m:r>
                                <m:r>
                                  <m:rPr>
                                    <m:sty m:val="p"/>
                                  </m:rPr>
                                  <m:t>±</m:t>
                                </m:r>
                                <m:rad>
                                  <m:radPr>
                                    <m:degHide m:val="on"/>
                                  </m:radPr>
                                  <m:deg/>
                                  <m:e>
                                    <m:r>
                                      <m:rPr>
                                        <m:sty m:val="p"/>
                                      </m:rPr>
                                      <m:t>−</m:t>
                                    </m:r>
                                    <m:r>
                                      <m:t>23</m:t>
                                    </m:r>
                                  </m:e>
                                </m:rad>
                              </m:num>
                              <m:den>
                                <m:r>
                                  <m:t>4</m:t>
                                </m:r>
                              </m:den>
                            </m:f>
                          </m:e>
                          <m:e/>
                          <m:e>
                            <m:r>
                              <m:rPr>
                                <m:nor/>
                                <m:sty m:val="p"/>
                              </m:rPr>
                              <m:t>Simplify</m:t>
                            </m:r>
                          </m:e>
                        </m:mr>
                      </m:m>
                    </m:oMath>
                  </m:oMathPara>
                </a14:m>
              </a:p>
              <a:p>
                <a:pPr lvl="0" indent="0" marL="0">
                  <a:buNone/>
                </a:pPr>
                <a14:m>
                  <m:oMath xmlns:m="http://schemas.openxmlformats.org/officeDocument/2006/math">
                    <m:r>
                      <m:t>  </m:t>
                    </m:r>
                  </m:oMath>
                </a14:m>
                <a:r>
                  <a:rPr/>
                  <a:t> Notice that the radicand is negative. It indicates that the roots are non-real.</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 CONTENT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We begin our study of quadratic equations with a look at the concepts of simplifying radicals. Take note that a simplified radical has none of the factors of radicand can be written as powers greater than or equal to the index, there are no fractions under the radical sign and no radicals in the denominator.</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Erick throws the ball from the roof onto the ground 9.14m below. He tosses the ball with an initial downward velocity of 3.05 m per second. With H as the height of an object after t seconds, v as the initial velocity, and h as the initial height, the condition above is given by the equation </a:t>
                </a:r>
                <a14:m>
                  <m:oMath xmlns:m="http://schemas.openxmlformats.org/officeDocument/2006/math">
                    <m:r>
                      <m:t>𝐻</m:t>
                    </m:r>
                    <m:r>
                      <m:rPr>
                        <m:sty m:val="p"/>
                      </m:rPr>
                      <m:t>=</m:t>
                    </m:r>
                    <m:r>
                      <m:rPr>
                        <m:sty m:val="p"/>
                      </m:rPr>
                      <m:t>−</m:t>
                    </m:r>
                    <m:r>
                      <m:t>16</m:t>
                    </m:r>
                    <m:sSup>
                      <m:e>
                        <m:r>
                          <m:t>𝑡</m:t>
                        </m:r>
                      </m:e>
                      <m:sup>
                        <m:r>
                          <m:t>2</m:t>
                        </m:r>
                      </m:sup>
                    </m:sSup>
                    <m:r>
                      <m:rPr>
                        <m:sty m:val="p"/>
                      </m:rPr>
                      <m:t>+</m:t>
                    </m:r>
                    <m:r>
                      <m:t>𝑣</m:t>
                    </m:r>
                    <m:r>
                      <m:t>𝑡</m:t>
                    </m:r>
                    <m:r>
                      <m:rPr>
                        <m:sty m:val="p"/>
                      </m:rPr>
                      <m:t>+</m:t>
                    </m:r>
                    <m:r>
                      <m:t>ℎ</m:t>
                    </m:r>
                  </m:oMath>
                </a14:m>
                <a:r>
                  <a:rPr/>
                  <a:t>, how long does it take for the ball to hit the ground?</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This is the story model we had earlier. Given the equation </a:t>
                </a:r>
                <a14:m>
                  <m:oMath xmlns:m="http://schemas.openxmlformats.org/officeDocument/2006/math">
                    <m:r>
                      <m:t>𝐻</m:t>
                    </m:r>
                    <m:r>
                      <m:rPr>
                        <m:sty m:val="p"/>
                      </m:rPr>
                      <m:t>=</m:t>
                    </m:r>
                    <m:r>
                      <m:rPr>
                        <m:sty m:val="p"/>
                      </m:rPr>
                      <m:t>−</m:t>
                    </m:r>
                    <m:r>
                      <m:t>16</m:t>
                    </m:r>
                    <m:sSup>
                      <m:e>
                        <m:r>
                          <m:t>𝑡</m:t>
                        </m:r>
                      </m:e>
                      <m:sup>
                        <m:r>
                          <m:t>2</m:t>
                        </m:r>
                      </m:sup>
                    </m:sSup>
                    <m:r>
                      <m:rPr>
                        <m:sty m:val="p"/>
                      </m:rPr>
                      <m:t>+</m:t>
                    </m:r>
                    <m:r>
                      <m:t>𝑣</m:t>
                    </m:r>
                    <m:r>
                      <m:t>𝑡</m:t>
                    </m:r>
                    <m:r>
                      <m:rPr>
                        <m:sty m:val="p"/>
                      </m:rPr>
                      <m:t>+</m:t>
                    </m:r>
                    <m:r>
                      <m:t>ℎ</m:t>
                    </m:r>
                  </m:oMath>
                </a14:m>
                <a:r>
                  <a:rPr/>
                  <a:t>, if the ball hits the ground then the height, H, is zero. Thus, the quadratic equation is </a:t>
                </a:r>
                <a14:m>
                  <m:oMath xmlns:m="http://schemas.openxmlformats.org/officeDocument/2006/math">
                    <m:r>
                      <m:rPr>
                        <m:sty m:val="p"/>
                      </m:rPr>
                      <m:t>−</m:t>
                    </m:r>
                    <m:r>
                      <m:t>16</m:t>
                    </m:r>
                    <m:sSup>
                      <m:e>
                        <m:r>
                          <m:t>𝑡</m:t>
                        </m:r>
                      </m:e>
                      <m:sup>
                        <m:r>
                          <m:t>2</m:t>
                        </m:r>
                      </m:sup>
                    </m:sSup>
                    <m:r>
                      <m:rPr>
                        <m:sty m:val="p"/>
                      </m:rPr>
                      <m:t>+</m:t>
                    </m:r>
                    <m:r>
                      <m:t>3.05</m:t>
                    </m:r>
                    <m:r>
                      <m:t>𝑡</m:t>
                    </m:r>
                    <m:r>
                      <m:rPr>
                        <m:sty m:val="p"/>
                      </m:rPr>
                      <m:t>+</m:t>
                    </m:r>
                    <m:r>
                      <m:t>9.14</m:t>
                    </m:r>
                    <m:r>
                      <m:rPr>
                        <m:sty m:val="p"/>
                      </m:rPr>
                      <m:t>=</m:t>
                    </m:r>
                    <m:r>
                      <m:t>0</m:t>
                    </m:r>
                  </m:oMath>
                </a14:m>
                <a:r>
                  <a:rPr/>
                  <a:t>. Solving for the time it takes the ball to hit the ground,</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
                    </m:oMath>
                  </m:oMathPara>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d>
                                  <m:dPr>
                                    <m:begChr m:val="("/>
                                    <m:endChr m:val=")"/>
                                    <m:sepChr m:val=""/>
                                    <m:grow/>
                                  </m:dPr>
                                  <m:e>
                                    <m:r>
                                      <m:t>3.05</m:t>
                                    </m:r>
                                  </m:e>
                                </m:d>
                                <m:r>
                                  <m:rPr>
                                    <m:sty m:val="p"/>
                                  </m:rPr>
                                  <m:t>±</m:t>
                                </m:r>
                                <m:rad>
                                  <m:radPr>
                                    <m:degHide m:val="on"/>
                                  </m:radPr>
                                  <m:deg/>
                                  <m:e>
                                    <m:sSup>
                                      <m:e>
                                        <m:d>
                                          <m:dPr>
                                            <m:begChr m:val="("/>
                                            <m:endChr m:val=")"/>
                                            <m:sepChr m:val=""/>
                                            <m:grow/>
                                          </m:dPr>
                                          <m:e>
                                            <m:r>
                                              <m:t>3.05</m:t>
                                            </m:r>
                                          </m:e>
                                        </m:d>
                                      </m:e>
                                      <m:sup>
                                        <m:r>
                                          <m:t>2</m:t>
                                        </m:r>
                                      </m:sup>
                                    </m:sSup>
                                    <m:r>
                                      <m:rPr>
                                        <m:sty m:val="p"/>
                                      </m:rPr>
                                      <m:t>−</m:t>
                                    </m:r>
                                    <m:r>
                                      <m:t>4</m:t>
                                    </m:r>
                                    <m:d>
                                      <m:dPr>
                                        <m:begChr m:val="("/>
                                        <m:endChr m:val=")"/>
                                        <m:sepChr m:val=""/>
                                        <m:grow/>
                                      </m:dPr>
                                      <m:e>
                                        <m:r>
                                          <m:rPr>
                                            <m:sty m:val="p"/>
                                          </m:rPr>
                                          <m:t>−</m:t>
                                        </m:r>
                                        <m:r>
                                          <m:t>16</m:t>
                                        </m:r>
                                      </m:e>
                                    </m:d>
                                    <m:d>
                                      <m:dPr>
                                        <m:begChr m:val="("/>
                                        <m:endChr m:val=")"/>
                                        <m:sepChr m:val=""/>
                                        <m:grow/>
                                      </m:dPr>
                                      <m:e>
                                        <m:r>
                                          <m:t>9.14</m:t>
                                        </m:r>
                                      </m:e>
                                    </m:d>
                                  </m:e>
                                </m:rad>
                              </m:num>
                              <m:den>
                                <m:r>
                                  <m:t>2</m:t>
                                </m:r>
                                <m:d>
                                  <m:dPr>
                                    <m:begChr m:val="("/>
                                    <m:endChr m:val=")"/>
                                    <m:sepChr m:val=""/>
                                    <m:grow/>
                                  </m:dPr>
                                  <m:e>
                                    <m:r>
                                      <m:rPr>
                                        <m:sty m:val="p"/>
                                      </m:rPr>
                                      <m:t>−</m:t>
                                    </m:r>
                                    <m:r>
                                      <m:t>16</m:t>
                                    </m:r>
                                  </m:e>
                                </m:d>
                              </m:den>
                            </m:f>
                          </m:e>
                          <m:e/>
                          <m:e>
                            <m:r>
                              <m:rPr>
                                <m:nor/>
                                <m:sty m:val="p"/>
                              </m:rPr>
                              <m:t>Substitute the values of a, b and c</m:t>
                            </m:r>
                          </m:e>
                        </m:mr>
                        <m:mr>
                          <m:e>
                            <m:r>
                              <m:t>x</m:t>
                            </m:r>
                          </m:e>
                          <m:e>
                            <m:r>
                              <m:rPr>
                                <m:sty m:val="p"/>
                              </m:rPr>
                              <m:t>=</m:t>
                            </m:r>
                            <m:f>
                              <m:fPr>
                                <m:type m:val="bar"/>
                              </m:fPr>
                              <m:num>
                                <m:r>
                                  <m:rPr>
                                    <m:sty m:val="p"/>
                                  </m:rPr>
                                  <m:t>−</m:t>
                                </m:r>
                                <m:r>
                                  <m:t>3.05</m:t>
                                </m:r>
                                <m:r>
                                  <m:rPr>
                                    <m:sty m:val="p"/>
                                  </m:rPr>
                                  <m:t>±</m:t>
                                </m:r>
                                <m:rad>
                                  <m:radPr>
                                    <m:degHide m:val="on"/>
                                  </m:radPr>
                                  <m:deg/>
                                  <m:e>
                                    <m:r>
                                      <m:t>9.3025</m:t>
                                    </m:r>
                                    <m:r>
                                      <m:rPr>
                                        <m:sty m:val="p"/>
                                      </m:rPr>
                                      <m:t>+</m:t>
                                    </m:r>
                                    <m:r>
                                      <m:t>584.96</m:t>
                                    </m:r>
                                  </m:e>
                                </m:rad>
                              </m:num>
                              <m:den>
                                <m:r>
                                  <m:t>2</m:t>
                                </m:r>
                                <m:d>
                                  <m:dPr>
                                    <m:begChr m:val="("/>
                                    <m:endChr m:val=")"/>
                                    <m:sepChr m:val=""/>
                                    <m:grow/>
                                  </m:dPr>
                                  <m:e>
                                    <m:r>
                                      <m:rPr>
                                        <m:sty m:val="p"/>
                                      </m:rPr>
                                      <m:t>−</m:t>
                                    </m:r>
                                    <m:r>
                                      <m:t>16</m:t>
                                    </m:r>
                                  </m:e>
                                </m:d>
                              </m:den>
                            </m:f>
                          </m:e>
                          <m:e/>
                          <m:e>
                            <m:r>
                              <m:rPr>
                                <m:nor/>
                                <m:sty m:val="p"/>
                              </m:rPr>
                              <m:t>Simplify</m:t>
                            </m:r>
                          </m:e>
                        </m:mr>
                        <m:mr>
                          <m:e>
                            <m:r>
                              <m:t>x</m:t>
                            </m:r>
                          </m:e>
                          <m:e>
                            <m:r>
                              <m:rPr>
                                <m:sty m:val="p"/>
                              </m:rPr>
                              <m:t>=</m:t>
                            </m:r>
                            <m:f>
                              <m:fPr>
                                <m:type m:val="bar"/>
                              </m:fPr>
                              <m:num>
                                <m:r>
                                  <m:rPr>
                                    <m:sty m:val="p"/>
                                  </m:rPr>
                                  <m:t>−</m:t>
                                </m:r>
                                <m:r>
                                  <m:t>3.05</m:t>
                                </m:r>
                                <m:r>
                                  <m:rPr>
                                    <m:sty m:val="p"/>
                                  </m:rPr>
                                  <m:t>±</m:t>
                                </m:r>
                                <m:rad>
                                  <m:radPr>
                                    <m:degHide m:val="on"/>
                                  </m:radPr>
                                  <m:deg/>
                                  <m:e>
                                    <m:r>
                                      <m:t>594.2625</m:t>
                                    </m:r>
                                  </m:e>
                                </m:rad>
                              </m:num>
                              <m:den>
                                <m:r>
                                  <m:rPr>
                                    <m:sty m:val="p"/>
                                  </m:rPr>
                                  <m:t>−</m:t>
                                </m:r>
                                <m:r>
                                  <m:t>32</m:t>
                                </m:r>
                              </m:den>
                            </m:f>
                          </m:e>
                          <m:e/>
                          <m:e>
                            <m:r>
                              <m:rPr>
                                <m:nor/>
                                <m:sty m:val="p"/>
                              </m:rPr>
                              <m:t>Evaluate the square root, if possible</m:t>
                            </m:r>
                          </m:e>
                        </m:mr>
                      </m:m>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r>
                              <m:t>x</m:t>
                            </m:r>
                          </m:e>
                          <m:e>
                            <m:r>
                              <m:rPr>
                                <m:sty m:val="p"/>
                              </m:rPr>
                              <m:t>=</m:t>
                            </m:r>
                            <m:f>
                              <m:fPr>
                                <m:type m:val="bar"/>
                              </m:fPr>
                              <m:num>
                                <m:r>
                                  <m:rPr>
                                    <m:sty m:val="p"/>
                                  </m:rPr>
                                  <m:t>−</m:t>
                                </m:r>
                                <m:r>
                                  <m:t>3.05</m:t>
                                </m:r>
                                <m:r>
                                  <m:rPr>
                                    <m:sty m:val="p"/>
                                  </m:rPr>
                                  <m:t>±</m:t>
                                </m:r>
                                <m:r>
                                  <m:t>24.38</m:t>
                                </m:r>
                              </m:num>
                              <m:den>
                                <m:r>
                                  <m:rPr>
                                    <m:sty m:val="p"/>
                                  </m:rPr>
                                  <m:t>−</m:t>
                                </m:r>
                                <m:r>
                                  <m:t>32</m:t>
                                </m:r>
                              </m:den>
                            </m:f>
                          </m:e>
                        </m:mr>
                        <m:mr>
                          <m:e>
                            <m:r>
                              <m:t>x</m:t>
                            </m:r>
                          </m:e>
                          <m:e>
                            <m:r>
                              <m:rPr>
                                <m:sty m:val="p"/>
                              </m:rPr>
                              <m:t>=</m:t>
                            </m:r>
                            <m:r>
                              <m:rPr>
                                <m:sty m:val="p"/>
                              </m:rPr>
                              <m:t>−</m:t>
                            </m:r>
                            <m:r>
                              <m:t>0.67</m:t>
                            </m:r>
                            <m:r>
                              <m:rPr>
                                <m:sty m:val="p"/>
                              </m:rPr>
                              <m:t>,</m:t>
                            </m:r>
                            <m:r>
                              <m:t>  </m:t>
                            </m:r>
                            <m:r>
                              <m:t>x</m:t>
                            </m:r>
                            <m:r>
                              <m:rPr>
                                <m:sty m:val="p"/>
                              </m:rPr>
                              <m:t>=</m:t>
                            </m:r>
                            <m:r>
                              <m:t>0.86</m:t>
                            </m:r>
                          </m:e>
                        </m:mr>
                      </m:m>
                    </m:oMath>
                  </m:oMathPara>
                </a14:m>
              </a:p>
              <a:p>
                <a:pPr lvl="0" indent="0" marL="0">
                  <a:buNone/>
                </a:pPr>
                <a14:m>
                  <m:oMath xmlns:m="http://schemas.openxmlformats.org/officeDocument/2006/math">
                    <m:r>
                      <m:t>  </m:t>
                    </m:r>
                  </m:oMath>
                </a14:m>
                <a:r>
                  <a:rPr/>
                  <a:t> Since </a:t>
                </a:r>
                <a14:m>
                  <m:oMath xmlns:m="http://schemas.openxmlformats.org/officeDocument/2006/math">
                    <m:r>
                      <m:rPr>
                        <m:sty m:val="p"/>
                      </m:rPr>
                      <m:t>−</m:t>
                    </m:r>
                    <m:r>
                      <m:t>0.67</m:t>
                    </m:r>
                  </m:oMath>
                </a14:m>
                <a:r>
                  <a:rPr/>
                  <a:t> seconds is not possible, thus the will hit the ground in </a:t>
                </a:r>
                <a14:m>
                  <m:oMath xmlns:m="http://schemas.openxmlformats.org/officeDocument/2006/math">
                    <m:r>
                      <m:t>0.86</m:t>
                    </m:r>
                  </m:oMath>
                </a14:m>
                <a:r>
                  <a:rPr/>
                  <a:t> seconds.</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YOURSELF!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 Use the quadratic formula to solve each of the following quadratic equations:</a:t>
                </a:r>
              </a:p>
              <a:p>
                <a:pPr lvl="0" indent="-342900" marL="342900">
                  <a:buAutoNum type="alphaLcPeriod"/>
                </a:pPr>
                <a14:m>
                  <m:oMath xmlns:m="http://schemas.openxmlformats.org/officeDocument/2006/math">
                    <m:sSup>
                      <m:e>
                        <m:r>
                          <m:t>𝑥</m:t>
                        </m:r>
                      </m:e>
                      <m:sup>
                        <m:r>
                          <m:t>2</m:t>
                        </m:r>
                      </m:sup>
                    </m:sSup>
                    <m:r>
                      <m:rPr>
                        <m:sty m:val="p"/>
                      </m:rPr>
                      <m:t>−</m:t>
                    </m:r>
                    <m:r>
                      <m:t>9</m:t>
                    </m:r>
                    <m:r>
                      <m:t>𝑥</m:t>
                    </m:r>
                    <m:r>
                      <m:rPr>
                        <m:sty m:val="p"/>
                      </m:rPr>
                      <m:t>=</m:t>
                    </m:r>
                    <m:r>
                      <m:rPr>
                        <m:sty m:val="p"/>
                      </m:rPr>
                      <m:t>−</m:t>
                    </m:r>
                    <m:r>
                      <m:t>10</m:t>
                    </m:r>
                  </m:oMath>
                </a14:m>
              </a:p>
              <a:p>
                <a:pPr lvl="0" indent="-342900" marL="342900">
                  <a:buAutoNum type="alphaLcPeriod"/>
                </a:pPr>
                <a14:m>
                  <m:oMath xmlns:m="http://schemas.openxmlformats.org/officeDocument/2006/math">
                    <m:r>
                      <m:t>2</m:t>
                    </m:r>
                    <m:sSup>
                      <m:e>
                        <m:r>
                          <m:t>𝑚</m:t>
                        </m:r>
                      </m:e>
                      <m:sup>
                        <m:r>
                          <m:t>2</m:t>
                        </m:r>
                      </m:sup>
                    </m:sSup>
                    <m:r>
                      <m:rPr>
                        <m:sty m:val="p"/>
                      </m:rPr>
                      <m:t>+</m:t>
                    </m:r>
                    <m:r>
                      <m:t>13</m:t>
                    </m:r>
                    <m:r>
                      <m:t>𝑚</m:t>
                    </m:r>
                    <m:r>
                      <m:rPr>
                        <m:sty m:val="p"/>
                      </m:rPr>
                      <m:t>+</m:t>
                    </m:r>
                    <m:r>
                      <m:t>20</m:t>
                    </m:r>
                    <m:r>
                      <m:rPr>
                        <m:sty m:val="p"/>
                      </m:rPr>
                      <m:t>=</m:t>
                    </m:r>
                    <m:r>
                      <m:t>0</m:t>
                    </m:r>
                  </m:oMath>
                </a14:m>
              </a:p>
              <a:p>
                <a:pPr lvl="0" indent="-342900" marL="342900">
                  <a:buAutoNum type="alphaLcPeriod"/>
                </a:pPr>
                <a14:m>
                  <m:oMath xmlns:m="http://schemas.openxmlformats.org/officeDocument/2006/math">
                    <m:r>
                      <m:t>2</m:t>
                    </m:r>
                    <m:sSup>
                      <m:e>
                        <m:r>
                          <m:t>𝑦</m:t>
                        </m:r>
                      </m:e>
                      <m:sup>
                        <m:r>
                          <m:t>2</m:t>
                        </m:r>
                      </m:sup>
                    </m:sSup>
                    <m:r>
                      <m:rPr>
                        <m:sty m:val="p"/>
                      </m:rPr>
                      <m:t>+</m:t>
                    </m:r>
                    <m:r>
                      <m:t>8</m:t>
                    </m:r>
                    <m:r>
                      <m:t>𝑦</m:t>
                    </m:r>
                    <m:r>
                      <m:rPr>
                        <m:sty m:val="p"/>
                      </m:rPr>
                      <m:t>=</m:t>
                    </m:r>
                    <m:r>
                      <m:t>9</m:t>
                    </m:r>
                  </m:oMath>
                </a14:m>
              </a:p>
              <a:p>
                <a:pPr lvl="0" indent="-342900" marL="342900">
                  <a:buAutoNum type="alphaLcPeriod"/>
                </a:pPr>
                <a14:m>
                  <m:oMath xmlns:m="http://schemas.openxmlformats.org/officeDocument/2006/math">
                    <m:r>
                      <m:t>9</m:t>
                    </m:r>
                    <m:r>
                      <m:t>𝑡</m:t>
                    </m:r>
                    <m:r>
                      <m:rPr>
                        <m:sty m:val="p"/>
                      </m:rPr>
                      <m:t>−</m:t>
                    </m:r>
                    <m:r>
                      <m:t>5</m:t>
                    </m:r>
                    <m:sSup>
                      <m:e>
                        <m:r>
                          <m:t>𝑡</m:t>
                        </m:r>
                      </m:e>
                      <m:sup>
                        <m:r>
                          <m:t>2</m:t>
                        </m:r>
                      </m:sup>
                    </m:sSup>
                    <m:r>
                      <m:rPr>
                        <m:sty m:val="p"/>
                      </m:rPr>
                      <m:t>=</m:t>
                    </m:r>
                    <m:r>
                      <m:rPr>
                        <m:sty m:val="p"/>
                      </m:rPr>
                      <m:t>−</m:t>
                    </m:r>
                    <m:r>
                      <m:t>12</m:t>
                    </m:r>
                  </m:oMath>
                </a14:m>
              </a:p>
              <a:p>
                <a:pPr lvl="0" indent="-342900" marL="342900">
                  <a:buAutoNum type="alphaLcPeriod"/>
                </a:pPr>
                <a14:m>
                  <m:oMath xmlns:m="http://schemas.openxmlformats.org/officeDocument/2006/math">
                    <m:r>
                      <m:t>3</m:t>
                    </m:r>
                    <m:sSup>
                      <m:e>
                        <m:r>
                          <m:t>𝑏</m:t>
                        </m:r>
                      </m:e>
                      <m:sup>
                        <m:r>
                          <m:t>2</m:t>
                        </m:r>
                      </m:sup>
                    </m:sSup>
                    <m:r>
                      <m:rPr>
                        <m:sty m:val="p"/>
                      </m:rPr>
                      <m:t>+</m:t>
                    </m:r>
                    <m:r>
                      <m:t>13</m:t>
                    </m:r>
                    <m:r>
                      <m:t>𝑏</m:t>
                    </m:r>
                    <m:r>
                      <m:rPr>
                        <m:sty m:val="p"/>
                      </m:rPr>
                      <m:t>+</m:t>
                    </m:r>
                    <m:r>
                      <m:t>20</m:t>
                    </m:r>
                    <m:r>
                      <m:rPr>
                        <m:sty m:val="p"/>
                      </m:rPr>
                      <m:t>=</m:t>
                    </m:r>
                    <m:r>
                      <m:t>0</m:t>
                    </m:r>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YOURSELF!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2" type="romanUcPeriod"/>
                </a:pPr>
                <a:r>
                  <a:rPr/>
                  <a:t>Solve for the unknown in the problem using the quadratic formula.</a:t>
                </a:r>
              </a:p>
              <a:p>
                <a:pPr lvl="0" indent="0" marL="0">
                  <a:buNone/>
                </a:pPr>
                <a14:m>
                  <m:oMath xmlns:m="http://schemas.openxmlformats.org/officeDocument/2006/math">
                    <m:r>
                      <m:t>  </m:t>
                    </m:r>
                  </m:oMath>
                </a14:m>
                <a:r>
                  <a:rPr/>
                  <a:t> The area of a tablecloth is 7 square ft. If the width is 3 feet shorter than the length, then what are the dimensions of the tablecloth?</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PART I: WHAT I CAN DO</a:t>
                </a:r>
              </a:p>
              <a:p>
                <a:pPr lvl="0" indent="0" marL="0">
                  <a:buNone/>
                </a:pPr>
                <a:r>
                  <a:rPr b="1"/>
                  <a:t>Activity 3: Solve and Mount</a:t>
                </a:r>
              </a:p>
              <a:p>
                <a:pPr lvl="0" indent="0" marL="0">
                  <a:buNone/>
                </a:pPr>
                <a:r>
                  <a:rPr/>
                  <a:t>Solve each equation using the quadratic formula</a:t>
                </a:r>
              </a:p>
              <a:p>
                <a:pPr lvl="0" indent="0" marL="0">
                  <a:buNone/>
                </a:pPr>
                <a14:m>
                  <m:oMath xmlns:m="http://schemas.openxmlformats.org/officeDocument/2006/math">
                    <m:sSup>
                      <m:e>
                        <m:r>
                          <m:t>x</m:t>
                        </m:r>
                      </m:e>
                      <m:sup>
                        <m:r>
                          <m:t>2</m:t>
                        </m:r>
                      </m:sup>
                    </m:sSup>
                    <m:r>
                      <m:rPr>
                        <m:sty m:val="p"/>
                      </m:rPr>
                      <m:t>−</m:t>
                    </m:r>
                    <m:r>
                      <m:t>2</m:t>
                    </m:r>
                    <m:r>
                      <m:t>x</m:t>
                    </m:r>
                    <m:r>
                      <m:rPr>
                        <m:sty m:val="p"/>
                      </m:rPr>
                      <m:t>−</m:t>
                    </m:r>
                    <m:r>
                      <m:t>35</m:t>
                    </m:r>
                    <m:r>
                      <m:rPr>
                        <m:sty m:val="p"/>
                      </m:rPr>
                      <m:t>=</m:t>
                    </m:r>
                    <m:r>
                      <m:t>0</m:t>
                    </m:r>
                  </m:oMath>
                </a14:m>
              </a:p>
              <a:p>
                <a:pPr lvl="0" indent="0" marL="0">
                  <a:buNone/>
                </a:pPr>
                <a14:m>
                  <m:oMath xmlns:m="http://schemas.openxmlformats.org/officeDocument/2006/math">
                    <m:r>
                      <m:t>3</m:t>
                    </m:r>
                    <m:sSup>
                      <m:e>
                        <m:r>
                          <m:t>x</m:t>
                        </m:r>
                      </m:e>
                      <m:sup>
                        <m:r>
                          <m:t>2</m:t>
                        </m:r>
                      </m:sup>
                    </m:sSup>
                    <m:r>
                      <m:rPr>
                        <m:sty m:val="p"/>
                      </m:rPr>
                      <m:t>−</m:t>
                    </m:r>
                    <m:r>
                      <m:t>4</m:t>
                    </m:r>
                    <m:r>
                      <m:t>x</m:t>
                    </m:r>
                    <m:r>
                      <m:rPr>
                        <m:sty m:val="p"/>
                      </m:rPr>
                      <m:t>=</m:t>
                    </m:r>
                    <m:r>
                      <m:t>1</m:t>
                    </m:r>
                  </m:oMath>
                </a14:m>
              </a:p>
              <a:p>
                <a:pPr lvl="0" indent="0" marL="0">
                  <a:buNone/>
                </a:pPr>
                <a14:m>
                  <m:oMath xmlns:m="http://schemas.openxmlformats.org/officeDocument/2006/math">
                    <m:sSup>
                      <m:e>
                        <m:r>
                          <m:t>x</m:t>
                        </m:r>
                      </m:e>
                      <m:sup>
                        <m:r>
                          <m:t>2</m:t>
                        </m:r>
                      </m:sup>
                    </m:sSup>
                    <m:r>
                      <m:rPr>
                        <m:sty m:val="p"/>
                      </m:rPr>
                      <m:t>−</m:t>
                    </m:r>
                    <m:r>
                      <m:t>3</m:t>
                    </m:r>
                    <m:r>
                      <m:t>x</m:t>
                    </m:r>
                    <m:r>
                      <m:rPr>
                        <m:sty m:val="p"/>
                      </m:rPr>
                      <m:t>+</m:t>
                    </m:r>
                    <m:r>
                      <m:t>1</m:t>
                    </m:r>
                    <m:r>
                      <m:rPr>
                        <m:sty m:val="p"/>
                      </m:rPr>
                      <m:t>=</m:t>
                    </m:r>
                    <m:r>
                      <m:t>0</m:t>
                    </m:r>
                  </m:oMath>
                </a14:m>
              </a:p>
              <a:p>
                <a:pPr lvl="0" indent="0" marL="0">
                  <a:buNone/>
                </a:pPr>
                <a14:m>
                  <m:oMath xmlns:m="http://schemas.openxmlformats.org/officeDocument/2006/math">
                    <m:r>
                      <m:t>2</m:t>
                    </m:r>
                    <m:sSup>
                      <m:e>
                        <m:r>
                          <m:t>x</m:t>
                        </m:r>
                      </m:e>
                      <m:sup>
                        <m:r>
                          <m:t>2</m:t>
                        </m:r>
                      </m:sup>
                    </m:sSup>
                    <m:r>
                      <m:rPr>
                        <m:sty m:val="p"/>
                      </m:rPr>
                      <m:t>=</m:t>
                    </m:r>
                    <m:r>
                      <m:t>11</m:t>
                    </m:r>
                    <m:r>
                      <m:t>x</m:t>
                    </m:r>
                    <m:r>
                      <m:rPr>
                        <m:sty m:val="p"/>
                      </m:rPr>
                      <m:t>−</m:t>
                    </m:r>
                    <m:r>
                      <m:t>5</m:t>
                    </m:r>
                  </m:oMath>
                </a14:m>
              </a:p>
              <a:p>
                <a:pPr lvl="0" indent="0" marL="0">
                  <a:buNone/>
                </a:pPr>
                <a14:m>
                  <m:oMath xmlns:m="http://schemas.openxmlformats.org/officeDocument/2006/math">
                    <m:r>
                      <m:t>2</m:t>
                    </m:r>
                    <m:sSup>
                      <m:e>
                        <m:r>
                          <m:t>x</m:t>
                        </m:r>
                      </m:e>
                      <m:sup>
                        <m:r>
                          <m:t>2</m:t>
                        </m:r>
                      </m:sup>
                    </m:sSup>
                    <m:r>
                      <m:rPr>
                        <m:sty m:val="p"/>
                      </m:rPr>
                      <m:t>−</m:t>
                    </m:r>
                    <m:r>
                      <m:t>x</m:t>
                    </m:r>
                    <m:r>
                      <m:rPr>
                        <m:sty m:val="p"/>
                      </m:rPr>
                      <m:t>−</m:t>
                    </m:r>
                    <m:r>
                      <m:t>5</m:t>
                    </m:r>
                    <m:r>
                      <m:rPr>
                        <m:sty m:val="p"/>
                      </m:rPr>
                      <m:t>=</m:t>
                    </m:r>
                    <m:r>
                      <m:t>0</m:t>
                    </m:r>
                  </m:oMath>
                </a14:m>
              </a:p>
              <a:p>
                <a:pPr lvl="0" indent="0" marL="0">
                  <a:buNone/>
                </a:pPr>
                <a14:m>
                  <m:oMath xmlns:m="http://schemas.openxmlformats.org/officeDocument/2006/math">
                    <m:sSup>
                      <m:e>
                        <m:r>
                          <m:t>x</m:t>
                        </m:r>
                      </m:e>
                      <m:sup>
                        <m:r>
                          <m:t>2</m:t>
                        </m:r>
                      </m:sup>
                    </m:sSup>
                    <m:r>
                      <m:rPr>
                        <m:sty m:val="p"/>
                      </m:rPr>
                      <m:t>+</m:t>
                    </m:r>
                    <m:r>
                      <m:t>6</m:t>
                    </m:r>
                    <m:r>
                      <m:t>x</m:t>
                    </m:r>
                    <m:r>
                      <m:rPr>
                        <m:sty m:val="p"/>
                      </m:rPr>
                      <m:t>−</m:t>
                    </m:r>
                    <m:r>
                      <m:t>3</m:t>
                    </m:r>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 OF ANSWERS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rPr>
                        <m:sty m:val="p"/>
                      </m:rPr>
                      <m:t>=</m:t>
                    </m:r>
                    <m:r>
                      <m:rPr>
                        <m:sty m:val="p"/>
                      </m:rPr>
                      <m:t>−</m:t>
                    </m:r>
                    <m:r>
                      <m:t>3</m:t>
                    </m:r>
                    <m:r>
                      <m:rPr>
                        <m:sty m:val="p"/>
                      </m:rPr>
                      <m:t>±</m:t>
                    </m:r>
                    <m:r>
                      <m:t>2</m:t>
                    </m:r>
                    <m:rad>
                      <m:radPr>
                        <m:degHide m:val="on"/>
                      </m:radPr>
                      <m:deg/>
                      <m:e>
                        <m:r>
                          <m:t>3</m:t>
                        </m:r>
                      </m:e>
                    </m:rad>
                  </m:oMath>
                </a14:m>
              </a:p>
              <a:p>
                <a:pPr lvl="0" indent="0" marL="0">
                  <a:buNone/>
                </a:pPr>
                <a14:m>
                  <m:oMath xmlns:m="http://schemas.openxmlformats.org/officeDocument/2006/math">
                    <m:r>
                      <m:t>x</m:t>
                    </m:r>
                    <m:r>
                      <m:rPr>
                        <m:sty m:val="p"/>
                      </m:rPr>
                      <m:t>=</m:t>
                    </m:r>
                    <m:r>
                      <m:rPr>
                        <m:sty m:val="p"/>
                      </m:rPr>
                      <m:t>−</m:t>
                    </m:r>
                    <m:r>
                      <m:t>5</m:t>
                    </m:r>
                    <m:r>
                      <m:rPr>
                        <m:sty m:val="p"/>
                      </m:rPr>
                      <m:t>,</m:t>
                    </m:r>
                    <m:r>
                      <m:t>  </m:t>
                    </m:r>
                    <m:r>
                      <m:t>x</m:t>
                    </m:r>
                    <m:r>
                      <m:rPr>
                        <m:sty m:val="p"/>
                      </m:rPr>
                      <m:t>=</m:t>
                    </m:r>
                    <m:r>
                      <m:t>7</m:t>
                    </m:r>
                  </m:oMath>
                </a14:m>
              </a:p>
              <a:p>
                <a:pPr lvl="0" indent="0" marL="0">
                  <a:buNone/>
                </a:pPr>
                <a14:m>
                  <m:oMath xmlns:m="http://schemas.openxmlformats.org/officeDocument/2006/math">
                    <m:r>
                      <m:t>x</m:t>
                    </m:r>
                    <m:r>
                      <m:rPr>
                        <m:sty m:val="p"/>
                      </m:rPr>
                      <m:t>=</m:t>
                    </m:r>
                    <m:f>
                      <m:fPr>
                        <m:type m:val="bar"/>
                      </m:fPr>
                      <m:num>
                        <m:r>
                          <m:t>3</m:t>
                        </m:r>
                        <m:r>
                          <m:rPr>
                            <m:sty m:val="p"/>
                          </m:rPr>
                          <m:t>±</m:t>
                        </m:r>
                        <m:rad>
                          <m:radPr>
                            <m:degHide m:val="on"/>
                          </m:radPr>
                          <m:deg/>
                          <m:e>
                            <m:r>
                              <m:t>5</m:t>
                            </m:r>
                          </m:e>
                        </m:rad>
                      </m:num>
                      <m:den>
                        <m:r>
                          <m:t>2</m:t>
                        </m:r>
                      </m:den>
                    </m:f>
                  </m:oMath>
                </a14:m>
              </a:p>
              <a:p>
                <a:pPr lvl="0" indent="0" marL="0">
                  <a:buNone/>
                </a:pPr>
                <a14:m>
                  <m:oMath xmlns:m="http://schemas.openxmlformats.org/officeDocument/2006/math">
                    <m:r>
                      <m:t>x</m:t>
                    </m:r>
                    <m:r>
                      <m:rPr>
                        <m:sty m:val="p"/>
                      </m:rPr>
                      <m:t>=</m:t>
                    </m:r>
                    <m:f>
                      <m:fPr>
                        <m:type m:val="bar"/>
                      </m:fPr>
                      <m:num>
                        <m:r>
                          <m:t>1</m:t>
                        </m:r>
                        <m:r>
                          <m:rPr>
                            <m:sty m:val="p"/>
                          </m:rPr>
                          <m:t>±</m:t>
                        </m:r>
                        <m:rad>
                          <m:radPr>
                            <m:degHide m:val="on"/>
                          </m:radPr>
                          <m:deg/>
                          <m:e>
                            <m:r>
                              <m:t>41</m:t>
                            </m:r>
                          </m:e>
                        </m:rad>
                      </m:num>
                      <m:den>
                        <m:r>
                          <m:t>4</m:t>
                        </m:r>
                      </m:den>
                    </m:f>
                  </m:oMath>
                </a14:m>
              </a:p>
              <a:p>
                <a:pPr lvl="0" indent="0" marL="0">
                  <a:buNone/>
                </a:pPr>
                <a14:m>
                  <m:oMath xmlns:m="http://schemas.openxmlformats.org/officeDocument/2006/math">
                    <m:r>
                      <m:t>x</m:t>
                    </m:r>
                    <m:r>
                      <m:rPr>
                        <m:sty m:val="p"/>
                      </m:rPr>
                      <m:t>=</m:t>
                    </m:r>
                    <m:f>
                      <m:fPr>
                        <m:type m:val="bar"/>
                      </m:fPr>
                      <m:num>
                        <m:r>
                          <m:t>2</m:t>
                        </m:r>
                        <m:r>
                          <m:rPr>
                            <m:sty m:val="p"/>
                          </m:rPr>
                          <m:t>±</m:t>
                        </m:r>
                        <m:rad>
                          <m:radPr>
                            <m:degHide m:val="on"/>
                          </m:radPr>
                          <m:deg/>
                          <m:e>
                            <m:r>
                              <m:t>7</m:t>
                            </m:r>
                          </m:e>
                        </m:rad>
                      </m:num>
                      <m:den>
                        <m:r>
                          <m:t>3</m:t>
                        </m:r>
                      </m:den>
                    </m:f>
                  </m:oMath>
                </a14:m>
              </a:p>
              <a:p>
                <a:pPr lvl="0" indent="0" marL="0">
                  <a:buNone/>
                </a:pPr>
                <a14:m>
                  <m:oMath xmlns:m="http://schemas.openxmlformats.org/officeDocument/2006/math">
                    <m:r>
                      <m:t>x</m:t>
                    </m:r>
                    <m:r>
                      <m:rPr>
                        <m:sty m:val="p"/>
                      </m:rPr>
                      <m:t>=</m:t>
                    </m:r>
                    <m:f>
                      <m:fPr>
                        <m:type m:val="bar"/>
                      </m:fPr>
                      <m:num>
                        <m:r>
                          <m:t>1</m:t>
                        </m:r>
                      </m:num>
                      <m:den>
                        <m:r>
                          <m:t>2</m:t>
                        </m:r>
                      </m:den>
                    </m:f>
                    <m:r>
                      <m:rPr>
                        <m:sty m:val="p"/>
                      </m:rPr>
                      <m:t>,</m:t>
                    </m:r>
                    <m:r>
                      <m:t>  </m:t>
                    </m:r>
                    <m:r>
                      <m:t>x</m:t>
                    </m:r>
                    <m:r>
                      <m:rPr>
                        <m:sty m:val="p"/>
                      </m:rPr>
                      <m:t>=</m:t>
                    </m:r>
                    <m:r>
                      <m:t>5</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Solve for the real roots of each equation using quadratic formula.</a:t>
                </a:r>
              </a:p>
              <a:p>
                <a:pPr lvl="0" indent="-342900" marL="342900">
                  <a:buAutoNum type="arabicPeriod"/>
                </a:pPr>
                <a14:m>
                  <m:oMath xmlns:m="http://schemas.openxmlformats.org/officeDocument/2006/math">
                    <m:sSup>
                      <m:e>
                        <m:r>
                          <m:t>x</m:t>
                        </m:r>
                      </m:e>
                      <m:sup>
                        <m:r>
                          <m:t>2</m:t>
                        </m:r>
                      </m:sup>
                    </m:sSup>
                    <m:r>
                      <m:rPr>
                        <m:sty m:val="p"/>
                      </m:rPr>
                      <m:t>−</m:t>
                    </m:r>
                    <m:r>
                      <m:t>2</m:t>
                    </m:r>
                    <m:r>
                      <m:t>x</m:t>
                    </m:r>
                    <m:r>
                      <m:rPr>
                        <m:sty m:val="p"/>
                      </m:rPr>
                      <m:t>−</m:t>
                    </m:r>
                    <m:r>
                      <m:t>4</m:t>
                    </m:r>
                    <m:r>
                      <m:rPr>
                        <m:sty m:val="p"/>
                      </m:rPr>
                      <m:t>=</m:t>
                    </m:r>
                    <m:r>
                      <m:t>0</m:t>
                    </m:r>
                  </m:oMath>
                </a14:m>
              </a:p>
              <a:p>
                <a:pPr lvl="0" indent="-342900" marL="342900">
                  <a:buAutoNum type="arabicPeriod"/>
                </a:pPr>
                <a14:m>
                  <m:oMath xmlns:m="http://schemas.openxmlformats.org/officeDocument/2006/math">
                    <m:r>
                      <m:t>3</m:t>
                    </m:r>
                    <m:sSup>
                      <m:e>
                        <m:r>
                          <m:t>x</m:t>
                        </m:r>
                      </m:e>
                      <m:sup>
                        <m:r>
                          <m:t>2</m:t>
                        </m:r>
                      </m:sup>
                    </m:sSup>
                    <m:r>
                      <m:rPr>
                        <m:sty m:val="p"/>
                      </m:rPr>
                      <m:t>+</m:t>
                    </m:r>
                    <m:r>
                      <m:t>2</m:t>
                    </m:r>
                    <m:r>
                      <m:t>x</m:t>
                    </m:r>
                    <m:r>
                      <m:rPr>
                        <m:sty m:val="p"/>
                      </m:rPr>
                      <m:t>−</m:t>
                    </m:r>
                    <m:r>
                      <m:t>21</m:t>
                    </m:r>
                    <m:r>
                      <m:rPr>
                        <m:sty m:val="p"/>
                      </m:rPr>
                      <m:t>=</m:t>
                    </m:r>
                    <m:r>
                      <m:t>0</m:t>
                    </m:r>
                  </m:oMath>
                </a14:m>
              </a:p>
              <a:p>
                <a:pPr lvl="0" indent="-342900" marL="342900">
                  <a:buAutoNum type="arabicPeriod"/>
                </a:pPr>
                <a14:m>
                  <m:oMath xmlns:m="http://schemas.openxmlformats.org/officeDocument/2006/math">
                    <m:sSup>
                      <m:e>
                        <m:r>
                          <m:t>x</m:t>
                        </m:r>
                      </m:e>
                      <m:sup>
                        <m:r>
                          <m:t>2</m:t>
                        </m:r>
                      </m:sup>
                    </m:sSup>
                    <m:r>
                      <m:rPr>
                        <m:sty m:val="p"/>
                      </m:rPr>
                      <m:t>−</m:t>
                    </m:r>
                    <m:r>
                      <m:t>6</m:t>
                    </m:r>
                    <m:r>
                      <m:t>x</m:t>
                    </m:r>
                    <m:r>
                      <m:rPr>
                        <m:sty m:val="p"/>
                      </m:rPr>
                      <m:t>+</m:t>
                    </m:r>
                    <m:r>
                      <m:t>21</m:t>
                    </m:r>
                    <m:r>
                      <m:rPr>
                        <m:sty m:val="p"/>
                      </m:rPr>
                      <m:t>=</m:t>
                    </m:r>
                    <m:r>
                      <m:t>0</m:t>
                    </m:r>
                  </m:oMath>
                </a14:m>
              </a:p>
              <a:p>
                <a:pPr lvl="0" indent="-342900" marL="342900">
                  <a:buAutoNum type="arabicPeriod"/>
                </a:pPr>
                <a14:m>
                  <m:oMath xmlns:m="http://schemas.openxmlformats.org/officeDocument/2006/math">
                    <m:sSup>
                      <m:e>
                        <m:r>
                          <m:t>x</m:t>
                        </m:r>
                      </m:e>
                      <m:sup>
                        <m:r>
                          <m:t>2</m:t>
                        </m:r>
                      </m:sup>
                    </m:sSup>
                    <m:r>
                      <m:rPr>
                        <m:sty m:val="p"/>
                      </m:rPr>
                      <m:t>=</m:t>
                    </m:r>
                    <m:r>
                      <m:t>8</m:t>
                    </m:r>
                    <m:r>
                      <m:t>x</m:t>
                    </m:r>
                    <m:r>
                      <m:rPr>
                        <m:sty m:val="p"/>
                      </m:rPr>
                      <m:t>+</m:t>
                    </m:r>
                    <m:r>
                      <m:t>4</m:t>
                    </m:r>
                  </m:oMath>
                </a14:m>
              </a:p>
              <a:p>
                <a:pPr lvl="0" indent="-342900" marL="342900">
                  <a:buAutoNum type="arabicPeriod"/>
                </a:pPr>
                <a14:m>
                  <m:oMath xmlns:m="http://schemas.openxmlformats.org/officeDocument/2006/math">
                    <m:sSup>
                      <m:e>
                        <m:r>
                          <m:t>x</m:t>
                        </m:r>
                      </m:e>
                      <m:sup>
                        <m:r>
                          <m:t>2</m:t>
                        </m:r>
                      </m:sup>
                    </m:sSup>
                    <m:r>
                      <m:rPr>
                        <m:sty m:val="p"/>
                      </m:rPr>
                      <m:t>+</m:t>
                    </m:r>
                    <m:r>
                      <m:t>4</m:t>
                    </m:r>
                    <m:r>
                      <m:rPr>
                        <m:sty m:val="p"/>
                      </m:rPr>
                      <m:t>=</m:t>
                    </m:r>
                    <m:r>
                      <m:rPr>
                        <m:sty m:val="p"/>
                      </m:rPr>
                      <m:t>−</m:t>
                    </m:r>
                    <m:r>
                      <m:t>12</m:t>
                    </m:r>
                    <m:r>
                      <m:t>x</m:t>
                    </m:r>
                  </m:oMath>
                </a14:m>
              </a:p>
              <a:p>
                <a:pPr lvl="0" indent="-342900" marL="342900">
                  <a:buAutoNum type="arabicPeriod"/>
                </a:pPr>
                <a14:m>
                  <m:oMath xmlns:m="http://schemas.openxmlformats.org/officeDocument/2006/math">
                    <m:sSup>
                      <m:e>
                        <m:r>
                          <m:t>x</m:t>
                        </m:r>
                      </m:e>
                      <m:sup>
                        <m:r>
                          <m:t>2</m:t>
                        </m:r>
                      </m:sup>
                    </m:sSup>
                    <m:r>
                      <m:rPr>
                        <m:sty m:val="p"/>
                      </m:rPr>
                      <m:t>+</m:t>
                    </m:r>
                    <m:r>
                      <m:t>3</m:t>
                    </m:r>
                    <m:r>
                      <m:t>x</m:t>
                    </m:r>
                    <m:r>
                      <m:rPr>
                        <m:sty m:val="p"/>
                      </m:rPr>
                      <m:t>−</m:t>
                    </m:r>
                    <m:r>
                      <m:t>8</m:t>
                    </m:r>
                    <m:r>
                      <m:rPr>
                        <m:sty m:val="p"/>
                      </m:rPr>
                      <m:t>=</m:t>
                    </m:r>
                    <m:r>
                      <m:t>0</m:t>
                    </m:r>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7" type="arabicPeriod"/>
                </a:pPr>
                <a14:m>
                  <m:oMath xmlns:m="http://schemas.openxmlformats.org/officeDocument/2006/math">
                    <m:r>
                      <m:t>4</m:t>
                    </m:r>
                    <m:sSup>
                      <m:e>
                        <m:r>
                          <m:t>x</m:t>
                        </m:r>
                      </m:e>
                      <m:sup>
                        <m:r>
                          <m:t>2</m:t>
                        </m:r>
                      </m:sup>
                    </m:sSup>
                    <m:r>
                      <m:rPr>
                        <m:sty m:val="p"/>
                      </m:rPr>
                      <m:t>−</m:t>
                    </m:r>
                    <m:r>
                      <m:t>4</m:t>
                    </m:r>
                    <m:r>
                      <m:t>x</m:t>
                    </m:r>
                    <m:r>
                      <m:rPr>
                        <m:sty m:val="p"/>
                      </m:rPr>
                      <m:t>+</m:t>
                    </m:r>
                    <m:r>
                      <m:t>11</m:t>
                    </m:r>
                    <m:r>
                      <m:rPr>
                        <m:sty m:val="p"/>
                      </m:rPr>
                      <m:t>=</m:t>
                    </m:r>
                    <m:r>
                      <m:t>0</m:t>
                    </m:r>
                  </m:oMath>
                </a14:m>
              </a:p>
              <a:p>
                <a:pPr lvl="0" indent="-342900" marL="342900">
                  <a:buAutoNum startAt="7" type="arabicPeriod"/>
                </a:pPr>
                <a14:m>
                  <m:oMath xmlns:m="http://schemas.openxmlformats.org/officeDocument/2006/math">
                    <m:r>
                      <m:rPr>
                        <m:sty m:val="p"/>
                      </m:rPr>
                      <m:t>−</m:t>
                    </m:r>
                    <m:r>
                      <m:t>2</m:t>
                    </m:r>
                    <m:sSup>
                      <m:e>
                        <m:r>
                          <m:t>x</m:t>
                        </m:r>
                      </m:e>
                      <m:sup>
                        <m:r>
                          <m:t>2</m:t>
                        </m:r>
                      </m:sup>
                    </m:sSup>
                    <m:r>
                      <m:rPr>
                        <m:sty m:val="p"/>
                      </m:rPr>
                      <m:t>+</m:t>
                    </m:r>
                    <m:r>
                      <m:t>4</m:t>
                    </m:r>
                    <m:r>
                      <m:t>x</m:t>
                    </m:r>
                    <m:r>
                      <m:rPr>
                        <m:sty m:val="p"/>
                      </m:rPr>
                      <m:t>+</m:t>
                    </m:r>
                    <m:r>
                      <m:t>1</m:t>
                    </m:r>
                    <m:r>
                      <m:rPr>
                        <m:sty m:val="p"/>
                      </m:rPr>
                      <m:t>=</m:t>
                    </m:r>
                    <m:r>
                      <m:t>0</m:t>
                    </m:r>
                  </m:oMath>
                </a14:m>
              </a:p>
              <a:p>
                <a:pPr lvl="0" indent="-342900" marL="342900">
                  <a:buAutoNum startAt="7" type="arabicPeriod"/>
                </a:pPr>
                <a14:m>
                  <m:oMath xmlns:m="http://schemas.openxmlformats.org/officeDocument/2006/math">
                    <m:r>
                      <m:t>4</m:t>
                    </m:r>
                    <m:sSup>
                      <m:e>
                        <m:r>
                          <m:t>x</m:t>
                        </m:r>
                      </m:e>
                      <m:sup>
                        <m:r>
                          <m:t>2</m:t>
                        </m:r>
                      </m:sup>
                    </m:sSup>
                    <m:r>
                      <m:rPr>
                        <m:sty m:val="p"/>
                      </m:rPr>
                      <m:t>=</m:t>
                    </m:r>
                    <m:r>
                      <m:rPr>
                        <m:sty m:val="p"/>
                      </m:rPr>
                      <m:t>−</m:t>
                    </m:r>
                    <m:r>
                      <m:t>7</m:t>
                    </m:r>
                    <m:r>
                      <m:t>x</m:t>
                    </m:r>
                    <m:r>
                      <m:rPr>
                        <m:sty m:val="p"/>
                      </m:rPr>
                      <m:t>+</m:t>
                    </m:r>
                    <m:r>
                      <m:t>15</m:t>
                    </m:r>
                  </m:oMath>
                </a14:m>
              </a:p>
              <a:p>
                <a:pPr lvl="0" indent="-342900" marL="342900">
                  <a:buAutoNum startAt="7" type="arabicPeriod"/>
                </a:pPr>
                <a14:m>
                  <m:oMath xmlns:m="http://schemas.openxmlformats.org/officeDocument/2006/math">
                    <m:r>
                      <m:t>3</m:t>
                    </m:r>
                    <m:sSup>
                      <m:e>
                        <m:r>
                          <m:t>x</m:t>
                        </m:r>
                      </m:e>
                      <m:sup>
                        <m:r>
                          <m:t>2</m:t>
                        </m:r>
                      </m:sup>
                    </m:sSup>
                    <m:r>
                      <m:rPr>
                        <m:sty m:val="p"/>
                      </m:rPr>
                      <m:t>+</m:t>
                    </m:r>
                    <m:r>
                      <m:t>1</m:t>
                    </m:r>
                    <m:r>
                      <m:rPr>
                        <m:sty m:val="p"/>
                      </m:rPr>
                      <m:t>=</m:t>
                    </m:r>
                    <m:r>
                      <m:t>5</m:t>
                    </m:r>
                    <m:r>
                      <m:t>x</m:t>
                    </m:r>
                  </m:oMath>
                </a14:m>
              </a:p>
              <a:p>
                <a:pPr lvl="0" indent="0" marL="0">
                  <a:buNone/>
                </a:pPr>
                <a:r>
                  <a:rPr/>
                  <a:t>B. Solve.</a:t>
                </a:r>
              </a:p>
              <a:p>
                <a:pPr lvl="0" indent="0" marL="0">
                  <a:buNone/>
                </a:pPr>
                <a14:m>
                  <m:oMath xmlns:m="http://schemas.openxmlformats.org/officeDocument/2006/math">
                    <m:r>
                      <m:t>  </m:t>
                    </m:r>
                  </m:oMath>
                </a14:m>
                <a:r>
                  <a:rPr/>
                  <a:t> A rocket is launched straight up from the side of a cliff 43.89 m high. If the initial velocity (v) is 34.14 m/sec and the height (H) is given by the formula </a:t>
                </a:r>
                <a14:m>
                  <m:oMath xmlns:m="http://schemas.openxmlformats.org/officeDocument/2006/math">
                    <m:r>
                      <m:t>𝐻</m:t>
                    </m:r>
                    <m:r>
                      <m:rPr>
                        <m:sty m:val="p"/>
                      </m:rPr>
                      <m:t>=</m:t>
                    </m:r>
                    <m:r>
                      <m:rPr>
                        <m:sty m:val="p"/>
                      </m:rPr>
                      <m:t>−</m:t>
                    </m:r>
                    <m:r>
                      <m:t>16</m:t>
                    </m:r>
                    <m:sSup>
                      <m:e>
                        <m:r>
                          <m:t>𝑡</m:t>
                        </m:r>
                      </m:e>
                      <m:sup>
                        <m:r>
                          <m:t>2</m:t>
                        </m:r>
                      </m:sup>
                    </m:sSup>
                    <m:r>
                      <m:rPr>
                        <m:sty m:val="p"/>
                      </m:rPr>
                      <m:t>+</m:t>
                    </m:r>
                    <m:r>
                      <m:t>𝑣</m:t>
                    </m:r>
                    <m:r>
                      <m:t>𝑡</m:t>
                    </m:r>
                    <m:r>
                      <m:rPr>
                        <m:sty m:val="p"/>
                      </m:rPr>
                      <m:t>+</m:t>
                    </m:r>
                    <m:r>
                      <m:t>ℎ</m:t>
                    </m:r>
                  </m:oMath>
                </a14:m>
                <a:r>
                  <a:rPr/>
                  <a:t>, find the time at which the rocket will hit the ground.</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Study how the given radical expressions are simplified.</a:t>
                </a:r>
              </a:p>
              <a:p>
                <a:pPr lvl="0" indent="-342900" marL="342900">
                  <a:buAutoNum type="arabicPeriod"/>
                </a:pPr>
                <a14:m>
                  <m:oMath xmlns:m="http://schemas.openxmlformats.org/officeDocument/2006/math">
                    <m:r>
                      <m:t>4</m:t>
                    </m:r>
                    <m:r>
                      <m:rPr>
                        <m:sty m:val="p"/>
                      </m:rPr>
                      <m:t>+</m:t>
                    </m:r>
                    <m:rad>
                      <m:radPr>
                        <m:degHide m:val="on"/>
                      </m:radPr>
                      <m:deg/>
                      <m:e>
                        <m:r>
                          <m:t>500</m:t>
                        </m:r>
                      </m:e>
                    </m:rad>
                  </m:oMath>
                </a14:m>
              </a:p>
              <a:p>
                <a:pPr lvl="0" indent="-342900" marL="342900">
                  <a:buAutoNum type="alphaLcPeriod"/>
                </a:pPr>
                <a:r>
                  <a:rPr/>
                  <a:t>Factor out 500 such that one number is the greatest possible perfect square factor.</a:t>
                </a:r>
              </a:p>
              <a:p>
                <a:pPr lvl="0" indent="0" marL="0">
                  <a:buNone/>
                </a:pPr>
                <a14:m>
                  <m:oMathPara xmlns:m="http://schemas.openxmlformats.org/officeDocument/2006/math">
                    <m:oMathParaPr>
                      <m:jc m:val="center"/>
                    </m:oMathParaPr>
                    <m:oMath>
                      <m:r>
                        <m:t>4</m:t>
                      </m:r>
                      <m:r>
                        <m:rPr>
                          <m:sty m:val="p"/>
                        </m:rPr>
                        <m:t>+</m:t>
                      </m:r>
                      <m:rad>
                        <m:radPr>
                          <m:degHide m:val="on"/>
                        </m:radPr>
                        <m:deg/>
                        <m:e>
                          <m:r>
                            <m:t>500</m:t>
                          </m:r>
                        </m:e>
                      </m:rad>
                      <m:r>
                        <m:rPr>
                          <m:sty m:val="p"/>
                        </m:rPr>
                        <m:t>=</m:t>
                      </m:r>
                      <m:r>
                        <m:t>4</m:t>
                      </m:r>
                      <m:r>
                        <m:rPr>
                          <m:sty m:val="p"/>
                        </m:rPr>
                        <m:t>+</m:t>
                      </m:r>
                      <m:rad>
                        <m:radPr>
                          <m:degHide m:val="on"/>
                        </m:radPr>
                        <m:deg/>
                        <m:e>
                          <m:d>
                            <m:dPr>
                              <m:begChr m:val="("/>
                              <m:endChr m:val=")"/>
                              <m:sepChr m:val=""/>
                              <m:grow/>
                            </m:dPr>
                            <m:e>
                              <m:r>
                                <m:t>100</m:t>
                              </m:r>
                            </m:e>
                          </m:d>
                          <m:d>
                            <m:dPr>
                              <m:begChr m:val="("/>
                              <m:endChr m:val=")"/>
                              <m:sepChr m:val=""/>
                              <m:grow/>
                            </m:dPr>
                            <m:e>
                              <m:r>
                                <m:t>5</m:t>
                              </m:r>
                            </m:e>
                          </m:d>
                        </m:e>
                      </m:rad>
                    </m:oMath>
                  </m:oMathPara>
                </a14:m>
              </a:p>
              <a:p>
                <a:pPr lvl="0" indent="0" marL="0">
                  <a:buNone/>
                </a:pPr>
                <a:r>
                  <a:rPr/>
                  <a:t>b. Simplify the radical part and combine terms, whenever possible.</a:t>
                </a:r>
              </a:p>
              <a:p>
                <a:pPr lvl="0" indent="0" marL="0">
                  <a:buNone/>
                </a:pPr>
                <a14:m>
                  <m:oMathPara xmlns:m="http://schemas.openxmlformats.org/officeDocument/2006/math">
                    <m:oMathParaPr>
                      <m:jc m:val="center"/>
                    </m:oMathParaPr>
                    <m:oMath>
                      <m:r>
                        <m:t>4</m:t>
                      </m:r>
                      <m:r>
                        <m:rPr>
                          <m:sty m:val="p"/>
                        </m:rPr>
                        <m:t>+</m:t>
                      </m:r>
                      <m:rad>
                        <m:radPr>
                          <m:degHide m:val="on"/>
                        </m:radPr>
                        <m:deg/>
                        <m:e>
                          <m:d>
                            <m:dPr>
                              <m:begChr m:val="("/>
                              <m:endChr m:val=")"/>
                              <m:sepChr m:val=""/>
                              <m:grow/>
                            </m:dPr>
                            <m:e>
                              <m:r>
                                <m:t>100</m:t>
                              </m:r>
                            </m:e>
                          </m:d>
                          <m:d>
                            <m:dPr>
                              <m:begChr m:val="("/>
                              <m:endChr m:val=")"/>
                              <m:sepChr m:val=""/>
                              <m:grow/>
                            </m:dPr>
                            <m:e>
                              <m:r>
                                <m:t>5</m:t>
                              </m:r>
                            </m:e>
                          </m:d>
                        </m:e>
                      </m:rad>
                      <m:r>
                        <m:rPr>
                          <m:sty m:val="p"/>
                        </m:rPr>
                        <m:t>=</m:t>
                      </m:r>
                      <m:r>
                        <m:t>4</m:t>
                      </m:r>
                      <m:r>
                        <m:rPr>
                          <m:sty m:val="p"/>
                        </m:rPr>
                        <m:t>+</m:t>
                      </m:r>
                      <m:r>
                        <m:t>10</m:t>
                      </m:r>
                      <m:rad>
                        <m:radPr>
                          <m:degHide m:val="on"/>
                        </m:radPr>
                        <m:deg/>
                        <m:e>
                          <m:r>
                            <m:t>5</m:t>
                          </m:r>
                        </m:e>
                      </m:rad>
                    </m:oMath>
                  </m:oMathPara>
                </a14:m>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ASSIGNMENT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Find the solution of the following equation using quadratic formula.</a:t>
                </a:r>
              </a:p>
              <a:p>
                <a:pPr lvl="0" indent="-342900" marL="342900">
                  <a:buAutoNum type="arabicPeriod"/>
                </a:pPr>
                <a14:m>
                  <m:oMath xmlns:m="http://schemas.openxmlformats.org/officeDocument/2006/math">
                    <m:r>
                      <m:t>2</m:t>
                    </m:r>
                    <m:sSup>
                      <m:e>
                        <m:r>
                          <m:t>x</m:t>
                        </m:r>
                      </m:e>
                      <m:sup>
                        <m:r>
                          <m:t>2</m:t>
                        </m:r>
                      </m:sup>
                    </m:sSup>
                    <m:r>
                      <m:rPr>
                        <m:sty m:val="p"/>
                      </m:rPr>
                      <m:t>+</m:t>
                    </m:r>
                    <m:r>
                      <m:t>x</m:t>
                    </m:r>
                    <m:r>
                      <m:rPr>
                        <m:sty m:val="p"/>
                      </m:rPr>
                      <m:t>−</m:t>
                    </m:r>
                    <m:r>
                      <m:t>6</m:t>
                    </m:r>
                    <m:r>
                      <m:rPr>
                        <m:sty m:val="p"/>
                      </m:rPr>
                      <m:t>=</m:t>
                    </m:r>
                    <m:r>
                      <m:t>0</m:t>
                    </m:r>
                  </m:oMath>
                </a14:m>
              </a:p>
              <a:p>
                <a:pPr lvl="0" indent="-342900" marL="342900">
                  <a:buAutoNum type="arabicPeriod"/>
                </a:pPr>
                <a14:m>
                  <m:oMath xmlns:m="http://schemas.openxmlformats.org/officeDocument/2006/math">
                    <m:r>
                      <m:t>3</m:t>
                    </m:r>
                    <m:sSup>
                      <m:e>
                        <m:r>
                          <m:t>x</m:t>
                        </m:r>
                      </m:e>
                      <m:sup>
                        <m:r>
                          <m:t>2</m:t>
                        </m:r>
                      </m:sup>
                    </m:sSup>
                    <m:r>
                      <m:rPr>
                        <m:sty m:val="p"/>
                      </m:rPr>
                      <m:t>+</m:t>
                    </m:r>
                    <m:r>
                      <m:t>1</m:t>
                    </m:r>
                    <m:r>
                      <m:rPr>
                        <m:sty m:val="p"/>
                      </m:rPr>
                      <m:t>=</m:t>
                    </m:r>
                    <m:r>
                      <m:t>5</m:t>
                    </m:r>
                    <m:r>
                      <m:t>x</m:t>
                    </m:r>
                  </m:oMath>
                </a14:m>
              </a:p>
              <a:p>
                <a:pPr lvl="0" indent="-342900" marL="342900">
                  <a:buAutoNum type="arabicPeriod"/>
                </a:pPr>
                <a14:m>
                  <m:oMath xmlns:m="http://schemas.openxmlformats.org/officeDocument/2006/math">
                    <m:r>
                      <m:t>2</m:t>
                    </m:r>
                    <m:sSup>
                      <m:e>
                        <m:r>
                          <m:t>x</m:t>
                        </m:r>
                      </m:e>
                      <m:sup>
                        <m:r>
                          <m:t>2</m:t>
                        </m:r>
                      </m:sup>
                    </m:sSup>
                    <m:r>
                      <m:rPr>
                        <m:sty m:val="p"/>
                      </m:rPr>
                      <m:t>+</m:t>
                    </m:r>
                    <m:r>
                      <m:t>5</m:t>
                    </m:r>
                    <m:r>
                      <m:t>x</m:t>
                    </m:r>
                    <m:r>
                      <m:rPr>
                        <m:sty m:val="p"/>
                      </m:rPr>
                      <m:t>−</m:t>
                    </m:r>
                    <m:r>
                      <m:t>4</m:t>
                    </m:r>
                    <m:r>
                      <m:rPr>
                        <m:sty m:val="p"/>
                      </m:rPr>
                      <m:t>=</m:t>
                    </m:r>
                    <m:r>
                      <m:t>0</m:t>
                    </m:r>
                  </m:oMath>
                </a14:m>
              </a:p>
              <a:p>
                <a:pPr lvl="0" indent="-342900" marL="342900">
                  <a:buAutoNum type="arabicPeriod"/>
                </a:pPr>
                <a14:m>
                  <m:oMath xmlns:m="http://schemas.openxmlformats.org/officeDocument/2006/math">
                    <m:r>
                      <m:t>4</m:t>
                    </m:r>
                    <m:sSup>
                      <m:e>
                        <m:r>
                          <m:t>x</m:t>
                        </m:r>
                      </m:e>
                      <m:sup>
                        <m:r>
                          <m:t>2</m:t>
                        </m:r>
                      </m:sup>
                    </m:sSup>
                    <m:r>
                      <m:rPr>
                        <m:sty m:val="p"/>
                      </m:rPr>
                      <m:t>+</m:t>
                    </m:r>
                    <m:r>
                      <m:t>20</m:t>
                    </m:r>
                    <m:r>
                      <m:t>x</m:t>
                    </m:r>
                    <m:r>
                      <m:rPr>
                        <m:sty m:val="p"/>
                      </m:rPr>
                      <m:t>=</m:t>
                    </m:r>
                    <m:r>
                      <m:rPr>
                        <m:sty m:val="p"/>
                      </m:rPr>
                      <m:t>−</m:t>
                    </m:r>
                    <m:r>
                      <m:t>25</m:t>
                    </m:r>
                  </m:oMath>
                </a14:m>
              </a:p>
              <a:p>
                <a:pPr lvl="0" indent="-342900" marL="342900">
                  <a:buAutoNum type="arabicPeriod"/>
                </a:pPr>
                <a14:m>
                  <m:oMath xmlns:m="http://schemas.openxmlformats.org/officeDocument/2006/math">
                    <m:r>
                      <m:t>7</m:t>
                    </m:r>
                    <m:sSup>
                      <m:e>
                        <m:r>
                          <m:t>x</m:t>
                        </m:r>
                      </m:e>
                      <m:sup>
                        <m:r>
                          <m:t>2</m:t>
                        </m:r>
                      </m:sup>
                    </m:sSup>
                    <m:r>
                      <m:rPr>
                        <m:sty m:val="p"/>
                      </m:rPr>
                      <m:t>+</m:t>
                    </m:r>
                    <m:r>
                      <m:t>10</m:t>
                    </m:r>
                    <m:r>
                      <m:rPr>
                        <m:sty m:val="p"/>
                      </m:rPr>
                      <m:t>=</m:t>
                    </m:r>
                    <m:r>
                      <m:t>37</m:t>
                    </m:r>
                    <m:r>
                      <m:t>x</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ASSIGNMENT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 Analyze the given situation to answer the problem.</a:t>
                </a:r>
              </a:p>
              <a:p>
                <a:pPr lvl="0" indent="0" marL="0">
                  <a:buNone/>
                </a:pPr>
                <a14:m>
                  <m:oMath xmlns:m="http://schemas.openxmlformats.org/officeDocument/2006/math">
                    <m:r>
                      <m:t>  </m:t>
                    </m:r>
                  </m:oMath>
                </a14:m>
                <a:r>
                  <a:rPr/>
                  <a:t> A cliff diver jumps from about 17m above the water. His height in meters from the water t seconds after he jumps is given by the formula </a:t>
                </a:r>
                <a14:m>
                  <m:oMath xmlns:m="http://schemas.openxmlformats.org/officeDocument/2006/math">
                    <m:r>
                      <m:t>h</m:t>
                    </m:r>
                    <m:r>
                      <m:rPr>
                        <m:sty m:val="p"/>
                      </m:rPr>
                      <m:t>=</m:t>
                    </m:r>
                    <m:r>
                      <m:rPr>
                        <m:sty m:val="p"/>
                      </m:rPr>
                      <m:t>−</m:t>
                    </m:r>
                    <m:r>
                      <m:t>4.9</m:t>
                    </m:r>
                    <m:r>
                      <m:t>t</m:t>
                    </m:r>
                    <m:r>
                      <m:t>2</m:t>
                    </m:r>
                    <m:r>
                      <m:rPr>
                        <m:sty m:val="p"/>
                      </m:rPr>
                      <m:t>+</m:t>
                    </m:r>
                    <m:r>
                      <m:t>1.5</m:t>
                    </m:r>
                    <m:r>
                      <m:t>t</m:t>
                    </m:r>
                    <m:r>
                      <m:rPr>
                        <m:sty m:val="p"/>
                      </m:rPr>
                      <m:t>+</m:t>
                    </m:r>
                    <m:r>
                      <m:t>17</m:t>
                    </m:r>
                  </m:oMath>
                </a14:m>
                <a:r>
                  <a:rPr/>
                  <a:t>. How long will it take for the diver to reach the water?</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Directions:</a:t>
                </a:r>
                <a:r>
                  <a:rPr/>
                  <a:t> Find the solutions of each of the following quadratic equations using the quadratic formula. Show your complete solution. Write your answer on a clean sheet of bond paper.</a:t>
                </a:r>
              </a:p>
              <a:p>
                <a:pPr lvl="0" indent="-342900" marL="342900">
                  <a:buAutoNum type="arabicPeriod"/>
                </a:pPr>
                <a14:m>
                  <m:oMath xmlns:m="http://schemas.openxmlformats.org/officeDocument/2006/math">
                    <m:r>
                      <m:t>2</m:t>
                    </m:r>
                    <m:d>
                      <m:dPr>
                        <m:begChr m:val="("/>
                        <m:endChr m:val=")"/>
                        <m:sepChr m:val=""/>
                        <m:grow/>
                      </m:dPr>
                      <m:e>
                        <m:sSup>
                          <m:e>
                            <m:r>
                              <m:t>x</m:t>
                            </m:r>
                          </m:e>
                          <m:sup>
                            <m:r>
                              <m:t>2</m:t>
                            </m:r>
                          </m:sup>
                        </m:sSup>
                        <m:r>
                          <m:rPr>
                            <m:sty m:val="p"/>
                          </m:rPr>
                          <m:t>−</m:t>
                        </m:r>
                        <m:r>
                          <m:t>2</m:t>
                        </m:r>
                        <m:r>
                          <m:t>x</m:t>
                        </m:r>
                      </m:e>
                    </m:d>
                    <m:r>
                      <m:rPr>
                        <m:sty m:val="p"/>
                      </m:rPr>
                      <m:t>=</m:t>
                    </m:r>
                    <m:r>
                      <m:t>5</m:t>
                    </m:r>
                  </m:oMath>
                </a14:m>
              </a:p>
              <a:p>
                <a:pPr lvl="0" indent="-342900" marL="342900">
                  <a:buAutoNum type="arabicPeriod"/>
                </a:pPr>
                <a14:m>
                  <m:oMath xmlns:m="http://schemas.openxmlformats.org/officeDocument/2006/math">
                    <m:r>
                      <m:t>4</m:t>
                    </m:r>
                    <m:sSup>
                      <m:e>
                        <m:r>
                          <m:t>x</m:t>
                        </m:r>
                      </m:e>
                      <m:sup>
                        <m:r>
                          <m:t>2</m:t>
                        </m:r>
                      </m:sup>
                    </m:sSup>
                    <m:r>
                      <m:rPr>
                        <m:sty m:val="p"/>
                      </m:rPr>
                      <m:t>=</m:t>
                    </m:r>
                    <m:r>
                      <m:rPr>
                        <m:sty m:val="p"/>
                      </m:rPr>
                      <m:t>−</m:t>
                    </m:r>
                    <m:r>
                      <m:t>7</m:t>
                    </m:r>
                    <m:r>
                      <m:t>x</m:t>
                    </m:r>
                    <m:r>
                      <m:rPr>
                        <m:sty m:val="p"/>
                      </m:rPr>
                      <m:t>+</m:t>
                    </m:r>
                    <m:r>
                      <m:t>15</m:t>
                    </m:r>
                  </m:oMath>
                </a14:m>
              </a:p>
              <a:p>
                <a:pPr lvl="0" indent="-342900" marL="342900">
                  <a:buAutoNum type="arabicPeriod"/>
                </a:pPr>
                <a14:m>
                  <m:oMath xmlns:m="http://schemas.openxmlformats.org/officeDocument/2006/math">
                    <m:r>
                      <m:t>7</m:t>
                    </m:r>
                    <m:sSup>
                      <m:e>
                        <m:r>
                          <m:t>x</m:t>
                        </m:r>
                      </m:e>
                      <m:sup>
                        <m:r>
                          <m:t>2</m:t>
                        </m:r>
                      </m:sup>
                    </m:sSup>
                    <m:r>
                      <m:rPr>
                        <m:sty m:val="p"/>
                      </m:rPr>
                      <m:t>−</m:t>
                    </m:r>
                    <m:r>
                      <m:t>37</m:t>
                    </m:r>
                    <m:r>
                      <m:t>x</m:t>
                    </m:r>
                    <m:r>
                      <m:rPr>
                        <m:sty m:val="p"/>
                      </m:rPr>
                      <m:t>+</m:t>
                    </m:r>
                    <m:r>
                      <m:t>10</m:t>
                    </m:r>
                    <m:r>
                      <m:rPr>
                        <m:sty m:val="p"/>
                      </m:rPr>
                      <m:t>=</m:t>
                    </m:r>
                    <m:r>
                      <m:t>0</m:t>
                    </m:r>
                  </m:oMath>
                </a14:m>
              </a:p>
              <a:p>
                <a:pPr lvl="0" indent="-342900" marL="342900">
                  <a:buAutoNum type="arabicPeriod"/>
                </a:pPr>
                <a14:m>
                  <m:oMath xmlns:m="http://schemas.openxmlformats.org/officeDocument/2006/math">
                    <m:r>
                      <m:t>4</m:t>
                    </m:r>
                    <m:sSup>
                      <m:e>
                        <m:r>
                          <m:t>x</m:t>
                        </m:r>
                      </m:e>
                      <m:sup>
                        <m:r>
                          <m:t>2</m:t>
                        </m:r>
                      </m:sup>
                    </m:sSup>
                    <m:r>
                      <m:rPr>
                        <m:sty m:val="p"/>
                      </m:rPr>
                      <m:t>+</m:t>
                    </m:r>
                    <m:r>
                      <m:t>20</m:t>
                    </m:r>
                    <m:r>
                      <m:t>x</m:t>
                    </m:r>
                    <m:r>
                      <m:rPr>
                        <m:sty m:val="p"/>
                      </m:rPr>
                      <m:t>=</m:t>
                    </m:r>
                    <m:r>
                      <m:rPr>
                        <m:sty m:val="p"/>
                      </m:rPr>
                      <m:t>−</m:t>
                    </m:r>
                    <m:r>
                      <m:t>25</m:t>
                    </m:r>
                  </m:oMath>
                </a14:m>
              </a:p>
              <a:p>
                <a:pPr lvl="0" indent="-342900" marL="342900">
                  <a:buAutoNum type="arabicPeriod"/>
                </a:pPr>
                <a14:m>
                  <m:oMath xmlns:m="http://schemas.openxmlformats.org/officeDocument/2006/math">
                    <m:r>
                      <m:t>2</m:t>
                    </m:r>
                    <m:sSup>
                      <m:e>
                        <m:r>
                          <m:t>x</m:t>
                        </m:r>
                      </m:e>
                      <m:sup>
                        <m:r>
                          <m:t>2</m:t>
                        </m:r>
                      </m:sup>
                    </m:sSup>
                    <m:r>
                      <m:rPr>
                        <m:sty m:val="p"/>
                      </m:rPr>
                      <m:t>+</m:t>
                    </m:r>
                    <m:r>
                      <m:t>5</m:t>
                    </m:r>
                    <m:r>
                      <m:t>x</m:t>
                    </m:r>
                    <m:r>
                      <m:rPr>
                        <m:sty m:val="p"/>
                      </m:rPr>
                      <m:t>−</m:t>
                    </m:r>
                    <m:r>
                      <m:t>4</m:t>
                    </m:r>
                    <m:r>
                      <m:rPr>
                        <m:sty m:val="p"/>
                      </m:rPr>
                      <m:t>=</m:t>
                    </m:r>
                    <m:r>
                      <m:t>0</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Dugopolski, Mark.2006. Elementary and Intermediate Algebra 2nd edition. MCGraw-Hill.New York City</a:t>
            </a:r>
          </a:p>
          <a:p>
            <a:pPr lvl="0" indent="0" marL="0">
              <a:buNone/>
            </a:pPr>
            <a:r>
              <a:rPr/>
              <a:t>Kaufmann, Jerome, Intermediate Algebra for College Students, PWS-KENT Pubishing Company, Boston USA</a:t>
            </a:r>
          </a:p>
          <a:p>
            <a:pPr lvl="0" indent="0" marL="0">
              <a:buNone/>
            </a:pPr>
            <a:r>
              <a:rPr/>
              <a:t>MacKeague, Charles, Intermediate Algebra, Concepts and Graphs. Saunders College Publishing, USA</a:t>
            </a:r>
          </a:p>
          <a:p>
            <a:pPr lvl="0" indent="0" marL="0">
              <a:buNone/>
            </a:pPr>
            <a:r>
              <a:rPr/>
              <a:t>Mathematics 9 Learner’s Material, Department of Education</a:t>
            </a:r>
          </a:p>
          <a:p>
            <a:pPr lvl="0" indent="0" marL="0">
              <a:buNone/>
            </a:pPr>
            <a:r>
              <a:rPr/>
              <a:t>Ogena, Ester, et. al. Our Math Grade 9. Mc Graw Hill, Vibal Group. Inc.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2" type="arabicPeriod"/>
                </a:pPr>
                <a14:m>
                  <m:oMath xmlns:m="http://schemas.openxmlformats.org/officeDocument/2006/math">
                    <m:f>
                      <m:fPr>
                        <m:type m:val="bar"/>
                      </m:fPr>
                      <m:num>
                        <m:r>
                          <m:rPr>
                            <m:sty m:val="p"/>
                          </m:rPr>
                          <m:t>−</m:t>
                        </m:r>
                        <m:r>
                          <m:t>6</m:t>
                        </m:r>
                        <m:r>
                          <m:rPr>
                            <m:sty m:val="p"/>
                          </m:rPr>
                          <m:t>−</m:t>
                        </m:r>
                        <m:rad>
                          <m:radPr>
                            <m:degHide m:val="on"/>
                          </m:radPr>
                          <m:deg/>
                          <m:e>
                            <m:r>
                              <m:t>12</m:t>
                            </m:r>
                          </m:e>
                        </m:rad>
                      </m:num>
                      <m:den>
                        <m:r>
                          <m:t>4</m:t>
                        </m:r>
                      </m:den>
                    </m:f>
                  </m:oMath>
                </a14:m>
              </a:p>
              <a:p>
                <a:pPr lvl="0" indent="-342900" marL="342900">
                  <a:buAutoNum type="alphaLcPeriod"/>
                </a:pPr>
                <a:r>
                  <a:rPr/>
                  <a:t>Factor out 12 such that one number is the possible perfect square factor.</a:t>
                </a:r>
              </a:p>
              <a:p>
                <a:pPr lvl="0" indent="0" marL="0">
                  <a:buNone/>
                </a:pPr>
                <a14:m>
                  <m:oMathPara xmlns:m="http://schemas.openxmlformats.org/officeDocument/2006/math">
                    <m:oMathParaPr>
                      <m:jc m:val="center"/>
                    </m:oMathParaPr>
                    <m:oMath>
                      <m:f>
                        <m:fPr>
                          <m:type m:val="bar"/>
                        </m:fPr>
                        <m:num>
                          <m:r>
                            <m:rPr>
                              <m:sty m:val="p"/>
                            </m:rPr>
                            <m:t>−</m:t>
                          </m:r>
                          <m:r>
                            <m:t>6</m:t>
                          </m:r>
                          <m:r>
                            <m:rPr>
                              <m:sty m:val="p"/>
                            </m:rPr>
                            <m:t>−</m:t>
                          </m:r>
                          <m:rad>
                            <m:radPr>
                              <m:degHide m:val="on"/>
                            </m:radPr>
                            <m:deg/>
                            <m:e>
                              <m:r>
                                <m:t>12</m:t>
                              </m:r>
                            </m:e>
                          </m:rad>
                        </m:num>
                        <m:den>
                          <m:r>
                            <m:t>4</m:t>
                          </m:r>
                        </m:den>
                      </m:f>
                      <m:r>
                        <m:rPr>
                          <m:sty m:val="p"/>
                        </m:rPr>
                        <m:t>=</m:t>
                      </m:r>
                      <m:f>
                        <m:fPr>
                          <m:type m:val="bar"/>
                        </m:fPr>
                        <m:num>
                          <m:r>
                            <m:rPr>
                              <m:sty m:val="p"/>
                            </m:rPr>
                            <m:t>−</m:t>
                          </m:r>
                          <m:r>
                            <m:t>6</m:t>
                          </m:r>
                          <m:r>
                            <m:rPr>
                              <m:sty m:val="p"/>
                            </m:rPr>
                            <m:t>−</m:t>
                          </m:r>
                          <m:rad>
                            <m:radPr>
                              <m:degHide m:val="on"/>
                            </m:radPr>
                            <m:deg/>
                            <m:e>
                              <m:d>
                                <m:dPr>
                                  <m:begChr m:val="("/>
                                  <m:endChr m:val=")"/>
                                  <m:sepChr m:val=""/>
                                  <m:grow/>
                                </m:dPr>
                                <m:e>
                                  <m:r>
                                    <m:t>4</m:t>
                                  </m:r>
                                </m:e>
                              </m:d>
                              <m:d>
                                <m:dPr>
                                  <m:begChr m:val="("/>
                                  <m:endChr m:val=")"/>
                                  <m:sepChr m:val=""/>
                                  <m:grow/>
                                </m:dPr>
                                <m:e>
                                  <m:r>
                                    <m:t>3</m:t>
                                  </m:r>
                                </m:e>
                              </m:d>
                            </m:e>
                          </m:rad>
                        </m:num>
                        <m:den>
                          <m:r>
                            <m:t>4</m:t>
                          </m:r>
                        </m:den>
                      </m:f>
                    </m:oMath>
                  </m:oMathPara>
                </a14:m>
              </a:p>
              <a:p>
                <a:pPr lvl="0" indent="-342900" marL="342900">
                  <a:buAutoNum startAt="2" type="alphaLcPeriod"/>
                </a:pPr>
                <a:r>
                  <a:rPr/>
                  <a:t>Simplify the radical part.</a:t>
                </a:r>
              </a:p>
              <a:p>
                <a:pPr lvl="0" indent="0" marL="0">
                  <a:buNone/>
                </a:pPr>
                <a14:m>
                  <m:oMathPara xmlns:m="http://schemas.openxmlformats.org/officeDocument/2006/math">
                    <m:oMathParaPr>
                      <m:jc m:val="center"/>
                    </m:oMathParaPr>
                    <m:oMath>
                      <m:f>
                        <m:fPr>
                          <m:type m:val="bar"/>
                        </m:fPr>
                        <m:num>
                          <m:r>
                            <m:rPr>
                              <m:sty m:val="p"/>
                            </m:rPr>
                            <m:t>−</m:t>
                          </m:r>
                          <m:r>
                            <m:t>6</m:t>
                          </m:r>
                          <m:r>
                            <m:rPr>
                              <m:sty m:val="p"/>
                            </m:rPr>
                            <m:t>−</m:t>
                          </m:r>
                          <m:rad>
                            <m:radPr>
                              <m:degHide m:val="on"/>
                            </m:radPr>
                            <m:deg/>
                            <m:e>
                              <m:d>
                                <m:dPr>
                                  <m:begChr m:val="("/>
                                  <m:endChr m:val=")"/>
                                  <m:sepChr m:val=""/>
                                  <m:grow/>
                                </m:dPr>
                                <m:e>
                                  <m:r>
                                    <m:t>4</m:t>
                                  </m:r>
                                </m:e>
                              </m:d>
                              <m:d>
                                <m:dPr>
                                  <m:begChr m:val="("/>
                                  <m:endChr m:val=")"/>
                                  <m:sepChr m:val=""/>
                                  <m:grow/>
                                </m:dPr>
                                <m:e>
                                  <m:r>
                                    <m:t>3</m:t>
                                  </m:r>
                                </m:e>
                              </m:d>
                            </m:e>
                          </m:rad>
                        </m:num>
                        <m:den>
                          <m:r>
                            <m:t>4</m:t>
                          </m:r>
                        </m:den>
                      </m:f>
                      <m:r>
                        <m:rPr>
                          <m:sty m:val="p"/>
                        </m:rPr>
                        <m:t>=</m:t>
                      </m:r>
                      <m:f>
                        <m:fPr>
                          <m:type m:val="bar"/>
                        </m:fPr>
                        <m:num>
                          <m:r>
                            <m:rPr>
                              <m:sty m:val="p"/>
                            </m:rPr>
                            <m:t>−</m:t>
                          </m:r>
                          <m:r>
                            <m:t>6</m:t>
                          </m:r>
                          <m:r>
                            <m:rPr>
                              <m:sty m:val="p"/>
                            </m:rPr>
                            <m:t>−</m:t>
                          </m:r>
                          <m:r>
                            <m:t>2</m:t>
                          </m:r>
                          <m:rad>
                            <m:radPr>
                              <m:degHide m:val="on"/>
                            </m:radPr>
                            <m:deg/>
                            <m:e>
                              <m:r>
                                <m:t>3</m:t>
                              </m:r>
                            </m:e>
                          </m:rad>
                        </m:num>
                        <m:den>
                          <m:r>
                            <m:t>4</m:t>
                          </m:r>
                        </m:den>
                      </m:f>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lphaLcPeriod"/>
                </a:pPr>
                <a:r>
                  <a:rPr/>
                  <a:t>Factor out the common monomial factor of the numerator, then simplify</a:t>
                </a:r>
              </a:p>
              <a:p>
                <a:pPr lvl="0" indent="0" marL="0">
                  <a:buNone/>
                </a:pPr>
                <a14:m>
                  <m:oMathPara xmlns:m="http://schemas.openxmlformats.org/officeDocument/2006/math">
                    <m:oMathParaPr>
                      <m:jc m:val="center"/>
                    </m:oMathParaPr>
                    <m:oMath>
                      <m:f>
                        <m:fPr>
                          <m:type m:val="bar"/>
                        </m:fPr>
                        <m:num>
                          <m:r>
                            <m:t>2</m:t>
                          </m:r>
                          <m:d>
                            <m:dPr>
                              <m:begChr m:val="("/>
                              <m:endChr m:val=")"/>
                              <m:sepChr m:val=""/>
                              <m:grow/>
                            </m:dPr>
                            <m:e>
                              <m:r>
                                <m:rPr>
                                  <m:sty m:val="p"/>
                                </m:rPr>
                                <m:t>−</m:t>
                              </m:r>
                              <m:r>
                                <m:t>3</m:t>
                              </m:r>
                              <m:r>
                                <m:rPr>
                                  <m:sty m:val="p"/>
                                </m:rPr>
                                <m:t>−</m:t>
                              </m:r>
                              <m:rad>
                                <m:radPr>
                                  <m:degHide m:val="on"/>
                                </m:radPr>
                                <m:deg/>
                                <m:e>
                                  <m:r>
                                    <m:t>3</m:t>
                                  </m:r>
                                </m:e>
                              </m:rad>
                            </m:e>
                          </m:d>
                        </m:num>
                        <m:den>
                          <m:r>
                            <m:t>4</m:t>
                          </m:r>
                        </m:den>
                      </m:f>
                      <m:r>
                        <m:rPr>
                          <m:sty m:val="p"/>
                        </m:rPr>
                        <m:t>=</m:t>
                      </m:r>
                      <m:f>
                        <m:fPr>
                          <m:type m:val="bar"/>
                        </m:fPr>
                        <m:num>
                          <m:r>
                            <m:rPr>
                              <m:sty m:val="p"/>
                            </m:rPr>
                            <m:t>−</m:t>
                          </m:r>
                          <m:r>
                            <m:t>3</m:t>
                          </m:r>
                          <m:r>
                            <m:rPr>
                              <m:sty m:val="p"/>
                            </m:rPr>
                            <m:t>−</m:t>
                          </m:r>
                          <m:rad>
                            <m:radPr>
                              <m:degHide m:val="on"/>
                            </m:radPr>
                            <m:deg/>
                            <m:e>
                              <m:r>
                                <m:t>3</m:t>
                              </m:r>
                            </m:e>
                          </m:rad>
                        </m:num>
                        <m:den>
                          <m:r>
                            <m:t>2</m:t>
                          </m:r>
                        </m:den>
                      </m:f>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1: It’s Good to Be Simple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Simplifying each of the following expressions.</a:t>
                </a:r>
              </a:p>
              <a:p>
                <a:pPr lvl="0" indent="-342900" marL="342900">
                  <a:buAutoNum type="arabicPeriod"/>
                </a:pPr>
                <a14:m>
                  <m:oMath xmlns:m="http://schemas.openxmlformats.org/officeDocument/2006/math">
                    <m:f>
                      <m:fPr>
                        <m:type m:val="bar"/>
                      </m:fPr>
                      <m:num>
                        <m:r>
                          <m:t>6</m:t>
                        </m:r>
                        <m:r>
                          <m:rPr>
                            <m:sty m:val="p"/>
                          </m:rPr>
                          <m:t>+</m:t>
                        </m:r>
                        <m:rad>
                          <m:radPr>
                            <m:degHide m:val="on"/>
                          </m:radPr>
                          <m:deg/>
                          <m:e>
                            <m:r>
                              <m:t>9</m:t>
                            </m:r>
                          </m:e>
                        </m:rad>
                      </m:num>
                      <m:den>
                        <m:r>
                          <m:t>2</m:t>
                        </m:r>
                        <m:d>
                          <m:dPr>
                            <m:begChr m:val="("/>
                            <m:endChr m:val=")"/>
                            <m:sepChr m:val=""/>
                            <m:grow/>
                          </m:dPr>
                          <m:e>
                            <m:r>
                              <m:t>3</m:t>
                            </m:r>
                          </m:e>
                        </m:d>
                      </m:den>
                    </m:f>
                  </m:oMath>
                </a14:m>
              </a:p>
              <a:p>
                <a:pPr lvl="0" indent="-342900" marL="342900">
                  <a:buAutoNum type="arabicPeriod"/>
                </a:pPr>
                <a14:m>
                  <m:oMath xmlns:m="http://schemas.openxmlformats.org/officeDocument/2006/math">
                    <m:f>
                      <m:fPr>
                        <m:type m:val="bar"/>
                      </m:fPr>
                      <m:num>
                        <m:r>
                          <m:t>6</m:t>
                        </m:r>
                        <m:r>
                          <m:rPr>
                            <m:sty m:val="p"/>
                          </m:rPr>
                          <m:t>−</m:t>
                        </m:r>
                        <m:rad>
                          <m:radPr>
                            <m:degHide m:val="on"/>
                          </m:radPr>
                          <m:deg/>
                          <m:e>
                            <m:r>
                              <m:t>9</m:t>
                            </m:r>
                          </m:e>
                        </m:rad>
                      </m:num>
                      <m:den>
                        <m:r>
                          <m:t>2</m:t>
                        </m:r>
                        <m:d>
                          <m:dPr>
                            <m:begChr m:val="("/>
                            <m:endChr m:val=")"/>
                            <m:sepChr m:val=""/>
                            <m:grow/>
                          </m:dPr>
                          <m:e>
                            <m:r>
                              <m:t>3</m:t>
                            </m:r>
                          </m:e>
                        </m:d>
                      </m:den>
                    </m:f>
                  </m:oMath>
                </a14:m>
              </a:p>
              <a:p>
                <a:pPr lvl="0" indent="-342900" marL="342900">
                  <a:buAutoNum type="arabicPeriod"/>
                </a:pPr>
                <a14:m>
                  <m:oMath xmlns:m="http://schemas.openxmlformats.org/officeDocument/2006/math">
                    <m:f>
                      <m:fPr>
                        <m:type m:val="bar"/>
                      </m:fPr>
                      <m:num>
                        <m:r>
                          <m:rPr>
                            <m:sty m:val="p"/>
                          </m:rPr>
                          <m:t>−</m:t>
                        </m:r>
                        <m:r>
                          <m:t>6</m:t>
                        </m:r>
                        <m:r>
                          <m:rPr>
                            <m:sty m:val="p"/>
                          </m:rPr>
                          <m:t>+</m:t>
                        </m:r>
                        <m:rad>
                          <m:radPr>
                            <m:degHide m:val="on"/>
                          </m:radPr>
                          <m:deg/>
                          <m:e>
                            <m:r>
                              <m:t>18</m:t>
                            </m:r>
                          </m:e>
                        </m:rad>
                      </m:num>
                      <m:den>
                        <m:r>
                          <m:t>2</m:t>
                        </m:r>
                        <m:d>
                          <m:dPr>
                            <m:begChr m:val="("/>
                            <m:endChr m:val=")"/>
                            <m:sepChr m:val=""/>
                            <m:grow/>
                          </m:dPr>
                          <m:e>
                            <m:r>
                              <m:t>2</m:t>
                            </m:r>
                          </m:e>
                        </m:d>
                      </m:den>
                    </m:f>
                  </m:oMath>
                </a14:m>
              </a:p>
              <a:p>
                <a:pPr lvl="0" indent="-342900" marL="342900">
                  <a:buAutoNum type="arabicPeriod"/>
                </a:pPr>
                <a14:m>
                  <m:oMath xmlns:m="http://schemas.openxmlformats.org/officeDocument/2006/math">
                    <m:f>
                      <m:fPr>
                        <m:type m:val="bar"/>
                      </m:fPr>
                      <m:num>
                        <m:r>
                          <m:rPr>
                            <m:sty m:val="p"/>
                          </m:rPr>
                          <m:t>−</m:t>
                        </m:r>
                        <m:r>
                          <m:t>9</m:t>
                        </m:r>
                        <m:r>
                          <m:rPr>
                            <m:sty m:val="p"/>
                          </m:rPr>
                          <m:t>+</m:t>
                        </m:r>
                        <m:rad>
                          <m:radPr>
                            <m:degHide m:val="on"/>
                          </m:radPr>
                          <m:deg/>
                          <m:e>
                            <m:r>
                              <m:t>24</m:t>
                            </m:r>
                          </m:e>
                        </m:rad>
                      </m:num>
                      <m:den>
                        <m:r>
                          <m:t>2</m:t>
                        </m:r>
                        <m:d>
                          <m:dPr>
                            <m:begChr m:val="("/>
                            <m:endChr m:val=")"/>
                            <m:sepChr m:val=""/>
                            <m:grow/>
                          </m:dPr>
                          <m:e>
                            <m:r>
                              <m:t>2</m:t>
                            </m:r>
                          </m:e>
                        </m:d>
                      </m:den>
                    </m:f>
                  </m:oMath>
                </a14:m>
              </a:p>
              <a:p>
                <a:pPr lvl="0" indent="-342900" marL="342900">
                  <a:buAutoNum type="arabicPeriod"/>
                </a:pPr>
                <a14:m>
                  <m:oMath xmlns:m="http://schemas.openxmlformats.org/officeDocument/2006/math">
                    <m:f>
                      <m:fPr>
                        <m:type m:val="bar"/>
                      </m:fPr>
                      <m:num>
                        <m:r>
                          <m:rPr>
                            <m:sty m:val="p"/>
                          </m:rPr>
                          <m:t>−</m:t>
                        </m:r>
                        <m:r>
                          <m:t>8</m:t>
                        </m:r>
                        <m:r>
                          <m:rPr>
                            <m:sty m:val="p"/>
                          </m:rPr>
                          <m:t>+</m:t>
                        </m:r>
                        <m:rad>
                          <m:radPr>
                            <m:degHide m:val="on"/>
                          </m:radPr>
                          <m:deg/>
                          <m:e>
                            <m:r>
                              <m:t>64</m:t>
                            </m:r>
                            <m:r>
                              <m:rPr>
                                <m:sty m:val="p"/>
                              </m:rPr>
                              <m:t>−</m:t>
                            </m:r>
                            <m:r>
                              <m:t>28</m:t>
                            </m:r>
                          </m:e>
                        </m:rad>
                      </m:num>
                      <m:den>
                        <m:r>
                          <m:t>2</m:t>
                        </m:r>
                        <m:d>
                          <m:dPr>
                            <m:begChr m:val="("/>
                            <m:endChr m:val=")"/>
                            <m:sepChr m:val=""/>
                            <m:grow/>
                          </m:dPr>
                          <m:e>
                            <m:r>
                              <m:rPr>
                                <m:sty m:val="p"/>
                              </m:rPr>
                              <m:t>−</m:t>
                            </m:r>
                            <m:r>
                              <m:t>3</m:t>
                            </m:r>
                          </m:e>
                        </m:d>
                      </m:den>
                    </m:f>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1: It’s Good to Be Simple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6" type="arabicPeriod"/>
                </a:pPr>
                <a14:m>
                  <m:oMath xmlns:m="http://schemas.openxmlformats.org/officeDocument/2006/math">
                    <m:f>
                      <m:fPr>
                        <m:type m:val="bar"/>
                      </m:fPr>
                      <m:num>
                        <m:r>
                          <m:rPr>
                            <m:sty m:val="p"/>
                          </m:rPr>
                          <m:t>−</m:t>
                        </m:r>
                        <m:r>
                          <m:t>6</m:t>
                        </m:r>
                        <m:r>
                          <m:rPr>
                            <m:sty m:val="p"/>
                          </m:rPr>
                          <m:t>−</m:t>
                        </m:r>
                        <m:rad>
                          <m:radPr>
                            <m:degHide m:val="on"/>
                          </m:radPr>
                          <m:deg/>
                          <m:e>
                            <m:r>
                              <m:t>36</m:t>
                            </m:r>
                            <m:r>
                              <m:rPr>
                                <m:sty m:val="p"/>
                              </m:rPr>
                              <m:t>−</m:t>
                            </m:r>
                            <m:r>
                              <m:t>20</m:t>
                            </m:r>
                          </m:e>
                        </m:rad>
                      </m:num>
                      <m:den>
                        <m:r>
                          <m:t>2</m:t>
                        </m:r>
                        <m:d>
                          <m:dPr>
                            <m:begChr m:val="("/>
                            <m:endChr m:val=")"/>
                            <m:sepChr m:val=""/>
                            <m:grow/>
                          </m:dPr>
                          <m:e>
                            <m:r>
                              <m:t>1</m:t>
                            </m:r>
                          </m:e>
                        </m:d>
                      </m:den>
                    </m:f>
                  </m:oMath>
                </a14:m>
              </a:p>
              <a:p>
                <a:pPr lvl="0" indent="-342900" marL="342900">
                  <a:buAutoNum startAt="6" type="arabicPeriod"/>
                </a:pPr>
                <a14:m>
                  <m:oMath xmlns:m="http://schemas.openxmlformats.org/officeDocument/2006/math">
                    <m:f>
                      <m:fPr>
                        <m:type m:val="bar"/>
                      </m:fPr>
                      <m:num>
                        <m:r>
                          <m:t>5</m:t>
                        </m:r>
                        <m:r>
                          <m:rPr>
                            <m:sty m:val="p"/>
                          </m:rPr>
                          <m:t>+</m:t>
                        </m:r>
                        <m:rad>
                          <m:radPr>
                            <m:degHide m:val="on"/>
                          </m:radPr>
                          <m:deg/>
                          <m:e>
                            <m:r>
                              <m:t>25</m:t>
                            </m:r>
                            <m:r>
                              <m:rPr>
                                <m:sty m:val="p"/>
                              </m:rPr>
                              <m:t>+</m:t>
                            </m:r>
                            <m:r>
                              <m:t>100</m:t>
                            </m:r>
                          </m:e>
                        </m:rad>
                      </m:num>
                      <m:den>
                        <m:r>
                          <m:t>2</m:t>
                        </m:r>
                        <m:d>
                          <m:dPr>
                            <m:begChr m:val="("/>
                            <m:endChr m:val=")"/>
                            <m:sepChr m:val=""/>
                            <m:grow/>
                          </m:dPr>
                          <m:e>
                            <m:r>
                              <m:t>4</m:t>
                            </m:r>
                          </m:e>
                        </m:d>
                      </m:den>
                    </m:f>
                  </m:oMath>
                </a14:m>
              </a:p>
              <a:p>
                <a:pPr lvl="0" indent="-342900" marL="342900">
                  <a:buAutoNum startAt="6" type="arabicPeriod"/>
                </a:pPr>
                <a14:m>
                  <m:oMath xmlns:m="http://schemas.openxmlformats.org/officeDocument/2006/math">
                    <m:f>
                      <m:fPr>
                        <m:type m:val="bar"/>
                      </m:fPr>
                      <m:num>
                        <m:r>
                          <m:rPr>
                            <m:sty m:val="p"/>
                          </m:rPr>
                          <m:t>−</m:t>
                        </m:r>
                        <m:r>
                          <m:t>10</m:t>
                        </m:r>
                        <m:r>
                          <m:rPr>
                            <m:sty m:val="p"/>
                          </m:rPr>
                          <m:t>+</m:t>
                        </m:r>
                        <m:rad>
                          <m:radPr>
                            <m:degHide m:val="on"/>
                          </m:radPr>
                          <m:deg/>
                          <m:e>
                            <m:sSup>
                              <m:e>
                                <m:r>
                                  <m:t>10</m:t>
                                </m:r>
                              </m:e>
                              <m:sup>
                                <m:r>
                                  <m:t>2</m:t>
                                </m:r>
                              </m:sup>
                            </m:sSup>
                            <m:r>
                              <m:rPr>
                                <m:sty m:val="p"/>
                              </m:rPr>
                              <m:t>−</m:t>
                            </m:r>
                            <m:r>
                              <m:t>52</m:t>
                            </m:r>
                          </m:e>
                        </m:rad>
                      </m:num>
                      <m:den>
                        <m:r>
                          <m:t>2</m:t>
                        </m:r>
                        <m:d>
                          <m:dPr>
                            <m:begChr m:val="("/>
                            <m:endChr m:val=")"/>
                            <m:sepChr m:val=""/>
                            <m:grow/>
                          </m:dPr>
                          <m:e>
                            <m:r>
                              <m:t>3</m:t>
                            </m:r>
                          </m:e>
                        </m:d>
                      </m:den>
                    </m:f>
                  </m:oMath>
                </a14:m>
              </a:p>
              <a:p>
                <a:pPr lvl="0" indent="-342900" marL="342900">
                  <a:buAutoNum startAt="6" type="arabicPeriod"/>
                </a:pPr>
                <a14:m>
                  <m:oMath xmlns:m="http://schemas.openxmlformats.org/officeDocument/2006/math">
                    <m:f>
                      <m:fPr>
                        <m:type m:val="bar"/>
                      </m:fPr>
                      <m:num>
                        <m:r>
                          <m:rPr>
                            <m:sty m:val="p"/>
                          </m:rPr>
                          <m:t>−</m:t>
                        </m:r>
                        <m:r>
                          <m:t>4</m:t>
                        </m:r>
                        <m:r>
                          <m:rPr>
                            <m:sty m:val="p"/>
                          </m:rPr>
                          <m:t>−</m:t>
                        </m:r>
                        <m:rad>
                          <m:radPr>
                            <m:degHide m:val="on"/>
                          </m:radPr>
                          <m:deg/>
                          <m:e>
                            <m:sSup>
                              <m:e>
                                <m:r>
                                  <m:t>4</m:t>
                                </m:r>
                              </m:e>
                              <m:sup>
                                <m:r>
                                  <m:t>2</m:t>
                                </m:r>
                              </m:sup>
                            </m:sSup>
                            <m:r>
                              <m:rPr>
                                <m:sty m:val="p"/>
                              </m:rPr>
                              <m:t>+</m:t>
                            </m:r>
                            <m:r>
                              <m:t>16</m:t>
                            </m:r>
                          </m:e>
                        </m:rad>
                      </m:num>
                      <m:den>
                        <m:r>
                          <m:t>2</m:t>
                        </m:r>
                        <m:d>
                          <m:dPr>
                            <m:begChr m:val="("/>
                            <m:endChr m:val=")"/>
                            <m:sepChr m:val=""/>
                            <m:grow/>
                          </m:dPr>
                          <m:e>
                            <m:r>
                              <m:t>4</m:t>
                            </m:r>
                          </m:e>
                        </m:d>
                      </m:den>
                    </m:f>
                  </m:oMath>
                </a14:m>
              </a:p>
              <a:p>
                <a:pPr lvl="0" indent="-342900" marL="342900">
                  <a:buAutoNum startAt="6" type="arabicPeriod"/>
                </a:pPr>
                <a14:m>
                  <m:oMath xmlns:m="http://schemas.openxmlformats.org/officeDocument/2006/math">
                    <m:f>
                      <m:fPr>
                        <m:type m:val="bar"/>
                      </m:fPr>
                      <m:num>
                        <m:r>
                          <m:rPr>
                            <m:sty m:val="p"/>
                          </m:rPr>
                          <m:t>−</m:t>
                        </m:r>
                        <m:r>
                          <m:t>5</m:t>
                        </m:r>
                        <m:r>
                          <m:rPr>
                            <m:sty m:val="p"/>
                          </m:rPr>
                          <m:t>+</m:t>
                        </m:r>
                        <m:rad>
                          <m:radPr>
                            <m:degHide m:val="on"/>
                          </m:radPr>
                          <m:deg/>
                          <m:e>
                            <m:sSup>
                              <m:e>
                                <m:r>
                                  <m:t>5</m:t>
                                </m:r>
                              </m:e>
                              <m:sup>
                                <m:r>
                                  <m:t>2</m:t>
                                </m:r>
                              </m:sup>
                            </m:sSup>
                            <m:r>
                              <m:rPr>
                                <m:sty m:val="p"/>
                              </m:rPr>
                              <m:t>−</m:t>
                            </m:r>
                            <m:r>
                              <m:t>4</m:t>
                            </m:r>
                            <m:d>
                              <m:dPr>
                                <m:begChr m:val="("/>
                                <m:endChr m:val=")"/>
                                <m:sepChr m:val=""/>
                                <m:grow/>
                              </m:dPr>
                              <m:e>
                                <m:r>
                                  <m:t>3</m:t>
                                </m:r>
                              </m:e>
                            </m:d>
                            <m:d>
                              <m:dPr>
                                <m:begChr m:val="("/>
                                <m:endChr m:val=")"/>
                                <m:sepChr m:val=""/>
                                <m:grow/>
                              </m:dPr>
                              <m:e>
                                <m:r>
                                  <m:t>2</m:t>
                                </m:r>
                              </m:e>
                            </m:d>
                          </m:e>
                        </m:rad>
                      </m:num>
                      <m:den>
                        <m:r>
                          <m:t>2</m:t>
                        </m:r>
                        <m:d>
                          <m:dPr>
                            <m:begChr m:val="("/>
                            <m:endChr m:val=")"/>
                            <m:sepChr m:val=""/>
                            <m:grow/>
                          </m:dPr>
                          <m:e>
                            <m:r>
                              <m:t>3</m:t>
                            </m:r>
                          </m:e>
                        </m:d>
                      </m:den>
                    </m:f>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NEW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  </m:t>
                    </m:r>
                  </m:oMath>
                </a14:m>
                <a:r>
                  <a:rPr/>
                  <a:t> </a:t>
                </a:r>
                <a:r>
                  <a:rPr b="1"/>
                  <a:t>Please Throw the Ball!</a:t>
                </a:r>
              </a:p>
              <a:p>
                <a:pPr lvl="0" indent="0" marL="0">
                  <a:buNone/>
                </a:pPr>
                <a14:m>
                  <m:oMath xmlns:m="http://schemas.openxmlformats.org/officeDocument/2006/math">
                    <m:r>
                      <m:t>  </m:t>
                    </m:r>
                  </m:oMath>
                </a14:m>
                <a:r>
                  <a:rPr/>
                  <a:t> A certain group of boys play a ball outside Erick’s house when one of them accidentally kicked it hard and went up to Erick’s roof. They requested him to get the ball and throw it back to them. Without hesitation, Erick helped them and threw the ball from the roof onto the ground 9.14m below. He tossed the ball with an initial downward velocity of 3.05m per second. With H as the height of an object after t seconds, v as the initial velocity, and h as the initial height, the condition above is given by the equation </a:t>
                </a:r>
                <a14:m>
                  <m:oMath xmlns:m="http://schemas.openxmlformats.org/officeDocument/2006/math">
                    <m:r>
                      <m:t>H</m:t>
                    </m:r>
                    <m:r>
                      <m:rPr>
                        <m:sty m:val="p"/>
                      </m:rPr>
                      <m:t>=</m:t>
                    </m:r>
                    <m:r>
                      <m:rPr>
                        <m:sty m:val="p"/>
                      </m:rPr>
                      <m:t>−</m:t>
                    </m:r>
                    <m:r>
                      <m:t>16</m:t>
                    </m:r>
                    <m:sSup>
                      <m:e>
                        <m:r>
                          <m:t>t</m:t>
                        </m:r>
                      </m:e>
                      <m:sup>
                        <m:r>
                          <m:t>2</m:t>
                        </m:r>
                      </m:sup>
                    </m:sSup>
                    <m:r>
                      <m:rPr>
                        <m:sty m:val="p"/>
                      </m:rPr>
                      <m:t>+</m:t>
                    </m:r>
                    <m:r>
                      <m:t>v</m:t>
                    </m:r>
                    <m:r>
                      <m:t>t</m:t>
                    </m:r>
                    <m:r>
                      <m:rPr>
                        <m:sty m:val="p"/>
                      </m:rPr>
                      <m:t>+</m:t>
                    </m:r>
                    <m:r>
                      <m:t>h</m:t>
                    </m:r>
                  </m:oMath>
                </a14:m>
                <a:r>
                  <a:rPr/>
                  <a: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Quadratic Equation Using Quadratic Formula</dc:title>
  <dc:creator>Maribel O. Espiritu &amp; Teofilo F. Mendejar Jr.</dc:creator>
  <cp:keywords/>
  <dcterms:created xsi:type="dcterms:W3CDTF">2024-07-01T08:08:20Z</dcterms:created>
  <dcterms:modified xsi:type="dcterms:W3CDTF">2024-07-01T08:08:20Z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