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9" Type="http://schemas.openxmlformats.org/officeDocument/2006/relationships/viewProps" Target="viewProps.xml" /><Relationship Id="rId48" Type="http://schemas.openxmlformats.org/officeDocument/2006/relationships/presProps" Target="presProps.xml" /><Relationship Id="rId1" Type="http://schemas.openxmlformats.org/officeDocument/2006/relationships/slideMaster" Target="slideMasters/slideMaster1.xml" /><Relationship Id="rId51" Type="http://schemas.openxmlformats.org/officeDocument/2006/relationships/tableStyles" Target="tableStyles.xml" /><Relationship Id="rId5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Solving Quadratic Equation Using Quadratic Formula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Maribel O. Espiritu &amp; Teofilo F. Mendejar Jr.</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6</m:t>
                      </m:r>
                      <m:sSup>
                        <m:e>
                          <m:r>
                            <m:t>x</m:t>
                          </m:r>
                        </m:e>
                        <m:sup>
                          <m:r>
                            <m:t>2</m:t>
                          </m:r>
                        </m:sup>
                      </m:sSup>
                      <m:r>
                        <m:rPr>
                          <m:sty m:val="p"/>
                        </m:rPr>
                        <m:t>+</m:t>
                      </m:r>
                      <m:r>
                        <m:t>18</m:t>
                      </m:r>
                      <m:r>
                        <m:t>x</m:t>
                      </m:r>
                      <m:r>
                        <m:rPr>
                          <m:sty m:val="p"/>
                        </m:rPr>
                        <m:t>−</m:t>
                      </m:r>
                      <m:r>
                        <m:t>80</m:t>
                      </m:r>
                      <m:r>
                        <m:rPr>
                          <m:sty m:val="p"/>
                        </m:rPr>
                        <m:t>=</m:t>
                      </m:r>
                      <m:r>
                        <m:t>0</m:t>
                      </m:r>
                    </m:oMath>
                  </m:oMathPara>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Objectives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At the end of the lesson, the learners should be able to:</a:t>
                </a:r>
              </a:p>
              <a:p>
                <a:pPr lvl="0" indent="0" marL="0">
                  <a:buNone/>
                </a:pPr>
                <a14:m>
                  <m:oMath xmlns:m="http://schemas.openxmlformats.org/officeDocument/2006/math">
                    <m:r>
                      <m:t>  </m:t>
                    </m:r>
                  </m:oMath>
                </a14:m>
                <a:r>
                  <a:rPr/>
                  <a:t> a. Derive quadratic formula from standard form.</a:t>
                </a:r>
              </a:p>
              <a:p>
                <a:pPr lvl="0" indent="0" marL="0">
                  <a:buNone/>
                </a:pPr>
                <a14:m>
                  <m:oMath xmlns:m="http://schemas.openxmlformats.org/officeDocument/2006/math">
                    <m:r>
                      <m:t>  </m:t>
                    </m:r>
                  </m:oMath>
                </a14:m>
                <a:r>
                  <a:rPr/>
                  <a:t> b. Solve quadratic equation using the quadratic formula.</a:t>
                </a:r>
              </a:p>
              <a:p>
                <a:pPr lvl="0" indent="0" marL="0">
                  <a:buNone/>
                </a:pPr>
                <a14:m>
                  <m:oMath xmlns:m="http://schemas.openxmlformats.org/officeDocument/2006/math">
                    <m:r>
                      <m:t>  </m:t>
                    </m:r>
                  </m:oMath>
                </a14:m>
                <a:r>
                  <a:rPr/>
                  <a:t> c. Show mastery in solving quadratic equation using the </a:t>
                </a:r>
                <a14:m>
                  <m:oMath xmlns:m="http://schemas.openxmlformats.org/officeDocument/2006/math">
                    <m:r>
                      <m:t>  </m:t>
                    </m:r>
                  </m:oMath>
                </a14:m>
                <a:r>
                  <a:rPr/>
                  <a:t> quadratic formula.</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 2: Find My Roots!</a:t>
            </a:r>
          </a:p>
        </p:txBody>
      </p:sp>
      <p:sp>
        <p:nvSpPr>
          <p:cNvPr id="3" name="Content Placeholder 2"/>
          <p:cNvSpPr>
            <a:spLocks noGrp="1"/>
          </p:cNvSpPr>
          <p:nvPr>
            <p:ph idx="1"/>
          </p:nvPr>
        </p:nvSpPr>
        <p:spPr/>
        <p:txBody>
          <a:bodyPr/>
          <a:lstStyle/>
          <a:p>
            <a:pPr lvl="0" indent="0" marL="0">
              <a:buNone/>
            </a:pPr>
            <a:r>
              <a:rPr/>
              <a:t>In this activity, I will group you into four groups. Work together with your groups to solve the roots of quadratic equation using extracting square roots, factoring, and completing the square. I will flash the equation in the screen, and you are only given 1 minute to solve the problem.</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My Roots!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sty m:val="p"/>
                        </m:rPr>
                        <m:t>−</m:t>
                      </m:r>
                      <m:r>
                        <m:t>16</m:t>
                      </m:r>
                      <m:sSup>
                        <m:e>
                          <m:r>
                            <m:t>t</m:t>
                          </m:r>
                        </m:e>
                        <m:sup>
                          <m:r>
                            <m:t>2</m:t>
                          </m:r>
                        </m:sup>
                      </m:sSup>
                      <m:r>
                        <m:rPr>
                          <m:sty m:val="p"/>
                        </m:rPr>
                        <m:t>+</m:t>
                      </m:r>
                      <m:r>
                        <m:t>3.05</m:t>
                      </m:r>
                      <m:r>
                        <m:t>t</m:t>
                      </m:r>
                      <m:r>
                        <m:rPr>
                          <m:sty m:val="p"/>
                        </m:rPr>
                        <m:t>+</m:t>
                      </m:r>
                      <m:r>
                        <m:t>9.14</m:t>
                      </m:r>
                      <m:r>
                        <m:rPr>
                          <m:sty m:val="p"/>
                        </m:rPr>
                        <m:t>=</m:t>
                      </m:r>
                      <m:r>
                        <m:t>0</m:t>
                      </m:r>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 3. It’s Good to Be Simple!</a:t>
            </a:r>
          </a:p>
        </p:txBody>
      </p:sp>
      <p:sp>
        <p:nvSpPr>
          <p:cNvPr id="3" name="Content Placeholder 2"/>
          <p:cNvSpPr>
            <a:spLocks noGrp="1"/>
          </p:cNvSpPr>
          <p:nvPr>
            <p:ph idx="1"/>
          </p:nvPr>
        </p:nvSpPr>
        <p:spPr/>
        <p:txBody>
          <a:bodyPr/>
          <a:lstStyle/>
          <a:p>
            <a:pPr lvl="0" indent="0" marL="0">
              <a:buNone/>
            </a:pPr>
            <a:r>
              <a:rPr/>
              <a:t>In this activity, you are given 15 seconds to solve each expression. Write your answer in the whiteboard. After I count 1 to 3, each group will raise their answer.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f>
                        <m:fPr>
                          <m:type m:val="bar"/>
                        </m:fPr>
                        <m:num>
                          <m:r>
                            <m:t>6</m:t>
                          </m:r>
                          <m:r>
                            <m:rPr>
                              <m:sty m:val="p"/>
                            </m:rPr>
                            <m:t>+</m:t>
                          </m:r>
                          <m:rad>
                            <m:radPr>
                              <m:degHide m:val="on"/>
                            </m:radPr>
                            <m:deg/>
                            <m:e>
                              <m:r>
                                <m:t>9</m:t>
                              </m:r>
                            </m:e>
                          </m:rad>
                        </m:num>
                        <m:den>
                          <m:r>
                            <m:t>2</m:t>
                          </m:r>
                          <m:d>
                            <m:dPr>
                              <m:begChr m:val="("/>
                              <m:endChr m:val=")"/>
                              <m:sepChr m:val=""/>
                              <m:grow/>
                            </m:dPr>
                            <m:e>
                              <m:r>
                                <m:t>3</m:t>
                              </m:r>
                            </m:e>
                          </m:d>
                        </m:den>
                      </m:f>
                    </m:oMath>
                  </m:oMathPara>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f>
                        <m:fPr>
                          <m:type m:val="bar"/>
                        </m:fPr>
                        <m:num>
                          <m:r>
                            <m:rPr>
                              <m:sty m:val="p"/>
                            </m:rPr>
                            <m:t>−</m:t>
                          </m:r>
                          <m:r>
                            <m:t>6</m:t>
                          </m:r>
                          <m:r>
                            <m:rPr>
                              <m:sty m:val="p"/>
                            </m:rPr>
                            <m:t>+</m:t>
                          </m:r>
                          <m:rad>
                            <m:radPr>
                              <m:degHide m:val="on"/>
                            </m:radPr>
                            <m:deg/>
                            <m:e>
                              <m:r>
                                <m:t>18</m:t>
                              </m:r>
                            </m:e>
                          </m:rad>
                        </m:num>
                        <m:den>
                          <m:r>
                            <m:t>2</m:t>
                          </m:r>
                          <m:d>
                            <m:dPr>
                              <m:begChr m:val="("/>
                              <m:endChr m:val=")"/>
                              <m:sepChr m:val=""/>
                              <m:grow/>
                            </m:dPr>
                            <m:e>
                              <m:r>
                                <m:t>2</m:t>
                              </m:r>
                            </m:e>
                          </m:d>
                        </m:den>
                      </m:f>
                    </m:oMath>
                  </m:oMathPara>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f>
                        <m:fPr>
                          <m:type m:val="bar"/>
                        </m:fPr>
                        <m:num>
                          <m:r>
                            <m:rPr>
                              <m:sty m:val="p"/>
                            </m:rPr>
                            <m:t>−</m:t>
                          </m:r>
                          <m:r>
                            <m:t>9</m:t>
                          </m:r>
                          <m:r>
                            <m:rPr>
                              <m:sty m:val="p"/>
                            </m:rPr>
                            <m:t>+</m:t>
                          </m:r>
                          <m:rad>
                            <m:radPr>
                              <m:degHide m:val="on"/>
                            </m:radPr>
                            <m:deg/>
                            <m:e>
                              <m:r>
                                <m:t>24</m:t>
                              </m:r>
                            </m:e>
                          </m:rad>
                        </m:num>
                        <m:den>
                          <m:r>
                            <m:t>2</m:t>
                          </m:r>
                          <m:d>
                            <m:dPr>
                              <m:begChr m:val="("/>
                              <m:endChr m:val=")"/>
                              <m:sepChr m:val=""/>
                              <m:grow/>
                            </m:dPr>
                            <m:e>
                              <m:r>
                                <m:t>2</m:t>
                              </m:r>
                            </m:e>
                          </m:d>
                        </m:den>
                      </m:f>
                    </m:oMath>
                  </m:oMathPara>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f>
                        <m:fPr>
                          <m:type m:val="bar"/>
                        </m:fPr>
                        <m:num>
                          <m:r>
                            <m:rPr>
                              <m:sty m:val="p"/>
                            </m:rPr>
                            <m:t>−</m:t>
                          </m:r>
                          <m:r>
                            <m:t>10</m:t>
                          </m:r>
                          <m:r>
                            <m:rPr>
                              <m:sty m:val="p"/>
                            </m:rPr>
                            <m:t>+</m:t>
                          </m:r>
                          <m:rad>
                            <m:radPr>
                              <m:degHide m:val="on"/>
                            </m:radPr>
                            <m:deg/>
                            <m:e>
                              <m:sSup>
                                <m:e>
                                  <m:r>
                                    <m:t>10</m:t>
                                  </m:r>
                                </m:e>
                                <m:sup>
                                  <m:r>
                                    <m:t>2</m:t>
                                  </m:r>
                                </m:sup>
                              </m:sSup>
                              <m:r>
                                <m:rPr>
                                  <m:sty m:val="p"/>
                                </m:rPr>
                                <m:t>−</m:t>
                              </m:r>
                              <m:r>
                                <m:t>52</m:t>
                              </m:r>
                            </m:e>
                          </m:rad>
                        </m:num>
                        <m:den>
                          <m:r>
                            <m:t>2</m:t>
                          </m:r>
                          <m:d>
                            <m:dPr>
                              <m:begChr m:val="("/>
                              <m:endChr m:val=")"/>
                              <m:sepChr m:val=""/>
                              <m:grow/>
                            </m:dPr>
                            <m:e>
                              <m:r>
                                <m:t>3</m:t>
                              </m:r>
                            </m:e>
                          </m:d>
                        </m:den>
                      </m:f>
                    </m:oMath>
                  </m:oMathPara>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f>
                        <m:fPr>
                          <m:type m:val="bar"/>
                        </m:fPr>
                        <m:num>
                          <m:r>
                            <m:rPr>
                              <m:sty m:val="p"/>
                            </m:rPr>
                            <m:t>−</m:t>
                          </m:r>
                          <m:r>
                            <m:t>5</m:t>
                          </m:r>
                          <m:r>
                            <m:rPr>
                              <m:sty m:val="p"/>
                            </m:rPr>
                            <m:t>+</m:t>
                          </m:r>
                          <m:rad>
                            <m:radPr>
                              <m:degHide m:val="on"/>
                            </m:radPr>
                            <m:deg/>
                            <m:e>
                              <m:sSup>
                                <m:e>
                                  <m:r>
                                    <m:t>5</m:t>
                                  </m:r>
                                </m:e>
                                <m:sup>
                                  <m:r>
                                    <m:t>2</m:t>
                                  </m:r>
                                </m:sup>
                              </m:sSup>
                              <m:r>
                                <m:rPr>
                                  <m:sty m:val="p"/>
                                </m:rPr>
                                <m:t>−</m:t>
                              </m:r>
                              <m:r>
                                <m:t>4</m:t>
                              </m:r>
                              <m:d>
                                <m:dPr>
                                  <m:begChr m:val="("/>
                                  <m:endChr m:val=")"/>
                                  <m:sepChr m:val=""/>
                                  <m:grow/>
                                </m:dPr>
                                <m:e>
                                  <m:r>
                                    <m:t>3</m:t>
                                  </m:r>
                                </m:e>
                              </m:d>
                              <m:d>
                                <m:dPr>
                                  <m:begChr m:val="("/>
                                  <m:endChr m:val=")"/>
                                  <m:sepChr m:val=""/>
                                  <m:grow/>
                                </m:dPr>
                                <m:e>
                                  <m:r>
                                    <m:t>2</m:t>
                                  </m:r>
                                </m:e>
                              </m:d>
                            </m:e>
                          </m:rad>
                        </m:num>
                        <m:den>
                          <m:r>
                            <m:t>2</m:t>
                          </m:r>
                          <m:d>
                            <m:dPr>
                              <m:begChr m:val="("/>
                              <m:endChr m:val=")"/>
                              <m:sepChr m:val=""/>
                              <m:grow/>
                            </m:dPr>
                            <m:e>
                              <m:r>
                                <m:t>3</m:t>
                              </m:r>
                            </m:e>
                          </m:d>
                        </m:den>
                      </m:f>
                    </m:oMath>
                  </m:oMathPara>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Prayer</a:t>
            </a:r>
          </a:p>
        </p:txBody>
      </p:sp>
      <p:sp>
        <p:nvSpPr>
          <p:cNvPr id="3" name="Content Placeholder 2"/>
          <p:cNvSpPr>
            <a:spLocks noGrp="1"/>
          </p:cNvSpPr>
          <p:nvPr>
            <p:ph idx="1"/>
          </p:nvPr>
        </p:nvSpPr>
        <p:spPr/>
        <p:txBody>
          <a:bodyPr/>
          <a:lstStyle/>
          <a:p>
            <a:pPr lvl="0" indent="0" marL="0">
              <a:buNone/>
            </a:pPr>
            <a:r>
              <a:rPr b="1"/>
              <a:t>LET US PRAY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Where was the quadratic formula derived from?</a:t>
                </a:r>
              </a:p>
              <a:p>
                <a:pPr lvl="0" indent="0" marL="0">
                  <a:buNone/>
                </a:pPr>
                <a:r>
                  <a:rPr/>
                  <a:t>The quadratic formula, </a:t>
                </a:r>
                <a14:m>
                  <m:oMath xmlns:m="http://schemas.openxmlformats.org/officeDocument/2006/math">
                    <m:r>
                      <m:t>x</m:t>
                    </m:r>
                    <m:r>
                      <m:rPr>
                        <m:sty m:val="p"/>
                      </m:rPr>
                      <m:t>=</m:t>
                    </m:r>
                    <m:f>
                      <m:fPr>
                        <m:type m:val="bar"/>
                      </m:fPr>
                      <m:num>
                        <m:r>
                          <m:rPr>
                            <m:sty m:val="p"/>
                          </m:rPr>
                          <m:t>−</m:t>
                        </m:r>
                        <m:r>
                          <m:t>b</m:t>
                        </m:r>
                        <m:r>
                          <m:rPr>
                            <m:sty m:val="p"/>
                          </m:rPr>
                          <m:t>±</m:t>
                        </m:r>
                        <m:rad>
                          <m:radPr>
                            <m:degHide m:val="on"/>
                          </m:radPr>
                          <m:deg/>
                          <m:e>
                            <m:sSup>
                              <m:e>
                                <m:r>
                                  <m:t>b</m:t>
                                </m:r>
                              </m:e>
                              <m:sup>
                                <m:r>
                                  <m:t>2</m:t>
                                </m:r>
                              </m:sup>
                            </m:sSup>
                            <m:r>
                              <m:rPr>
                                <m:sty m:val="p"/>
                              </m:rPr>
                              <m:t>−</m:t>
                            </m:r>
                            <m:r>
                              <m:t>4</m:t>
                            </m:r>
                            <m:r>
                              <m:t>a</m:t>
                            </m:r>
                            <m:r>
                              <m:t>c</m:t>
                            </m:r>
                          </m:e>
                        </m:rad>
                      </m:num>
                      <m:den>
                        <m:r>
                          <m:t>2</m:t>
                        </m:r>
                        <m:r>
                          <m:t>a</m:t>
                        </m:r>
                      </m:den>
                    </m:f>
                  </m:oMath>
                </a14:m>
                <a:r>
                  <a:rPr/>
                  <a:t>, is derived from standard form of quadratic equation, </a:t>
                </a:r>
                <a14:m>
                  <m:oMath xmlns:m="http://schemas.openxmlformats.org/officeDocument/2006/math">
                    <m:r>
                      <m:t>a</m:t>
                    </m:r>
                    <m:sSup>
                      <m:e>
                        <m:r>
                          <m:t>x</m:t>
                        </m:r>
                      </m:e>
                      <m:sup>
                        <m:r>
                          <m:t>2</m:t>
                        </m:r>
                      </m:sup>
                    </m:sSup>
                    <m:r>
                      <m:rPr>
                        <m:sty m:val="p"/>
                      </m:rPr>
                      <m:t>+</m:t>
                    </m:r>
                    <m:r>
                      <m:t>b</m:t>
                    </m:r>
                    <m:r>
                      <m:t>x</m:t>
                    </m:r>
                    <m:r>
                      <m:rPr>
                        <m:sty m:val="p"/>
                      </m:rPr>
                      <m:t>+</m:t>
                    </m:r>
                    <m:r>
                      <m:t>c</m:t>
                    </m:r>
                    <m:r>
                      <m:rPr>
                        <m:sty m:val="p"/>
                      </m:rPr>
                      <m:t>=</m:t>
                    </m:r>
                    <m:r>
                      <m:t>0</m:t>
                    </m:r>
                  </m:oMath>
                </a14:m>
                <a:r>
                  <a:rPr/>
                  <a:t> by applying the method of completing the square.</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type="arabicPeriod"/>
                </a:pPr>
                <a:r>
                  <a:rPr/>
                  <a:t>Place the constant term on the right side of the equation. All the terms with unknowns are on the left side.</a:t>
                </a:r>
              </a:p>
              <a:p>
                <a:pPr lvl="0" indent="0" marL="0">
                  <a:buNone/>
                </a:pPr>
                <a14:m>
                  <m:oMathPara xmlns:m="http://schemas.openxmlformats.org/officeDocument/2006/math">
                    <m:oMathParaPr>
                      <m:jc m:val="center"/>
                    </m:oMathParaPr>
                    <m:oMath>
                      <m:r>
                        <m:t>a</m:t>
                      </m:r>
                      <m:sSup>
                        <m:e>
                          <m:r>
                            <m:t>x</m:t>
                          </m:r>
                        </m:e>
                        <m:sup>
                          <m:r>
                            <m:t>2</m:t>
                          </m:r>
                        </m:sup>
                      </m:sSup>
                      <m:r>
                        <m:rPr>
                          <m:sty m:val="p"/>
                        </m:rPr>
                        <m:t>+</m:t>
                      </m:r>
                      <m:r>
                        <m:t>b</m:t>
                      </m:r>
                      <m:r>
                        <m:t>x</m:t>
                      </m:r>
                      <m:r>
                        <m:rPr>
                          <m:sty m:val="p"/>
                        </m:rPr>
                        <m:t>+</m:t>
                      </m:r>
                      <m:r>
                        <m:t>c</m:t>
                      </m:r>
                      <m:r>
                        <m:rPr>
                          <m:sty m:val="p"/>
                        </m:rPr>
                        <m:t>=</m:t>
                      </m:r>
                      <m:r>
                        <m:t>0</m:t>
                      </m:r>
                      <m:r>
                        <m:rPr>
                          <m:sty m:val="p"/>
                        </m:rPr>
                        <m:t>→</m:t>
                      </m:r>
                      <m:r>
                        <m:t>a</m:t>
                      </m:r>
                      <m:sSup>
                        <m:e>
                          <m:r>
                            <m:t>x</m:t>
                          </m:r>
                        </m:e>
                        <m:sup>
                          <m:r>
                            <m:t>2</m:t>
                          </m:r>
                        </m:sup>
                      </m:sSup>
                      <m:r>
                        <m:rPr>
                          <m:sty m:val="p"/>
                        </m:rPr>
                        <m:t>+</m:t>
                      </m:r>
                      <m:r>
                        <m:t>b</m:t>
                      </m:r>
                      <m:r>
                        <m:t>x</m:t>
                      </m:r>
                      <m:r>
                        <m:rPr>
                          <m:sty m:val="p"/>
                        </m:rPr>
                        <m:t>=</m:t>
                      </m:r>
                      <m:r>
                        <m:rPr>
                          <m:sty m:val="p"/>
                        </m:rPr>
                        <m:t>−</m:t>
                      </m:r>
                      <m:r>
                        <m:t>c</m:t>
                      </m:r>
                    </m:oMath>
                  </m:oMathPara>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2" type="arabicPeriod"/>
                </a:pPr>
                <a:r>
                  <a:rPr/>
                  <a:t>Divide each term of the equation with the numerical coefficient of </a:t>
                </a:r>
                <a14:m>
                  <m:oMath xmlns:m="http://schemas.openxmlformats.org/officeDocument/2006/math">
                    <m:sSup>
                      <m:e>
                        <m:r>
                          <m:t>x</m:t>
                        </m:r>
                      </m:e>
                      <m:sup>
                        <m:r>
                          <m:t>2</m:t>
                        </m:r>
                      </m:sup>
                    </m:sSup>
                  </m:oMath>
                </a14:m>
                <a:r>
                  <a:rPr/>
                  <a:t> if necessary.</a:t>
                </a:r>
              </a:p>
              <a:p>
                <a:pPr lvl="0" indent="0" marL="0">
                  <a:buNone/>
                </a:pPr>
                <a14:m>
                  <m:oMathPara xmlns:m="http://schemas.openxmlformats.org/officeDocument/2006/math">
                    <m:oMathParaPr>
                      <m:jc m:val="center"/>
                    </m:oMathParaPr>
                    <m:oMath>
                      <m:f>
                        <m:fPr>
                          <m:type m:val="bar"/>
                        </m:fPr>
                        <m:num>
                          <m:r>
                            <m:t>a</m:t>
                          </m:r>
                          <m:sSup>
                            <m:e>
                              <m:r>
                                <m:t>x</m:t>
                              </m:r>
                            </m:e>
                            <m:sup>
                              <m:r>
                                <m:t>2</m:t>
                              </m:r>
                            </m:sup>
                          </m:sSup>
                          <m:r>
                            <m:rPr>
                              <m:sty m:val="p"/>
                            </m:rPr>
                            <m:t>+</m:t>
                          </m:r>
                          <m:r>
                            <m:t>b</m:t>
                          </m:r>
                          <m:r>
                            <m:t>x</m:t>
                          </m:r>
                        </m:num>
                        <m:den>
                          <m:r>
                            <m:t>a</m:t>
                          </m:r>
                        </m:den>
                      </m:f>
                      <m:r>
                        <m:rPr>
                          <m:sty m:val="p"/>
                        </m:rPr>
                        <m:t>=</m:t>
                      </m:r>
                      <m:f>
                        <m:fPr>
                          <m:type m:val="bar"/>
                        </m:fPr>
                        <m:num>
                          <m:r>
                            <m:rPr>
                              <m:sty m:val="p"/>
                            </m:rPr>
                            <m:t>−</m:t>
                          </m:r>
                          <m:r>
                            <m:t>c</m:t>
                          </m:r>
                        </m:num>
                        <m:den>
                          <m:r>
                            <m:t>a</m:t>
                          </m:r>
                        </m:den>
                      </m:f>
                      <m:r>
                        <m:rPr>
                          <m:sty m:val="p"/>
                        </m:rPr>
                        <m:t>→</m:t>
                      </m:r>
                      <m:sSup>
                        <m:e>
                          <m:r>
                            <m:t>x</m:t>
                          </m:r>
                        </m:e>
                        <m:sup>
                          <m:r>
                            <m:t>2</m:t>
                          </m:r>
                        </m:sup>
                      </m:sSup>
                      <m:r>
                        <m:rPr>
                          <m:sty m:val="p"/>
                        </m:rPr>
                        <m:t>+</m:t>
                      </m:r>
                      <m:f>
                        <m:fPr>
                          <m:type m:val="bar"/>
                        </m:fPr>
                        <m:num>
                          <m:r>
                            <m:t>b</m:t>
                          </m:r>
                          <m:r>
                            <m:t>x</m:t>
                          </m:r>
                        </m:num>
                        <m:den>
                          <m:r>
                            <m:t>a</m:t>
                          </m:r>
                        </m:den>
                      </m:f>
                      <m:r>
                        <m:rPr>
                          <m:sty m:val="p"/>
                        </m:rPr>
                        <m:t>=</m:t>
                      </m:r>
                      <m:f>
                        <m:fPr>
                          <m:type m:val="bar"/>
                        </m:fPr>
                        <m:num>
                          <m:r>
                            <m:rPr>
                              <m:sty m:val="p"/>
                            </m:rPr>
                            <m:t>−</m:t>
                          </m:r>
                          <m:r>
                            <m:t>c</m:t>
                          </m:r>
                        </m:num>
                        <m:den>
                          <m:r>
                            <m:t>a</m:t>
                          </m:r>
                        </m:den>
                      </m:f>
                    </m:oMath>
                  </m:oMathPara>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3" type="arabicPeriod"/>
                </a:pPr>
                <a:r>
                  <a:rPr/>
                  <a:t>Get the numerical coefficient of x, divide it by 2 and square it. Add the result to both sides of the equation.</a:t>
                </a:r>
              </a:p>
              <a:p>
                <a:pPr lvl="0" indent="0" marL="0">
                  <a:buNone/>
                </a:pPr>
                <a14:m>
                  <m:oMathPara xmlns:m="http://schemas.openxmlformats.org/officeDocument/2006/math">
                    <m:oMathParaPr>
                      <m:jc m:val="center"/>
                    </m:oMathParaPr>
                    <m:oMath>
                      <m:f>
                        <m:fPr>
                          <m:type m:val="bar"/>
                        </m:fPr>
                        <m:num>
                          <m:r>
                            <m:t>1</m:t>
                          </m:r>
                        </m:num>
                        <m:den>
                          <m:r>
                            <m:t>2</m:t>
                          </m:r>
                        </m:den>
                      </m:f>
                      <m:d>
                        <m:dPr>
                          <m:begChr m:val="("/>
                          <m:endChr m:val=")"/>
                          <m:sepChr m:val=""/>
                          <m:grow/>
                        </m:dPr>
                        <m:e>
                          <m:f>
                            <m:fPr>
                              <m:type m:val="bar"/>
                            </m:fPr>
                            <m:num>
                              <m:r>
                                <m:t>b</m:t>
                              </m:r>
                            </m:num>
                            <m:den>
                              <m:r>
                                <m:t>2</m:t>
                              </m:r>
                              <m:r>
                                <m:t>a</m:t>
                              </m:r>
                            </m:den>
                          </m:f>
                        </m:e>
                      </m:d>
                      <m:r>
                        <m:rPr>
                          <m:sty m:val="p"/>
                        </m:rPr>
                        <m:t>=</m:t>
                      </m:r>
                      <m:f>
                        <m:fPr>
                          <m:type m:val="bar"/>
                        </m:fPr>
                        <m:num>
                          <m:r>
                            <m:t>b</m:t>
                          </m:r>
                        </m:num>
                        <m:den>
                          <m:r>
                            <m:t>2</m:t>
                          </m:r>
                          <m:r>
                            <m:t>a</m:t>
                          </m:r>
                        </m:den>
                      </m:f>
                      <m:r>
                        <m:rPr>
                          <m:sty m:val="p"/>
                        </m:rPr>
                        <m:t>→</m:t>
                      </m:r>
                      <m:sSup>
                        <m:e>
                          <m:d>
                            <m:dPr>
                              <m:begChr m:val="("/>
                              <m:endChr m:val=")"/>
                              <m:sepChr m:val=""/>
                              <m:grow/>
                            </m:dPr>
                            <m:e>
                              <m:f>
                                <m:fPr>
                                  <m:type m:val="bar"/>
                                </m:fPr>
                                <m:num>
                                  <m:r>
                                    <m:t>b</m:t>
                                  </m:r>
                                </m:num>
                                <m:den>
                                  <m:r>
                                    <m:t>2</m:t>
                                  </m:r>
                                  <m:r>
                                    <m:t>a</m:t>
                                  </m:r>
                                </m:den>
                              </m:f>
                            </m:e>
                          </m:d>
                        </m:e>
                        <m:sup>
                          <m:r>
                            <m:t>2</m:t>
                          </m:r>
                        </m:sup>
                      </m:sSup>
                      <m:r>
                        <m:rPr>
                          <m:sty m:val="p"/>
                        </m:rPr>
                        <m:t>=</m:t>
                      </m:r>
                      <m:f>
                        <m:fPr>
                          <m:type m:val="bar"/>
                        </m:fPr>
                        <m:num>
                          <m:sSup>
                            <m:e>
                              <m:r>
                                <m:t>b</m:t>
                              </m:r>
                            </m:e>
                            <m:sup>
                              <m:r>
                                <m:t>2</m:t>
                              </m:r>
                            </m:sup>
                          </m:sSup>
                        </m:num>
                        <m:den>
                          <m:r>
                            <m:t>4</m:t>
                          </m:r>
                          <m:sSup>
                            <m:e>
                              <m:r>
                                <m:t>a</m:t>
                              </m:r>
                            </m:e>
                            <m:sup>
                              <m:r>
                                <m:t>2</m:t>
                              </m:r>
                            </m:sup>
                          </m:sSup>
                        </m:den>
                      </m:f>
                    </m:oMath>
                  </m:oMathPara>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4" type="arabicPeriod"/>
                </a:pPr>
                <a:r>
                  <a:rPr/>
                  <a:t>Factor the perfect square trinomial.</a:t>
                </a:r>
              </a:p>
              <a:p>
                <a:pPr lvl="0" indent="0" marL="0">
                  <a:buNone/>
                </a:pPr>
                <a14:m>
                  <m:oMathPara xmlns:m="http://schemas.openxmlformats.org/officeDocument/2006/math">
                    <m:oMathParaPr>
                      <m:jc m:val="center"/>
                    </m:oMathParaPr>
                    <m:oMath>
                      <m:sSup>
                        <m:e>
                          <m:r>
                            <m:t>x</m:t>
                          </m:r>
                        </m:e>
                        <m:sup>
                          <m:r>
                            <m:t>2</m:t>
                          </m:r>
                        </m:sup>
                      </m:sSup>
                      <m:r>
                        <m:rPr>
                          <m:sty m:val="p"/>
                        </m:rPr>
                        <m:t>+</m:t>
                      </m:r>
                      <m:f>
                        <m:fPr>
                          <m:type m:val="bar"/>
                        </m:fPr>
                        <m:num>
                          <m:r>
                            <m:t>b</m:t>
                          </m:r>
                          <m:r>
                            <m:t>x</m:t>
                          </m:r>
                        </m:num>
                        <m:den>
                          <m:r>
                            <m:t>a</m:t>
                          </m:r>
                        </m:den>
                      </m:f>
                      <m:r>
                        <m:rPr>
                          <m:sty m:val="p"/>
                        </m:rPr>
                        <m:t>+</m:t>
                      </m:r>
                      <m:f>
                        <m:fPr>
                          <m:type m:val="bar"/>
                        </m:fPr>
                        <m:num>
                          <m:sSup>
                            <m:e>
                              <m:r>
                                <m:t>b</m:t>
                              </m:r>
                            </m:e>
                            <m:sup>
                              <m:r>
                                <m:t>2</m:t>
                              </m:r>
                            </m:sup>
                          </m:sSup>
                        </m:num>
                        <m:den>
                          <m:r>
                            <m:t>4</m:t>
                          </m:r>
                          <m:sSup>
                            <m:e>
                              <m:r>
                                <m:t>a</m:t>
                              </m:r>
                            </m:e>
                            <m:sup>
                              <m:r>
                                <m:t>2</m:t>
                              </m:r>
                            </m:sup>
                          </m:sSup>
                        </m:den>
                      </m:f>
                      <m:r>
                        <m:rPr>
                          <m:sty m:val="p"/>
                        </m:rPr>
                        <m:t>=</m:t>
                      </m:r>
                      <m:f>
                        <m:fPr>
                          <m:type m:val="bar"/>
                        </m:fPr>
                        <m:num>
                          <m:r>
                            <m:rPr>
                              <m:sty m:val="p"/>
                            </m:rPr>
                            <m:t>−</m:t>
                          </m:r>
                          <m:r>
                            <m:t>c</m:t>
                          </m:r>
                        </m:num>
                        <m:den>
                          <m:r>
                            <m:t>a</m:t>
                          </m:r>
                        </m:den>
                      </m:f>
                      <m:r>
                        <m:rPr>
                          <m:sty m:val="p"/>
                        </m:rPr>
                        <m:t>+</m:t>
                      </m:r>
                      <m:f>
                        <m:fPr>
                          <m:type m:val="bar"/>
                        </m:fPr>
                        <m:num>
                          <m:sSup>
                            <m:e>
                              <m:r>
                                <m:t>b</m:t>
                              </m:r>
                            </m:e>
                            <m:sup>
                              <m:r>
                                <m:t>2</m:t>
                              </m:r>
                            </m:sup>
                          </m:sSup>
                        </m:num>
                        <m:den>
                          <m:r>
                            <m:t>4</m:t>
                          </m:r>
                          <m:sSup>
                            <m:e>
                              <m:r>
                                <m:t>a</m:t>
                              </m:r>
                            </m:e>
                            <m:sup>
                              <m:r>
                                <m:t>2</m:t>
                              </m:r>
                            </m:sup>
                          </m:sSup>
                        </m:den>
                      </m:f>
                      <m:r>
                        <m:rPr>
                          <m:sty m:val="p"/>
                        </m:rPr>
                        <m:t>→</m:t>
                      </m:r>
                      <m:sSup>
                        <m:e>
                          <m:d>
                            <m:dPr>
                              <m:begChr m:val="("/>
                              <m:endChr m:val=")"/>
                              <m:sepChr m:val=""/>
                              <m:grow/>
                            </m:dPr>
                            <m:e>
                              <m:r>
                                <m:t>x</m:t>
                              </m:r>
                              <m:r>
                                <m:rPr>
                                  <m:sty m:val="p"/>
                                </m:rPr>
                                <m:t>+</m:t>
                              </m:r>
                              <m:f>
                                <m:fPr>
                                  <m:type m:val="bar"/>
                                </m:fPr>
                                <m:num>
                                  <m:r>
                                    <m:t>b</m:t>
                                  </m:r>
                                </m:num>
                                <m:den>
                                  <m:r>
                                    <m:t>2</m:t>
                                  </m:r>
                                  <m:r>
                                    <m:t>a</m:t>
                                  </m:r>
                                </m:den>
                              </m:f>
                            </m:e>
                          </m:d>
                        </m:e>
                        <m:sup>
                          <m:r>
                            <m:t>2</m:t>
                          </m:r>
                        </m:sup>
                      </m:sSup>
                      <m:r>
                        <m:rPr>
                          <m:sty m:val="p"/>
                        </m:rPr>
                        <m:t>=</m:t>
                      </m:r>
                      <m:f>
                        <m:fPr>
                          <m:type m:val="bar"/>
                        </m:fPr>
                        <m:num>
                          <m:sSup>
                            <m:e>
                              <m:r>
                                <m:t>b</m:t>
                              </m:r>
                            </m:e>
                            <m:sup>
                              <m:r>
                                <m:t>2</m:t>
                              </m:r>
                            </m:sup>
                          </m:sSup>
                          <m:r>
                            <m:rPr>
                              <m:sty m:val="p"/>
                            </m:rPr>
                            <m:t>−</m:t>
                          </m:r>
                          <m:r>
                            <m:t>4</m:t>
                          </m:r>
                          <m:r>
                            <m:t>a</m:t>
                          </m:r>
                          <m:r>
                            <m:t>c</m:t>
                          </m:r>
                        </m:num>
                        <m:den>
                          <m:r>
                            <m:t>4</m:t>
                          </m:r>
                          <m:sSup>
                            <m:e>
                              <m:r>
                                <m:t>a</m:t>
                              </m:r>
                            </m:e>
                            <m:sup>
                              <m:r>
                                <m:t>2</m:t>
                              </m:r>
                            </m:sup>
                          </m:sSup>
                        </m:den>
                      </m:f>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5" type="arabicPeriod"/>
                </a:pPr>
                <a:r>
                  <a:rPr/>
                  <a:t>Extract the square root from both sides. Two values will be obtained for the right side of the equation.</a:t>
                </a:r>
              </a:p>
              <a:p>
                <a:pPr lvl="0" indent="0" marL="0">
                  <a:buNone/>
                </a:pPr>
                <a14:m>
                  <m:oMathPara xmlns:m="http://schemas.openxmlformats.org/officeDocument/2006/math">
                    <m:oMathParaPr>
                      <m:jc m:val="center"/>
                    </m:oMathParaPr>
                    <m:oMath>
                      <m:r>
                        <m:t>x</m:t>
                      </m:r>
                      <m:r>
                        <m:rPr>
                          <m:sty m:val="p"/>
                        </m:rPr>
                        <m:t>+</m:t>
                      </m:r>
                      <m:f>
                        <m:fPr>
                          <m:type m:val="bar"/>
                        </m:fPr>
                        <m:num>
                          <m:r>
                            <m:t>b</m:t>
                          </m:r>
                        </m:num>
                        <m:den>
                          <m:r>
                            <m:t>2</m:t>
                          </m:r>
                          <m:r>
                            <m:t>a</m:t>
                          </m:r>
                        </m:den>
                      </m:f>
                      <m:r>
                        <m:rPr>
                          <m:sty m:val="p"/>
                        </m:rPr>
                        <m:t>=</m:t>
                      </m:r>
                      <m:r>
                        <m:rPr>
                          <m:sty m:val="p"/>
                        </m:rPr>
                        <m:t>±</m:t>
                      </m:r>
                      <m:rad>
                        <m:radPr>
                          <m:degHide m:val="on"/>
                        </m:radPr>
                        <m:deg/>
                        <m:e>
                          <m:f>
                            <m:fPr>
                              <m:type m:val="bar"/>
                            </m:fPr>
                            <m:num>
                              <m:sSup>
                                <m:e>
                                  <m:r>
                                    <m:t>b</m:t>
                                  </m:r>
                                </m:e>
                                <m:sup>
                                  <m:r>
                                    <m:t>2</m:t>
                                  </m:r>
                                </m:sup>
                              </m:sSup>
                              <m:r>
                                <m:rPr>
                                  <m:sty m:val="p"/>
                                </m:rPr>
                                <m:t>−</m:t>
                              </m:r>
                              <m:r>
                                <m:t>4</m:t>
                              </m:r>
                              <m:r>
                                <m:t>a</m:t>
                              </m:r>
                              <m:r>
                                <m:t>c</m:t>
                              </m:r>
                            </m:num>
                            <m:den>
                              <m:r>
                                <m:t>4</m:t>
                              </m:r>
                              <m:sSup>
                                <m:e>
                                  <m:r>
                                    <m:t>a</m:t>
                                  </m:r>
                                </m:e>
                                <m:sup>
                                  <m:r>
                                    <m:t>2</m:t>
                                  </m:r>
                                </m:sup>
                              </m:sSup>
                            </m:den>
                          </m:f>
                        </m:e>
                      </m:rad>
                      <m:r>
                        <m:rPr>
                          <m:sty m:val="p"/>
                        </m:rPr>
                        <m:t>→</m:t>
                      </m:r>
                      <m:r>
                        <m:t>x</m:t>
                      </m:r>
                      <m:r>
                        <m:rPr>
                          <m:sty m:val="p"/>
                        </m:rPr>
                        <m:t>+</m:t>
                      </m:r>
                      <m:f>
                        <m:fPr>
                          <m:type m:val="bar"/>
                        </m:fPr>
                        <m:num>
                          <m:r>
                            <m:t>b</m:t>
                          </m:r>
                        </m:num>
                        <m:den>
                          <m:r>
                            <m:t>2</m:t>
                          </m:r>
                          <m:r>
                            <m:t>a</m:t>
                          </m:r>
                        </m:den>
                      </m:f>
                      <m:r>
                        <m:rPr>
                          <m:sty m:val="p"/>
                        </m:rPr>
                        <m:t>=</m:t>
                      </m:r>
                      <m:r>
                        <m:rPr>
                          <m:sty m:val="p"/>
                        </m:rPr>
                        <m:t>±</m:t>
                      </m:r>
                      <m:f>
                        <m:fPr>
                          <m:type m:val="bar"/>
                        </m:fPr>
                        <m:num>
                          <m:rad>
                            <m:radPr>
                              <m:degHide m:val="on"/>
                            </m:radPr>
                            <m:deg/>
                            <m:e>
                              <m:sSup>
                                <m:e>
                                  <m:r>
                                    <m:t>b</m:t>
                                  </m:r>
                                </m:e>
                                <m:sup>
                                  <m:r>
                                    <m:t>2</m:t>
                                  </m:r>
                                </m:sup>
                              </m:sSup>
                              <m:r>
                                <m:rPr>
                                  <m:sty m:val="p"/>
                                </m:rPr>
                                <m:t>−</m:t>
                              </m:r>
                              <m:r>
                                <m:t>4</m:t>
                              </m:r>
                              <m:r>
                                <m:t>a</m:t>
                              </m:r>
                              <m:r>
                                <m:t>c</m:t>
                              </m:r>
                            </m:e>
                          </m:rad>
                        </m:num>
                        <m:den>
                          <m:r>
                            <m:t>2</m:t>
                          </m:r>
                          <m:r>
                            <m:t>a</m:t>
                          </m:r>
                        </m:den>
                      </m:f>
                    </m:oMath>
                  </m:oMathPara>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6" type="arabicPeriod"/>
                </a:pPr>
                <a:r>
                  <a:rPr/>
                  <a:t>Solve for x by transposing </a:t>
                </a:r>
                <a14:m>
                  <m:oMath xmlns:m="http://schemas.openxmlformats.org/officeDocument/2006/math">
                    <m:f>
                      <m:fPr>
                        <m:type m:val="bar"/>
                      </m:fPr>
                      <m:num>
                        <m:r>
                          <m:t>b</m:t>
                        </m:r>
                      </m:num>
                      <m:den>
                        <m:r>
                          <m:t>2</m:t>
                        </m:r>
                        <m:r>
                          <m:t>a</m:t>
                        </m:r>
                      </m:den>
                    </m:f>
                  </m:oMath>
                </a14:m>
                <a:r>
                  <a:rPr/>
                  <a:t> on the right of the equation.</a:t>
                </a:r>
              </a:p>
              <a:p>
                <a:pPr lvl="0" indent="0" marL="0">
                  <a:buNone/>
                </a:pPr>
                <a14:m>
                  <m:oMathPara xmlns:m="http://schemas.openxmlformats.org/officeDocument/2006/math">
                    <m:oMathParaPr>
                      <m:jc m:val="center"/>
                    </m:oMathParaPr>
                    <m:oMath>
                      <m:r>
                        <m:t>x</m:t>
                      </m:r>
                      <m:r>
                        <m:rPr>
                          <m:sty m:val="p"/>
                        </m:rPr>
                        <m:t>=</m:t>
                      </m:r>
                      <m:r>
                        <m:rPr>
                          <m:sty m:val="p"/>
                        </m:rPr>
                        <m:t>±</m:t>
                      </m:r>
                      <m:f>
                        <m:fPr>
                          <m:type m:val="bar"/>
                        </m:fPr>
                        <m:num>
                          <m:rad>
                            <m:radPr>
                              <m:degHide m:val="on"/>
                            </m:radPr>
                            <m:deg/>
                            <m:e>
                              <m:sSup>
                                <m:e>
                                  <m:r>
                                    <m:t>b</m:t>
                                  </m:r>
                                </m:e>
                                <m:sup>
                                  <m:r>
                                    <m:t>2</m:t>
                                  </m:r>
                                </m:sup>
                              </m:sSup>
                              <m:r>
                                <m:rPr>
                                  <m:sty m:val="p"/>
                                </m:rPr>
                                <m:t>−</m:t>
                              </m:r>
                              <m:r>
                                <m:t>4</m:t>
                              </m:r>
                              <m:r>
                                <m:t>a</m:t>
                              </m:r>
                              <m:r>
                                <m:t>c</m:t>
                              </m:r>
                            </m:e>
                          </m:rad>
                        </m:num>
                        <m:den>
                          <m:r>
                            <m:t>2</m:t>
                          </m:r>
                          <m:r>
                            <m:t>a</m:t>
                          </m:r>
                        </m:den>
                      </m:f>
                      <m:r>
                        <m:rPr>
                          <m:sty m:val="p"/>
                        </m:rPr>
                        <m:t>−</m:t>
                      </m:r>
                      <m:f>
                        <m:fPr>
                          <m:type m:val="bar"/>
                        </m:fPr>
                        <m:num>
                          <m:r>
                            <m:t>b</m:t>
                          </m:r>
                        </m:num>
                        <m:den>
                          <m:r>
                            <m:t>2</m:t>
                          </m:r>
                          <m:r>
                            <m:t>a</m:t>
                          </m:r>
                        </m:den>
                      </m:f>
                    </m:oMath>
                  </m:oMathPara>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7" type="arabicPeriod"/>
                </a:pPr>
                <a:r>
                  <a:rPr/>
                  <a:t>Combine like terms on the right side.</a:t>
                </a:r>
              </a:p>
              <a:p>
                <a:pPr lvl="0" indent="0" marL="0">
                  <a:buNone/>
                </a:pPr>
                <a14:m>
                  <m:oMathPara xmlns:m="http://schemas.openxmlformats.org/officeDocument/2006/math">
                    <m:oMathParaPr>
                      <m:jc m:val="center"/>
                    </m:oMathParaPr>
                    <m:oMath>
                      <m:r>
                        <m:t>x</m:t>
                      </m:r>
                      <m:r>
                        <m:rPr>
                          <m:sty m:val="p"/>
                        </m:rPr>
                        <m:t>=</m:t>
                      </m:r>
                      <m:f>
                        <m:fPr>
                          <m:type m:val="bar"/>
                        </m:fPr>
                        <m:num>
                          <m:r>
                            <m:rPr>
                              <m:sty m:val="p"/>
                            </m:rPr>
                            <m:t>−</m:t>
                          </m:r>
                          <m:r>
                            <m:t>b</m:t>
                          </m:r>
                          <m:r>
                            <m:rPr>
                              <m:sty m:val="p"/>
                            </m:rPr>
                            <m:t>±</m:t>
                          </m:r>
                          <m:rad>
                            <m:radPr>
                              <m:degHide m:val="on"/>
                            </m:radPr>
                            <m:deg/>
                            <m:e>
                              <m:sSup>
                                <m:e>
                                  <m:r>
                                    <m:t>b</m:t>
                                  </m:r>
                                </m:e>
                                <m:sup>
                                  <m:r>
                                    <m:t>2</m:t>
                                  </m:r>
                                </m:sup>
                              </m:sSup>
                              <m:r>
                                <m:rPr>
                                  <m:sty m:val="p"/>
                                </m:rPr>
                                <m:t>−</m:t>
                              </m:r>
                              <m:r>
                                <m:t>4</m:t>
                              </m:r>
                              <m:r>
                                <m:t>a</m:t>
                              </m:r>
                              <m:r>
                                <m:t>c</m:t>
                              </m:r>
                            </m:e>
                          </m:rad>
                        </m:num>
                        <m:den>
                          <m:r>
                            <m:t>2</m:t>
                          </m:r>
                          <m:r>
                            <m:t>a</m:t>
                          </m:r>
                        </m:den>
                      </m:f>
                    </m:oMath>
                  </m:oMathPara>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1.</a:t>
                </a:r>
                <a14:m>
                  <m:oMath xmlns:m="http://schemas.openxmlformats.org/officeDocument/2006/math">
                    <m:r>
                      <m:t>2</m:t>
                    </m:r>
                    <m:sSup>
                      <m:e>
                        <m:r>
                          <m:t>x</m:t>
                        </m:r>
                      </m:e>
                      <m:sup>
                        <m:r>
                          <m:t>2</m:t>
                        </m:r>
                      </m:sup>
                    </m:sSup>
                    <m:r>
                      <m:rPr>
                        <m:sty m:val="p"/>
                      </m:rPr>
                      <m:t>+</m:t>
                    </m:r>
                    <m:r>
                      <m:t>3</m:t>
                    </m:r>
                    <m:r>
                      <m:t>x</m:t>
                    </m:r>
                    <m:r>
                      <m:rPr>
                        <m:sty m:val="p"/>
                      </m:rPr>
                      <m:t>−</m:t>
                    </m:r>
                    <m:r>
                      <m:t>27</m:t>
                    </m:r>
                    <m:r>
                      <m:rPr>
                        <m:sty m:val="p"/>
                      </m:rPr>
                      <m:t>=</m:t>
                    </m:r>
                    <m:r>
                      <m:t>0</m:t>
                    </m:r>
                  </m:oMath>
                </a14:m>
              </a:p>
              <a:p>
                <a:pPr lvl="0" indent="0" marL="0">
                  <a:buNone/>
                </a:pPr>
                <a:r>
                  <a:rPr b="1"/>
                  <a:t>Solution:</a:t>
                </a:r>
              </a:p>
              <a:p>
                <a:pPr lvl="0" indent="0" marL="0">
                  <a:buNone/>
                </a:pPr>
                <a14:m>
                  <m:oMath xmlns:m="http://schemas.openxmlformats.org/officeDocument/2006/math">
                    <m:r>
                      <m:t>a</m:t>
                    </m:r>
                    <m:r>
                      <m:rPr>
                        <m:sty m:val="p"/>
                      </m:rPr>
                      <m:t>=</m:t>
                    </m:r>
                    <m:r>
                      <m:t>2</m:t>
                    </m:r>
                  </m:oMath>
                </a14:m>
                <a:r>
                  <a:rPr/>
                  <a:t>, </a:t>
                </a:r>
                <a14:m>
                  <m:oMath xmlns:m="http://schemas.openxmlformats.org/officeDocument/2006/math">
                    <m:r>
                      <m:t>b</m:t>
                    </m:r>
                    <m:r>
                      <m:rPr>
                        <m:sty m:val="p"/>
                      </m:rPr>
                      <m:t>=</m:t>
                    </m:r>
                    <m:r>
                      <m:t>3</m:t>
                    </m:r>
                  </m:oMath>
                </a14:m>
                <a:r>
                  <a:rPr/>
                  <a:t>, and </a:t>
                </a:r>
                <a14:m>
                  <m:oMath xmlns:m="http://schemas.openxmlformats.org/officeDocument/2006/math">
                    <m:r>
                      <m:t>c</m:t>
                    </m:r>
                    <m:r>
                      <m:rPr>
                        <m:sty m:val="p"/>
                      </m:rPr>
                      <m:t>=</m:t>
                    </m:r>
                    <m:r>
                      <m:rPr>
                        <m:sty m:val="p"/>
                      </m:rPr>
                      <m:t>−</m:t>
                    </m:r>
                    <m:r>
                      <m:t>27</m:t>
                    </m:r>
                  </m:oMath>
                </a14:m>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b</m:t>
                                </m:r>
                                <m:r>
                                  <m:rPr>
                                    <m:sty m:val="p"/>
                                  </m:rPr>
                                  <m:t>±</m:t>
                                </m:r>
                                <m:rad>
                                  <m:radPr>
                                    <m:degHide m:val="on"/>
                                  </m:radPr>
                                  <m:deg/>
                                  <m:e>
                                    <m:sSup>
                                      <m:e>
                                        <m:r>
                                          <m:t>b</m:t>
                                        </m:r>
                                      </m:e>
                                      <m:sup>
                                        <m:r>
                                          <m:t>2</m:t>
                                        </m:r>
                                      </m:sup>
                                    </m:sSup>
                                    <m:r>
                                      <m:rPr>
                                        <m:sty m:val="p"/>
                                      </m:rPr>
                                      <m:t>−</m:t>
                                    </m:r>
                                    <m:r>
                                      <m:t>4</m:t>
                                    </m:r>
                                    <m:r>
                                      <m:t>a</m:t>
                                    </m:r>
                                    <m:r>
                                      <m:t>c</m:t>
                                    </m:r>
                                  </m:e>
                                </m:rad>
                              </m:num>
                              <m:den>
                                <m:r>
                                  <m:t>2</m:t>
                                </m:r>
                                <m:r>
                                  <m:t>a</m:t>
                                </m:r>
                              </m:den>
                            </m:f>
                          </m:e>
                          <m:e/>
                          <m:e>
                            <m:r>
                              <m:rPr>
                                <m:nor/>
                                <m:sty m:val="p"/>
                              </m:rPr>
                              <m:t>Quadratic Formula</m:t>
                            </m:r>
                          </m:e>
                        </m:mr>
                        <m:mr>
                          <m:e>
                            <m:r>
                              <m:t>x</m:t>
                            </m:r>
                          </m:e>
                          <m:e>
                            <m:r>
                              <m:rPr>
                                <m:sty m:val="p"/>
                              </m:rPr>
                              <m:t>=</m:t>
                            </m:r>
                            <m:f>
                              <m:fPr>
                                <m:type m:val="bar"/>
                              </m:fPr>
                              <m:num>
                                <m:r>
                                  <m:rPr>
                                    <m:sty m:val="p"/>
                                  </m:rPr>
                                  <m:t>−</m:t>
                                </m:r>
                                <m:r>
                                  <m:t>3</m:t>
                                </m:r>
                                <m:r>
                                  <m:rPr>
                                    <m:sty m:val="p"/>
                                  </m:rPr>
                                  <m:t>±</m:t>
                                </m:r>
                                <m:rad>
                                  <m:radPr>
                                    <m:degHide m:val="on"/>
                                  </m:radPr>
                                  <m:deg/>
                                  <m:e>
                                    <m:sSup>
                                      <m:e>
                                        <m:d>
                                          <m:dPr>
                                            <m:begChr m:val="("/>
                                            <m:endChr m:val=")"/>
                                            <m:sepChr m:val=""/>
                                            <m:grow/>
                                          </m:dPr>
                                          <m:e>
                                            <m:r>
                                              <m:t>3</m:t>
                                            </m:r>
                                          </m:e>
                                        </m:d>
                                      </m:e>
                                      <m:sup>
                                        <m:r>
                                          <m:t>2</m:t>
                                        </m:r>
                                      </m:sup>
                                    </m:sSup>
                                    <m:r>
                                      <m:rPr>
                                        <m:sty m:val="p"/>
                                      </m:rPr>
                                      <m:t>−</m:t>
                                    </m:r>
                                    <m:r>
                                      <m:t>4</m:t>
                                    </m:r>
                                    <m:d>
                                      <m:dPr>
                                        <m:begChr m:val="("/>
                                        <m:endChr m:val=")"/>
                                        <m:sepChr m:val=""/>
                                        <m:grow/>
                                      </m:dPr>
                                      <m:e>
                                        <m:r>
                                          <m:t>2</m:t>
                                        </m:r>
                                      </m:e>
                                    </m:d>
                                    <m:d>
                                      <m:dPr>
                                        <m:begChr m:val="("/>
                                        <m:endChr m:val=")"/>
                                        <m:sepChr m:val=""/>
                                        <m:grow/>
                                      </m:dPr>
                                      <m:e>
                                        <m:r>
                                          <m:rPr>
                                            <m:sty m:val="p"/>
                                          </m:rPr>
                                          <m:t>−</m:t>
                                        </m:r>
                                        <m:r>
                                          <m:t>27</m:t>
                                        </m:r>
                                      </m:e>
                                    </m:d>
                                  </m:e>
                                </m:rad>
                              </m:num>
                              <m:den>
                                <m:r>
                                  <m:t>2</m:t>
                                </m:r>
                                <m:d>
                                  <m:dPr>
                                    <m:begChr m:val="("/>
                                    <m:endChr m:val=")"/>
                                    <m:sepChr m:val=""/>
                                    <m:grow/>
                                  </m:dPr>
                                  <m:e>
                                    <m:r>
                                      <m:t>2</m:t>
                                    </m:r>
                                  </m:e>
                                </m:d>
                              </m:den>
                            </m:f>
                          </m:e>
                          <m:e/>
                          <m:e>
                            <m:r>
                              <m:rPr>
                                <m:nor/>
                                <m:sty m:val="p"/>
                              </m:rPr>
                              <m:t>Substitute the values of a, b and c</m:t>
                            </m:r>
                          </m:e>
                        </m:mr>
                      </m:m>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3</m:t>
                                </m:r>
                                <m:r>
                                  <m:rPr>
                                    <m:sty m:val="p"/>
                                  </m:rPr>
                                  <m:t>±</m:t>
                                </m:r>
                                <m:rad>
                                  <m:radPr>
                                    <m:degHide m:val="on"/>
                                  </m:radPr>
                                  <m:deg/>
                                  <m:e>
                                    <m:r>
                                      <m:t>9</m:t>
                                    </m:r>
                                    <m:r>
                                      <m:rPr>
                                        <m:sty m:val="p"/>
                                      </m:rPr>
                                      <m:t>−</m:t>
                                    </m:r>
                                    <m:d>
                                      <m:dPr>
                                        <m:begChr m:val="("/>
                                        <m:endChr m:val=")"/>
                                        <m:sepChr m:val=""/>
                                        <m:grow/>
                                      </m:dPr>
                                      <m:e>
                                        <m:r>
                                          <m:rPr>
                                            <m:sty m:val="p"/>
                                          </m:rPr>
                                          <m:t>−</m:t>
                                        </m:r>
                                        <m:r>
                                          <m:t>26</m:t>
                                        </m:r>
                                      </m:e>
                                    </m:d>
                                  </m:e>
                                </m:rad>
                              </m:num>
                              <m:den>
                                <m:r>
                                  <m:t>4</m:t>
                                </m:r>
                              </m:den>
                            </m:f>
                          </m:e>
                          <m:e/>
                          <m:e>
                            <m:r>
                              <m:rPr>
                                <m:nor/>
                                <m:sty m:val="p"/>
                              </m:rPr>
                              <m:t>Simplify</m:t>
                            </m:r>
                          </m:e>
                        </m:mr>
                        <m:mr>
                          <m:e>
                            <m:r>
                              <m:t>x</m:t>
                            </m:r>
                          </m:e>
                          <m:e>
                            <m:r>
                              <m:rPr>
                                <m:sty m:val="p"/>
                              </m:rPr>
                              <m:t>=</m:t>
                            </m:r>
                            <m:f>
                              <m:fPr>
                                <m:type m:val="bar"/>
                              </m:fPr>
                              <m:num>
                                <m:r>
                                  <m:rPr>
                                    <m:sty m:val="p"/>
                                  </m:rPr>
                                  <m:t>−</m:t>
                                </m:r>
                                <m:r>
                                  <m:t>3</m:t>
                                </m:r>
                                <m:r>
                                  <m:rPr>
                                    <m:sty m:val="p"/>
                                  </m:rPr>
                                  <m:t>±</m:t>
                                </m:r>
                                <m:rad>
                                  <m:radPr>
                                    <m:degHide m:val="on"/>
                                  </m:radPr>
                                  <m:deg/>
                                  <m:e>
                                    <m:r>
                                      <m:t>225</m:t>
                                    </m:r>
                                  </m:e>
                                </m:rad>
                              </m:num>
                              <m:den>
                                <m:r>
                                  <m:t>4</m:t>
                                </m:r>
                              </m:den>
                            </m:f>
                          </m:e>
                          <m:e/>
                          <m:e>
                            <m:r>
                              <m:rPr>
                                <m:nor/>
                                <m:sty m:val="p"/>
                              </m:rPr>
                              <m:t>Evaluate the square root, if possible</m:t>
                            </m:r>
                          </m:e>
                        </m:mr>
                        <m:mr>
                          <m:e>
                            <m:r>
                              <m:t>x</m:t>
                            </m:r>
                          </m:e>
                          <m:e>
                            <m:r>
                              <m:rPr>
                                <m:sty m:val="p"/>
                              </m:rPr>
                              <m:t>=</m:t>
                            </m:r>
                            <m:f>
                              <m:fPr>
                                <m:type m:val="bar"/>
                              </m:fPr>
                              <m:num>
                                <m:r>
                                  <m:rPr>
                                    <m:sty m:val="p"/>
                                  </m:rPr>
                                  <m:t>−</m:t>
                                </m:r>
                                <m:r>
                                  <m:t>3</m:t>
                                </m:r>
                                <m:r>
                                  <m:rPr>
                                    <m:sty m:val="p"/>
                                  </m:rPr>
                                  <m:t>±</m:t>
                                </m:r>
                                <m:r>
                                  <m:t>15</m:t>
                                </m:r>
                              </m:num>
                              <m:den>
                                <m:r>
                                  <m:t>4</m:t>
                                </m:r>
                              </m:den>
                            </m:f>
                          </m:e>
                        </m:mr>
                      </m:m>
                    </m:oMath>
                  </m:oMathPara>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Attendance</a:t>
            </a:r>
          </a:p>
        </p:txBody>
      </p:sp>
      <p:sp>
        <p:nvSpPr>
          <p:cNvPr id="3" name="Content Placeholder 2"/>
          <p:cNvSpPr>
            <a:spLocks noGrp="1"/>
          </p:cNvSpPr>
          <p:nvPr>
            <p:ph idx="1"/>
          </p:nvPr>
        </p:nvSpPr>
        <p:spPr/>
        <p:txBody>
          <a:bodyPr/>
          <a:lstStyle/>
          <a:p>
            <a:pPr lvl="0" indent="0" marL="0">
              <a:buNone/>
            </a:pPr>
            <a:r>
              <a:rPr b="1"/>
              <a:t>ATTENDANCE CHECK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3</m:t>
                                </m:r>
                                <m:r>
                                  <m:rPr>
                                    <m:sty m:val="p"/>
                                  </m:rPr>
                                  <m:t>+</m:t>
                                </m:r>
                                <m:r>
                                  <m:t>15</m:t>
                                </m:r>
                              </m:num>
                              <m:den>
                                <m:r>
                                  <m:t>4</m:t>
                                </m:r>
                              </m:den>
                            </m:f>
                            <m:r>
                              <m:t>  </m:t>
                            </m:r>
                            <m:r>
                              <m:t>x</m:t>
                            </m:r>
                            <m:r>
                              <m:rPr>
                                <m:sty m:val="p"/>
                              </m:rPr>
                              <m:t>=</m:t>
                            </m:r>
                            <m:f>
                              <m:fPr>
                                <m:type m:val="bar"/>
                              </m:fPr>
                              <m:num>
                                <m:r>
                                  <m:rPr>
                                    <m:sty m:val="p"/>
                                  </m:rPr>
                                  <m:t>−</m:t>
                                </m:r>
                                <m:r>
                                  <m:t>3</m:t>
                                </m:r>
                                <m:r>
                                  <m:rPr>
                                    <m:sty m:val="p"/>
                                  </m:rPr>
                                  <m:t>−</m:t>
                                </m:r>
                                <m:r>
                                  <m:t>15</m:t>
                                </m:r>
                              </m:num>
                              <m:den>
                                <m:r>
                                  <m:t>4</m:t>
                                </m:r>
                              </m:den>
                            </m:f>
                          </m:e>
                          <m:e/>
                          <m:e>
                            <m:r>
                              <m:rPr>
                                <m:nor/>
                                <m:sty m:val="p"/>
                              </m:rPr>
                              <m:t>Simplify</m:t>
                            </m:r>
                          </m:e>
                        </m:mr>
                        <m:mr>
                          <m:e>
                            <m:r>
                              <m:t>x</m:t>
                            </m:r>
                          </m:e>
                          <m:e>
                            <m:r>
                              <m:rPr>
                                <m:sty m:val="p"/>
                              </m:rPr>
                              <m:t>=</m:t>
                            </m:r>
                            <m:f>
                              <m:fPr>
                                <m:type m:val="bar"/>
                              </m:fPr>
                              <m:num>
                                <m:r>
                                  <m:t>12</m:t>
                                </m:r>
                              </m:num>
                              <m:den>
                                <m:r>
                                  <m:t>4</m:t>
                                </m:r>
                              </m:den>
                            </m:f>
                            <m:r>
                              <m:t>  </m:t>
                            </m:r>
                            <m:r>
                              <m:t>x</m:t>
                            </m:r>
                            <m:r>
                              <m:rPr>
                                <m:sty m:val="p"/>
                              </m:rPr>
                              <m:t>=</m:t>
                            </m:r>
                            <m:f>
                              <m:fPr>
                                <m:type m:val="bar"/>
                              </m:fPr>
                              <m:num>
                                <m:r>
                                  <m:rPr>
                                    <m:sty m:val="p"/>
                                  </m:rPr>
                                  <m:t>−</m:t>
                                </m:r>
                                <m:r>
                                  <m:t>18</m:t>
                                </m:r>
                              </m:num>
                              <m:den>
                                <m:r>
                                  <m:t>4</m:t>
                                </m:r>
                              </m:den>
                            </m:f>
                          </m:e>
                        </m:mr>
                        <m:mr>
                          <m:e>
                            <m:r>
                              <m:t>x</m:t>
                            </m:r>
                          </m:e>
                          <m:e>
                            <m:r>
                              <m:rPr>
                                <m:sty m:val="p"/>
                              </m:rPr>
                              <m:t>=</m:t>
                            </m:r>
                            <m:r>
                              <m:t>3</m:t>
                            </m:r>
                            <m:r>
                              <m:t>  </m:t>
                            </m:r>
                            <m:r>
                              <m:t>x</m:t>
                            </m:r>
                            <m:r>
                              <m:rPr>
                                <m:sty m:val="p"/>
                              </m:rPr>
                              <m:t>=</m:t>
                            </m:r>
                            <m:f>
                              <m:fPr>
                                <m:type m:val="bar"/>
                              </m:fPr>
                              <m:num>
                                <m:r>
                                  <m:rPr>
                                    <m:sty m:val="p"/>
                                  </m:rPr>
                                  <m:t>−</m:t>
                                </m:r>
                                <m:r>
                                  <m:t>9</m:t>
                                </m:r>
                              </m:num>
                              <m:den>
                                <m:r>
                                  <m:t>2</m:t>
                                </m:r>
                              </m:den>
                            </m:f>
                          </m:e>
                        </m:mr>
                      </m:m>
                    </m:oMath>
                  </m:oMathPara>
                </a14:m>
              </a:p>
              <a:p>
                <a:pPr lvl="0" indent="0" marL="0">
                  <a:buNone/>
                </a:pPr>
                <a:r>
                  <a:rPr/>
                  <a:t>The roots are </a:t>
                </a:r>
                <a14:m>
                  <m:oMath xmlns:m="http://schemas.openxmlformats.org/officeDocument/2006/math">
                    <m:r>
                      <m:t>3</m:t>
                    </m:r>
                  </m:oMath>
                </a14:m>
                <a:r>
                  <a:rPr/>
                  <a:t> and </a:t>
                </a:r>
                <a14:m>
                  <m:oMath xmlns:m="http://schemas.openxmlformats.org/officeDocument/2006/math">
                    <m:f>
                      <m:fPr>
                        <m:type m:val="bar"/>
                      </m:fPr>
                      <m:num>
                        <m:r>
                          <m:rPr>
                            <m:sty m:val="p"/>
                          </m:rPr>
                          <m:t>−</m:t>
                        </m:r>
                        <m:r>
                          <m:t>9</m:t>
                        </m:r>
                      </m:num>
                      <m:den>
                        <m:r>
                          <m:t>2</m:t>
                        </m:r>
                      </m:den>
                    </m:f>
                  </m:oMath>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2" type="arabicPeriod"/>
                </a:pPr>
                <a14:m>
                  <m:oMath xmlns:m="http://schemas.openxmlformats.org/officeDocument/2006/math">
                    <m:r>
                      <m:t>2</m:t>
                    </m:r>
                    <m:sSup>
                      <m:e>
                        <m:r>
                          <m:t>x</m:t>
                        </m:r>
                      </m:e>
                      <m:sup>
                        <m:r>
                          <m:t>2</m:t>
                        </m:r>
                      </m:sup>
                    </m:sSup>
                    <m:r>
                      <m:rPr>
                        <m:sty m:val="p"/>
                      </m:rPr>
                      <m:t>+</m:t>
                    </m:r>
                    <m:r>
                      <m:t>9</m:t>
                    </m:r>
                    <m:r>
                      <m:t>x</m:t>
                    </m:r>
                    <m:r>
                      <m:rPr>
                        <m:sty m:val="p"/>
                      </m:rPr>
                      <m:t>=</m:t>
                    </m:r>
                    <m:r>
                      <m:rPr>
                        <m:sty m:val="p"/>
                      </m:rPr>
                      <m:t>−</m:t>
                    </m:r>
                    <m:r>
                      <m:t>10</m:t>
                    </m:r>
                  </m:oMath>
                </a14:m>
              </a:p>
              <a:p>
                <a:pPr lvl="0" indent="0" marL="0">
                  <a:buNone/>
                </a:pPr>
                <a:r>
                  <a:rPr b="1"/>
                  <a:t>Solution</a:t>
                </a:r>
              </a:p>
              <a:p>
                <a:pPr lvl="0" indent="0" marL="0">
                  <a:buNone/>
                </a:pPr>
                <a:r>
                  <a:rPr/>
                  <a:t>When </a:t>
                </a:r>
                <a14:m>
                  <m:oMath xmlns:m="http://schemas.openxmlformats.org/officeDocument/2006/math">
                    <m:r>
                      <m:t>2</m:t>
                    </m:r>
                    <m:sSup>
                      <m:e>
                        <m:r>
                          <m:t>x</m:t>
                        </m:r>
                      </m:e>
                      <m:sup>
                        <m:r>
                          <m:t>2</m:t>
                        </m:r>
                      </m:sup>
                    </m:sSup>
                    <m:r>
                      <m:rPr>
                        <m:sty m:val="p"/>
                      </m:rPr>
                      <m:t>+</m:t>
                    </m:r>
                    <m:r>
                      <m:t>9</m:t>
                    </m:r>
                    <m:r>
                      <m:t>x</m:t>
                    </m:r>
                    <m:r>
                      <m:rPr>
                        <m:sty m:val="p"/>
                      </m:rPr>
                      <m:t>=</m:t>
                    </m:r>
                    <m:r>
                      <m:rPr>
                        <m:sty m:val="p"/>
                      </m:rPr>
                      <m:t>−</m:t>
                    </m:r>
                    <m:r>
                      <m:t>10</m:t>
                    </m:r>
                  </m:oMath>
                </a14:m>
                <a:r>
                  <a:rPr/>
                  <a:t> is changed to standard form, we have </a:t>
                </a:r>
                <a14:m>
                  <m:oMath xmlns:m="http://schemas.openxmlformats.org/officeDocument/2006/math">
                    <m:r>
                      <m:t>2</m:t>
                    </m:r>
                    <m:sSup>
                      <m:e>
                        <m:r>
                          <m:t>x</m:t>
                        </m:r>
                      </m:e>
                      <m:sup>
                        <m:r>
                          <m:t>2</m:t>
                        </m:r>
                      </m:sup>
                    </m:sSup>
                    <m:r>
                      <m:rPr>
                        <m:sty m:val="p"/>
                      </m:rPr>
                      <m:t>+</m:t>
                    </m:r>
                    <m:r>
                      <m:t>9</m:t>
                    </m:r>
                    <m:r>
                      <m:t>x</m:t>
                    </m:r>
                    <m:r>
                      <m:rPr>
                        <m:sty m:val="p"/>
                      </m:rPr>
                      <m:t>+</m:t>
                    </m:r>
                    <m:r>
                      <m:t>10</m:t>
                    </m:r>
                    <m:r>
                      <m:rPr>
                        <m:sty m:val="p"/>
                      </m:rPr>
                      <m:t>=</m:t>
                    </m:r>
                    <m:r>
                      <m:t>0</m:t>
                    </m:r>
                  </m:oMath>
                </a14:m>
                <a:r>
                  <a:rPr/>
                  <a:t>. The value of </a:t>
                </a:r>
                <a14:m>
                  <m:oMath xmlns:m="http://schemas.openxmlformats.org/officeDocument/2006/math">
                    <m:r>
                      <m:t>a</m:t>
                    </m:r>
                    <m:r>
                      <m:rPr>
                        <m:sty m:val="p"/>
                      </m:rPr>
                      <m:t>=</m:t>
                    </m:r>
                    <m:r>
                      <m:t>2</m:t>
                    </m:r>
                  </m:oMath>
                </a14:m>
                <a:r>
                  <a:rPr/>
                  <a:t>, </a:t>
                </a:r>
                <a14:m>
                  <m:oMath xmlns:m="http://schemas.openxmlformats.org/officeDocument/2006/math">
                    <m:r>
                      <m:t>b</m:t>
                    </m:r>
                    <m:r>
                      <m:rPr>
                        <m:sty m:val="p"/>
                      </m:rPr>
                      <m:t>=</m:t>
                    </m:r>
                    <m:r>
                      <m:t>9</m:t>
                    </m:r>
                  </m:oMath>
                </a14:m>
                <a:r>
                  <a:rPr/>
                  <a:t>, and </a:t>
                </a:r>
                <a14:m>
                  <m:oMath xmlns:m="http://schemas.openxmlformats.org/officeDocument/2006/math">
                    <m:r>
                      <m:t>c</m:t>
                    </m:r>
                    <m:r>
                      <m:rPr>
                        <m:sty m:val="p"/>
                      </m:rPr>
                      <m:t>=</m:t>
                    </m:r>
                    <m:r>
                      <m:t>10</m:t>
                    </m:r>
                  </m:oMath>
                </a14:m>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b</m:t>
                                </m:r>
                                <m:r>
                                  <m:rPr>
                                    <m:sty m:val="p"/>
                                  </m:rPr>
                                  <m:t>±</m:t>
                                </m:r>
                                <m:rad>
                                  <m:radPr>
                                    <m:degHide m:val="on"/>
                                  </m:radPr>
                                  <m:deg/>
                                  <m:e>
                                    <m:sSup>
                                      <m:e>
                                        <m:r>
                                          <m:t>b</m:t>
                                        </m:r>
                                      </m:e>
                                      <m:sup>
                                        <m:r>
                                          <m:t>2</m:t>
                                        </m:r>
                                      </m:sup>
                                    </m:sSup>
                                    <m:r>
                                      <m:rPr>
                                        <m:sty m:val="p"/>
                                      </m:rPr>
                                      <m:t>−</m:t>
                                    </m:r>
                                    <m:r>
                                      <m:t>4</m:t>
                                    </m:r>
                                    <m:r>
                                      <m:t>a</m:t>
                                    </m:r>
                                    <m:r>
                                      <m:t>c</m:t>
                                    </m:r>
                                  </m:e>
                                </m:rad>
                              </m:num>
                              <m:den>
                                <m:r>
                                  <m:t>2</m:t>
                                </m:r>
                                <m:r>
                                  <m:t>a</m:t>
                                </m:r>
                              </m:den>
                            </m:f>
                          </m:e>
                          <m:e/>
                          <m:e>
                            <m:r>
                              <m:rPr>
                                <m:nor/>
                                <m:sty m:val="p"/>
                              </m:rPr>
                              <m:t>Quadratic Formula</m:t>
                            </m:r>
                          </m:e>
                        </m:mr>
                        <m:mr>
                          <m:e>
                            <m:r>
                              <m:t>x</m:t>
                            </m:r>
                          </m:e>
                          <m:e>
                            <m:r>
                              <m:rPr>
                                <m:sty m:val="p"/>
                              </m:rPr>
                              <m:t>=</m:t>
                            </m:r>
                            <m:f>
                              <m:fPr>
                                <m:type m:val="bar"/>
                              </m:fPr>
                              <m:num>
                                <m:r>
                                  <m:rPr>
                                    <m:sty m:val="p"/>
                                  </m:rPr>
                                  <m:t>−</m:t>
                                </m:r>
                                <m:r>
                                  <m:t>9</m:t>
                                </m:r>
                                <m:r>
                                  <m:rPr>
                                    <m:sty m:val="p"/>
                                  </m:rPr>
                                  <m:t>±</m:t>
                                </m:r>
                                <m:rad>
                                  <m:radPr>
                                    <m:degHide m:val="on"/>
                                  </m:radPr>
                                  <m:deg/>
                                  <m:e>
                                    <m:sSup>
                                      <m:e>
                                        <m:d>
                                          <m:dPr>
                                            <m:begChr m:val="("/>
                                            <m:endChr m:val=")"/>
                                            <m:sepChr m:val=""/>
                                            <m:grow/>
                                          </m:dPr>
                                          <m:e>
                                            <m:r>
                                              <m:t>9</m:t>
                                            </m:r>
                                          </m:e>
                                        </m:d>
                                      </m:e>
                                      <m:sup>
                                        <m:r>
                                          <m:t>2</m:t>
                                        </m:r>
                                      </m:sup>
                                    </m:sSup>
                                    <m:r>
                                      <m:rPr>
                                        <m:sty m:val="p"/>
                                      </m:rPr>
                                      <m:t>−</m:t>
                                    </m:r>
                                    <m:r>
                                      <m:t>4</m:t>
                                    </m:r>
                                    <m:d>
                                      <m:dPr>
                                        <m:begChr m:val="("/>
                                        <m:endChr m:val=")"/>
                                        <m:sepChr m:val=""/>
                                        <m:grow/>
                                      </m:dPr>
                                      <m:e>
                                        <m:r>
                                          <m:t>2</m:t>
                                        </m:r>
                                      </m:e>
                                    </m:d>
                                    <m:d>
                                      <m:dPr>
                                        <m:begChr m:val="("/>
                                        <m:endChr m:val=")"/>
                                        <m:sepChr m:val=""/>
                                        <m:grow/>
                                      </m:dPr>
                                      <m:e>
                                        <m:r>
                                          <m:t>10</m:t>
                                        </m:r>
                                      </m:e>
                                    </m:d>
                                  </m:e>
                                </m:rad>
                              </m:num>
                              <m:den>
                                <m:r>
                                  <m:t>2</m:t>
                                </m:r>
                                <m:d>
                                  <m:dPr>
                                    <m:begChr m:val="("/>
                                    <m:endChr m:val=")"/>
                                    <m:sepChr m:val=""/>
                                    <m:grow/>
                                  </m:dPr>
                                  <m:e>
                                    <m:r>
                                      <m:t>2</m:t>
                                    </m:r>
                                  </m:e>
                                </m:d>
                              </m:den>
                            </m:f>
                          </m:e>
                          <m:e/>
                          <m:e>
                            <m:r>
                              <m:rPr>
                                <m:nor/>
                                <m:sty m:val="p"/>
                              </m:rPr>
                              <m:t>Substitute the values of a, b and c</m:t>
                            </m:r>
                          </m:e>
                        </m:mr>
                      </m:m>
                    </m:oMath>
                  </m:oMathPara>
                </a14:m>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9</m:t>
                                </m:r>
                                <m:r>
                                  <m:rPr>
                                    <m:sty m:val="p"/>
                                  </m:rPr>
                                  <m:t>±</m:t>
                                </m:r>
                                <m:rad>
                                  <m:radPr>
                                    <m:degHide m:val="on"/>
                                  </m:radPr>
                                  <m:deg/>
                                  <m:e>
                                    <m:r>
                                      <m:t>81</m:t>
                                    </m:r>
                                    <m:r>
                                      <m:rPr>
                                        <m:sty m:val="p"/>
                                      </m:rPr>
                                      <m:t>−</m:t>
                                    </m:r>
                                    <m:r>
                                      <m:t>80</m:t>
                                    </m:r>
                                  </m:e>
                                </m:rad>
                              </m:num>
                              <m:den>
                                <m:r>
                                  <m:t>4</m:t>
                                </m:r>
                              </m:den>
                            </m:f>
                          </m:e>
                          <m:e/>
                          <m:e>
                            <m:r>
                              <m:rPr>
                                <m:nor/>
                                <m:sty m:val="p"/>
                              </m:rPr>
                              <m:t>Simplify</m:t>
                            </m:r>
                          </m:e>
                        </m:mr>
                        <m:mr>
                          <m:e>
                            <m:r>
                              <m:t>x</m:t>
                            </m:r>
                          </m:e>
                          <m:e>
                            <m:r>
                              <m:rPr>
                                <m:sty m:val="p"/>
                              </m:rPr>
                              <m:t>=</m:t>
                            </m:r>
                            <m:f>
                              <m:fPr>
                                <m:type m:val="bar"/>
                              </m:fPr>
                              <m:num>
                                <m:r>
                                  <m:rPr>
                                    <m:sty m:val="p"/>
                                  </m:rPr>
                                  <m:t>−</m:t>
                                </m:r>
                                <m:r>
                                  <m:t>9</m:t>
                                </m:r>
                                <m:r>
                                  <m:rPr>
                                    <m:sty m:val="p"/>
                                  </m:rPr>
                                  <m:t>±</m:t>
                                </m:r>
                                <m:rad>
                                  <m:radPr>
                                    <m:degHide m:val="on"/>
                                  </m:radPr>
                                  <m:deg/>
                                  <m:e>
                                    <m:r>
                                      <m:t>1</m:t>
                                    </m:r>
                                  </m:e>
                                </m:rad>
                              </m:num>
                              <m:den>
                                <m:r>
                                  <m:t>4</m:t>
                                </m:r>
                              </m:den>
                            </m:f>
                          </m:e>
                          <m:e/>
                          <m:e>
                            <m:r>
                              <m:rPr>
                                <m:nor/>
                                <m:sty m:val="p"/>
                              </m:rPr>
                              <m:t>Evaluate the square root, if possible</m:t>
                            </m:r>
                          </m:e>
                        </m:mr>
                        <m:mr>
                          <m:e>
                            <m:r>
                              <m:t>x</m:t>
                            </m:r>
                          </m:e>
                          <m:e>
                            <m:r>
                              <m:rPr>
                                <m:sty m:val="p"/>
                              </m:rPr>
                              <m:t>=</m:t>
                            </m:r>
                            <m:f>
                              <m:fPr>
                                <m:type m:val="bar"/>
                              </m:fPr>
                              <m:num>
                                <m:r>
                                  <m:rPr>
                                    <m:sty m:val="p"/>
                                  </m:rPr>
                                  <m:t>−</m:t>
                                </m:r>
                                <m:r>
                                  <m:t>9</m:t>
                                </m:r>
                                <m:r>
                                  <m:rPr>
                                    <m:sty m:val="p"/>
                                  </m:rPr>
                                  <m:t>±</m:t>
                                </m:r>
                                <m:r>
                                  <m:t>1</m:t>
                                </m:r>
                              </m:num>
                              <m:den>
                                <m:r>
                                  <m:t>4</m:t>
                                </m:r>
                              </m:den>
                            </m:f>
                          </m:e>
                        </m:mr>
                      </m:m>
                    </m:oMath>
                  </m:oMathPara>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9</m:t>
                                </m:r>
                                <m:r>
                                  <m:rPr>
                                    <m:sty m:val="p"/>
                                  </m:rPr>
                                  <m:t>+</m:t>
                                </m:r>
                                <m:r>
                                  <m:t>1</m:t>
                                </m:r>
                              </m:num>
                              <m:den>
                                <m:r>
                                  <m:t>4</m:t>
                                </m:r>
                              </m:den>
                            </m:f>
                            <m:r>
                              <m:rPr>
                                <m:sty m:val="p"/>
                              </m:rPr>
                              <m:t>,</m:t>
                            </m:r>
                            <m:r>
                              <m:t>  </m:t>
                            </m:r>
                            <m:r>
                              <m:t>x</m:t>
                            </m:r>
                            <m:r>
                              <m:rPr>
                                <m:sty m:val="p"/>
                              </m:rPr>
                              <m:t>=</m:t>
                            </m:r>
                            <m:f>
                              <m:fPr>
                                <m:type m:val="bar"/>
                              </m:fPr>
                              <m:num>
                                <m:r>
                                  <m:rPr>
                                    <m:sty m:val="p"/>
                                  </m:rPr>
                                  <m:t>−</m:t>
                                </m:r>
                                <m:r>
                                  <m:t>9</m:t>
                                </m:r>
                                <m:r>
                                  <m:rPr>
                                    <m:sty m:val="p"/>
                                  </m:rPr>
                                  <m:t>−</m:t>
                                </m:r>
                                <m:r>
                                  <m:t>1</m:t>
                                </m:r>
                              </m:num>
                              <m:den>
                                <m:r>
                                  <m:t>4</m:t>
                                </m:r>
                              </m:den>
                            </m:f>
                          </m:e>
                          <m:e/>
                          <m:e>
                            <m:r>
                              <m:rPr>
                                <m:nor/>
                                <m:sty m:val="p"/>
                              </m:rPr>
                              <m:t>Simplify</m:t>
                            </m:r>
                          </m:e>
                        </m:mr>
                        <m:mr>
                          <m:e>
                            <m:r>
                              <m:t>x</m:t>
                            </m:r>
                          </m:e>
                          <m:e>
                            <m:r>
                              <m:rPr>
                                <m:sty m:val="p"/>
                              </m:rPr>
                              <m:t>=</m:t>
                            </m:r>
                            <m:f>
                              <m:fPr>
                                <m:type m:val="bar"/>
                              </m:fPr>
                              <m:num>
                                <m:r>
                                  <m:rPr>
                                    <m:sty m:val="p"/>
                                  </m:rPr>
                                  <m:t>−</m:t>
                                </m:r>
                                <m:r>
                                  <m:t>8</m:t>
                                </m:r>
                              </m:num>
                              <m:den>
                                <m:r>
                                  <m:t>4</m:t>
                                </m:r>
                              </m:den>
                            </m:f>
                            <m:r>
                              <m:rPr>
                                <m:sty m:val="p"/>
                              </m:rPr>
                              <m:t>,</m:t>
                            </m:r>
                            <m:r>
                              <m:t>  </m:t>
                            </m:r>
                            <m:r>
                              <m:t>x</m:t>
                            </m:r>
                            <m:r>
                              <m:rPr>
                                <m:sty m:val="p"/>
                              </m:rPr>
                              <m:t>=</m:t>
                            </m:r>
                            <m:f>
                              <m:fPr>
                                <m:type m:val="bar"/>
                              </m:fPr>
                              <m:num>
                                <m:r>
                                  <m:rPr>
                                    <m:sty m:val="p"/>
                                  </m:rPr>
                                  <m:t>−</m:t>
                                </m:r>
                                <m:r>
                                  <m:t>10</m:t>
                                </m:r>
                              </m:num>
                              <m:den>
                                <m:r>
                                  <m:t>4</m:t>
                                </m:r>
                              </m:den>
                            </m:f>
                          </m:e>
                        </m:mr>
                        <m:mr>
                          <m:e>
                            <m:r>
                              <m:t>x</m:t>
                            </m:r>
                          </m:e>
                          <m:e>
                            <m:r>
                              <m:rPr>
                                <m:sty m:val="p"/>
                              </m:rPr>
                              <m:t>=</m:t>
                            </m:r>
                            <m:r>
                              <m:rPr>
                                <m:sty m:val="p"/>
                              </m:rPr>
                              <m:t>−</m:t>
                            </m:r>
                            <m:r>
                              <m:t>2</m:t>
                            </m:r>
                            <m:r>
                              <m:rPr>
                                <m:sty m:val="p"/>
                              </m:rPr>
                              <m:t>,</m:t>
                            </m:r>
                            <m:r>
                              <m:t>  </m:t>
                            </m:r>
                            <m:r>
                              <m:t>x</m:t>
                            </m:r>
                            <m:r>
                              <m:rPr>
                                <m:sty m:val="p"/>
                              </m:rPr>
                              <m:t>=</m:t>
                            </m:r>
                            <m:f>
                              <m:fPr>
                                <m:type m:val="bar"/>
                              </m:fPr>
                              <m:num>
                                <m:r>
                                  <m:rPr>
                                    <m:sty m:val="p"/>
                                  </m:rPr>
                                  <m:t>−</m:t>
                                </m:r>
                                <m:r>
                                  <m:t>5</m:t>
                                </m:r>
                              </m:num>
                              <m:den>
                                <m:r>
                                  <m:t>2</m:t>
                                </m:r>
                              </m:den>
                            </m:f>
                          </m:e>
                        </m:mr>
                      </m:m>
                    </m:oMath>
                  </m:oMathPara>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3" type="arabicPeriod"/>
                </a:pPr>
                <a14:m>
                  <m:oMath xmlns:m="http://schemas.openxmlformats.org/officeDocument/2006/math">
                    <m:r>
                      <m:t>3</m:t>
                    </m:r>
                    <m:sSup>
                      <m:e>
                        <m:r>
                          <m:t>x</m:t>
                        </m:r>
                      </m:e>
                      <m:sup>
                        <m:r>
                          <m:t>2</m:t>
                        </m:r>
                      </m:sup>
                    </m:sSup>
                    <m:r>
                      <m:rPr>
                        <m:sty m:val="p"/>
                      </m:rPr>
                      <m:t>+</m:t>
                    </m:r>
                    <m:r>
                      <m:t>4</m:t>
                    </m:r>
                    <m:r>
                      <m:t>x</m:t>
                    </m:r>
                    <m:r>
                      <m:rPr>
                        <m:sty m:val="p"/>
                      </m:rPr>
                      <m:t>=</m:t>
                    </m:r>
                    <m:r>
                      <m:t>0</m:t>
                    </m:r>
                  </m:oMath>
                </a14:m>
              </a:p>
              <a:p>
                <a:pPr lvl="0" indent="0" marL="0">
                  <a:buNone/>
                </a:pPr>
                <a:r>
                  <a:rPr b="1"/>
                  <a:t>Solution</a:t>
                </a:r>
              </a:p>
              <a:p>
                <a:pPr lvl="0" indent="0" marL="0">
                  <a:buNone/>
                </a:pPr>
                <a14:m>
                  <m:oMath xmlns:m="http://schemas.openxmlformats.org/officeDocument/2006/math">
                    <m:r>
                      <m:t>a</m:t>
                    </m:r>
                    <m:r>
                      <m:rPr>
                        <m:sty m:val="p"/>
                      </m:rPr>
                      <m:t>=</m:t>
                    </m:r>
                    <m:r>
                      <m:t>3</m:t>
                    </m:r>
                  </m:oMath>
                </a14:m>
                <a:r>
                  <a:rPr/>
                  <a:t>, </a:t>
                </a:r>
                <a14:m>
                  <m:oMath xmlns:m="http://schemas.openxmlformats.org/officeDocument/2006/math">
                    <m:r>
                      <m:t>b</m:t>
                    </m:r>
                    <m:r>
                      <m:rPr>
                        <m:sty m:val="p"/>
                      </m:rPr>
                      <m:t>=</m:t>
                    </m:r>
                    <m:r>
                      <m:t>4</m:t>
                    </m:r>
                  </m:oMath>
                </a14:m>
                <a:r>
                  <a:rPr/>
                  <a:t>, and </a:t>
                </a:r>
                <a14:m>
                  <m:oMath xmlns:m="http://schemas.openxmlformats.org/officeDocument/2006/math">
                    <m:r>
                      <m:t>c</m:t>
                    </m:r>
                    <m:r>
                      <m:rPr>
                        <m:sty m:val="p"/>
                      </m:rPr>
                      <m:t>=</m:t>
                    </m:r>
                    <m:r>
                      <m:t>0</m:t>
                    </m:r>
                  </m:oMath>
                </a14:m>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b</m:t>
                                </m:r>
                                <m:r>
                                  <m:rPr>
                                    <m:sty m:val="p"/>
                                  </m:rPr>
                                  <m:t>±</m:t>
                                </m:r>
                                <m:rad>
                                  <m:radPr>
                                    <m:degHide m:val="on"/>
                                  </m:radPr>
                                  <m:deg/>
                                  <m:e>
                                    <m:sSup>
                                      <m:e>
                                        <m:r>
                                          <m:t>b</m:t>
                                        </m:r>
                                      </m:e>
                                      <m:sup>
                                        <m:r>
                                          <m:t>2</m:t>
                                        </m:r>
                                      </m:sup>
                                    </m:sSup>
                                    <m:r>
                                      <m:rPr>
                                        <m:sty m:val="p"/>
                                      </m:rPr>
                                      <m:t>−</m:t>
                                    </m:r>
                                    <m:r>
                                      <m:t>4</m:t>
                                    </m:r>
                                    <m:r>
                                      <m:t>a</m:t>
                                    </m:r>
                                    <m:r>
                                      <m:t>c</m:t>
                                    </m:r>
                                  </m:e>
                                </m:rad>
                              </m:num>
                              <m:den>
                                <m:r>
                                  <m:t>2</m:t>
                                </m:r>
                                <m:r>
                                  <m:t>a</m:t>
                                </m:r>
                              </m:den>
                            </m:f>
                          </m:e>
                          <m:e/>
                          <m:e>
                            <m:r>
                              <m:rPr>
                                <m:nor/>
                                <m:sty m:val="p"/>
                              </m:rPr>
                              <m:t>Quadratic Formula</m:t>
                            </m:r>
                          </m:e>
                        </m:mr>
                        <m:mr>
                          <m:e>
                            <m:r>
                              <m:t>x</m:t>
                            </m:r>
                          </m:e>
                          <m:e>
                            <m:r>
                              <m:rPr>
                                <m:sty m:val="p"/>
                              </m:rPr>
                              <m:t>=</m:t>
                            </m:r>
                            <m:f>
                              <m:fPr>
                                <m:type m:val="bar"/>
                              </m:fPr>
                              <m:num>
                                <m:r>
                                  <m:rPr>
                                    <m:sty m:val="p"/>
                                  </m:rPr>
                                  <m:t>−</m:t>
                                </m:r>
                                <m:r>
                                  <m:t>4</m:t>
                                </m:r>
                                <m:r>
                                  <m:rPr>
                                    <m:sty m:val="p"/>
                                  </m:rPr>
                                  <m:t>±</m:t>
                                </m:r>
                                <m:rad>
                                  <m:radPr>
                                    <m:degHide m:val="on"/>
                                  </m:radPr>
                                  <m:deg/>
                                  <m:e>
                                    <m:sSup>
                                      <m:e>
                                        <m:d>
                                          <m:dPr>
                                            <m:begChr m:val="("/>
                                            <m:endChr m:val=")"/>
                                            <m:sepChr m:val=""/>
                                            <m:grow/>
                                          </m:dPr>
                                          <m:e>
                                            <m:r>
                                              <m:t>4</m:t>
                                            </m:r>
                                          </m:e>
                                        </m:d>
                                      </m:e>
                                      <m:sup>
                                        <m:r>
                                          <m:t>2</m:t>
                                        </m:r>
                                      </m:sup>
                                    </m:sSup>
                                    <m:r>
                                      <m:rPr>
                                        <m:sty m:val="p"/>
                                      </m:rPr>
                                      <m:t>−</m:t>
                                    </m:r>
                                    <m:r>
                                      <m:t>4</m:t>
                                    </m:r>
                                    <m:d>
                                      <m:dPr>
                                        <m:begChr m:val="("/>
                                        <m:endChr m:val=")"/>
                                        <m:sepChr m:val=""/>
                                        <m:grow/>
                                      </m:dPr>
                                      <m:e>
                                        <m:r>
                                          <m:t>3</m:t>
                                        </m:r>
                                      </m:e>
                                    </m:d>
                                    <m:d>
                                      <m:dPr>
                                        <m:begChr m:val="("/>
                                        <m:endChr m:val=")"/>
                                        <m:sepChr m:val=""/>
                                        <m:grow/>
                                      </m:dPr>
                                      <m:e>
                                        <m:r>
                                          <m:t>0</m:t>
                                        </m:r>
                                      </m:e>
                                    </m:d>
                                  </m:e>
                                </m:rad>
                              </m:num>
                              <m:den>
                                <m:r>
                                  <m:t>2</m:t>
                                </m:r>
                                <m:d>
                                  <m:dPr>
                                    <m:begChr m:val="("/>
                                    <m:endChr m:val=")"/>
                                    <m:sepChr m:val=""/>
                                    <m:grow/>
                                  </m:dPr>
                                  <m:e>
                                    <m:r>
                                      <m:t>3</m:t>
                                    </m:r>
                                  </m:e>
                                </m:d>
                              </m:den>
                            </m:f>
                          </m:e>
                          <m:e/>
                          <m:e>
                            <m:r>
                              <m:rPr>
                                <m:nor/>
                                <m:sty m:val="p"/>
                              </m:rPr>
                              <m:t>Substitute the values of a, b and c</m:t>
                            </m:r>
                          </m:e>
                        </m:mr>
                      </m:m>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4</m:t>
                                </m:r>
                                <m:r>
                                  <m:rPr>
                                    <m:sty m:val="p"/>
                                  </m:rPr>
                                  <m:t>±</m:t>
                                </m:r>
                                <m:rad>
                                  <m:radPr>
                                    <m:degHide m:val="on"/>
                                  </m:radPr>
                                  <m:deg/>
                                  <m:e>
                                    <m:r>
                                      <m:t>16</m:t>
                                    </m:r>
                                    <m:r>
                                      <m:rPr>
                                        <m:sty m:val="p"/>
                                      </m:rPr>
                                      <m:t>−</m:t>
                                    </m:r>
                                    <m:r>
                                      <m:t>0</m:t>
                                    </m:r>
                                  </m:e>
                                </m:rad>
                              </m:num>
                              <m:den>
                                <m:r>
                                  <m:t>6</m:t>
                                </m:r>
                              </m:den>
                            </m:f>
                          </m:e>
                          <m:e/>
                          <m:e>
                            <m:r>
                              <m:rPr>
                                <m:nor/>
                                <m:sty m:val="p"/>
                              </m:rPr>
                              <m:t>Simplify</m:t>
                            </m:r>
                          </m:e>
                        </m:mr>
                        <m:mr>
                          <m:e>
                            <m:r>
                              <m:t>x</m:t>
                            </m:r>
                          </m:e>
                          <m:e>
                            <m:r>
                              <m:rPr>
                                <m:sty m:val="p"/>
                              </m:rPr>
                              <m:t>=</m:t>
                            </m:r>
                            <m:f>
                              <m:fPr>
                                <m:type m:val="bar"/>
                              </m:fPr>
                              <m:num>
                                <m:r>
                                  <m:rPr>
                                    <m:sty m:val="p"/>
                                  </m:rPr>
                                  <m:t>−</m:t>
                                </m:r>
                                <m:r>
                                  <m:t>4</m:t>
                                </m:r>
                                <m:r>
                                  <m:rPr>
                                    <m:sty m:val="p"/>
                                  </m:rPr>
                                  <m:t>±</m:t>
                                </m:r>
                                <m:rad>
                                  <m:radPr>
                                    <m:degHide m:val="on"/>
                                  </m:radPr>
                                  <m:deg/>
                                  <m:e>
                                    <m:r>
                                      <m:t>16</m:t>
                                    </m:r>
                                  </m:e>
                                </m:rad>
                              </m:num>
                              <m:den>
                                <m:r>
                                  <m:t>6</m:t>
                                </m:r>
                              </m:den>
                            </m:f>
                          </m:e>
                          <m:e/>
                          <m:e>
                            <m:r>
                              <m:rPr>
                                <m:nor/>
                                <m:sty m:val="p"/>
                              </m:rPr>
                              <m:t>Evaluate the square root, if possible</m:t>
                            </m:r>
                          </m:e>
                        </m:mr>
                        <m:mr>
                          <m:e>
                            <m:r>
                              <m:t>x</m:t>
                            </m:r>
                          </m:e>
                          <m:e>
                            <m:r>
                              <m:rPr>
                                <m:sty m:val="p"/>
                              </m:rPr>
                              <m:t>=</m:t>
                            </m:r>
                            <m:f>
                              <m:fPr>
                                <m:type m:val="bar"/>
                              </m:fPr>
                              <m:num>
                                <m:r>
                                  <m:rPr>
                                    <m:sty m:val="p"/>
                                  </m:rPr>
                                  <m:t>−</m:t>
                                </m:r>
                                <m:r>
                                  <m:t>4</m:t>
                                </m:r>
                                <m:r>
                                  <m:rPr>
                                    <m:sty m:val="p"/>
                                  </m:rPr>
                                  <m:t>±</m:t>
                                </m:r>
                                <m:r>
                                  <m:t>4</m:t>
                                </m:r>
                              </m:num>
                              <m:den>
                                <m:r>
                                  <m:t>4</m:t>
                                </m:r>
                              </m:den>
                            </m:f>
                          </m:e>
                        </m:mr>
                      </m:m>
                    </m:oMath>
                  </m:oMathPara>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4</m:t>
                                </m:r>
                                <m:r>
                                  <m:rPr>
                                    <m:sty m:val="p"/>
                                  </m:rPr>
                                  <m:t>+</m:t>
                                </m:r>
                                <m:r>
                                  <m:t>4</m:t>
                                </m:r>
                              </m:num>
                              <m:den>
                                <m:r>
                                  <m:t>6</m:t>
                                </m:r>
                              </m:den>
                            </m:f>
                            <m:r>
                              <m:rPr>
                                <m:sty m:val="p"/>
                              </m:rPr>
                              <m:t>,</m:t>
                            </m:r>
                            <m:r>
                              <m:t>  </m:t>
                            </m:r>
                            <m:r>
                              <m:t>x</m:t>
                            </m:r>
                            <m:r>
                              <m:rPr>
                                <m:sty m:val="p"/>
                              </m:rPr>
                              <m:t>=</m:t>
                            </m:r>
                            <m:f>
                              <m:fPr>
                                <m:type m:val="bar"/>
                              </m:fPr>
                              <m:num>
                                <m:r>
                                  <m:rPr>
                                    <m:sty m:val="p"/>
                                  </m:rPr>
                                  <m:t>−</m:t>
                                </m:r>
                                <m:r>
                                  <m:t>4</m:t>
                                </m:r>
                                <m:r>
                                  <m:rPr>
                                    <m:sty m:val="p"/>
                                  </m:rPr>
                                  <m:t>−</m:t>
                                </m:r>
                                <m:r>
                                  <m:t>4</m:t>
                                </m:r>
                              </m:num>
                              <m:den>
                                <m:r>
                                  <m:t>6</m:t>
                                </m:r>
                              </m:den>
                            </m:f>
                          </m:e>
                          <m:e/>
                          <m:e>
                            <m:r>
                              <m:rPr>
                                <m:nor/>
                                <m:sty m:val="p"/>
                              </m:rPr>
                              <m:t>Simplify</m:t>
                            </m:r>
                          </m:e>
                        </m:mr>
                        <m:mr>
                          <m:e>
                            <m:r>
                              <m:t>x</m:t>
                            </m:r>
                          </m:e>
                          <m:e>
                            <m:r>
                              <m:rPr>
                                <m:sty m:val="p"/>
                              </m:rPr>
                              <m:t>=</m:t>
                            </m:r>
                            <m:f>
                              <m:fPr>
                                <m:type m:val="bar"/>
                              </m:fPr>
                              <m:num>
                                <m:r>
                                  <m:t>0</m:t>
                                </m:r>
                              </m:num>
                              <m:den>
                                <m:r>
                                  <m:t>6</m:t>
                                </m:r>
                              </m:den>
                            </m:f>
                            <m:r>
                              <m:rPr>
                                <m:sty m:val="p"/>
                              </m:rPr>
                              <m:t>,</m:t>
                            </m:r>
                            <m:r>
                              <m:t>  </m:t>
                            </m:r>
                            <m:r>
                              <m:t>x</m:t>
                            </m:r>
                            <m:r>
                              <m:rPr>
                                <m:sty m:val="p"/>
                              </m:rPr>
                              <m:t>=</m:t>
                            </m:r>
                            <m:f>
                              <m:fPr>
                                <m:type m:val="bar"/>
                              </m:fPr>
                              <m:num>
                                <m:r>
                                  <m:rPr>
                                    <m:sty m:val="p"/>
                                  </m:rPr>
                                  <m:t>−</m:t>
                                </m:r>
                                <m:r>
                                  <m:t>8</m:t>
                                </m:r>
                              </m:num>
                              <m:den>
                                <m:r>
                                  <m:t>6</m:t>
                                </m:r>
                              </m:den>
                            </m:f>
                          </m:e>
                        </m:mr>
                        <m:mr>
                          <m:e>
                            <m:r>
                              <m:t>x</m:t>
                            </m:r>
                          </m:e>
                          <m:e>
                            <m:r>
                              <m:rPr>
                                <m:sty m:val="p"/>
                              </m:rPr>
                              <m:t>=</m:t>
                            </m:r>
                            <m:r>
                              <m:t>0</m:t>
                            </m:r>
                            <m:r>
                              <m:rPr>
                                <m:sty m:val="p"/>
                              </m:rPr>
                              <m:t>,</m:t>
                            </m:r>
                            <m:r>
                              <m:t>  </m:t>
                            </m:r>
                            <m:r>
                              <m:t>x</m:t>
                            </m:r>
                            <m:r>
                              <m:rPr>
                                <m:sty m:val="p"/>
                              </m:rPr>
                              <m:t>=</m:t>
                            </m:r>
                            <m:f>
                              <m:fPr>
                                <m:type m:val="bar"/>
                              </m:fPr>
                              <m:num>
                                <m:r>
                                  <m:rPr>
                                    <m:sty m:val="p"/>
                                  </m:rPr>
                                  <m:t>−</m:t>
                                </m:r>
                                <m:r>
                                  <m:t>4</m:t>
                                </m:r>
                              </m:num>
                              <m:den>
                                <m:r>
                                  <m:t>3</m:t>
                                </m:r>
                              </m:den>
                            </m:f>
                          </m:e>
                        </m:mr>
                      </m:m>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4" type="arabicPeriod"/>
                </a:pPr>
                <a14:m>
                  <m:oMath xmlns:m="http://schemas.openxmlformats.org/officeDocument/2006/math">
                    <m:r>
                      <m:rPr>
                        <m:sty m:val="p"/>
                      </m:rPr>
                      <m:t>−</m:t>
                    </m:r>
                    <m:r>
                      <m:t>5</m:t>
                    </m:r>
                    <m:sSup>
                      <m:e>
                        <m:r>
                          <m:t>x</m:t>
                        </m:r>
                      </m:e>
                      <m:sup>
                        <m:r>
                          <m:t>2</m:t>
                        </m:r>
                      </m:sup>
                    </m:sSup>
                    <m:r>
                      <m:rPr>
                        <m:sty m:val="p"/>
                      </m:rPr>
                      <m:t>−</m:t>
                    </m:r>
                    <m:r>
                      <m:t>6</m:t>
                    </m:r>
                    <m:r>
                      <m:t>x</m:t>
                    </m:r>
                    <m:r>
                      <m:rPr>
                        <m:sty m:val="p"/>
                      </m:rPr>
                      <m:t>+</m:t>
                    </m:r>
                    <m:r>
                      <m:t>7</m:t>
                    </m:r>
                    <m:r>
                      <m:rPr>
                        <m:sty m:val="p"/>
                      </m:rPr>
                      <m:t>=</m:t>
                    </m:r>
                    <m:r>
                      <m:t>0</m:t>
                    </m:r>
                  </m:oMath>
                </a14:m>
              </a:p>
              <a:p>
                <a:pPr lvl="0" indent="0" marL="0">
                  <a:buNone/>
                </a:pPr>
                <a:r>
                  <a:rPr b="1"/>
                  <a:t>Solution</a:t>
                </a:r>
              </a:p>
              <a:p>
                <a:pPr lvl="0" indent="0" marL="0">
                  <a:buNone/>
                </a:pPr>
                <a:r>
                  <a:rPr/>
                  <a:t>The value of </a:t>
                </a:r>
                <a14:m>
                  <m:oMath xmlns:m="http://schemas.openxmlformats.org/officeDocument/2006/math">
                    <m:r>
                      <m:t>a</m:t>
                    </m:r>
                    <m:r>
                      <m:rPr>
                        <m:sty m:val="p"/>
                      </m:rPr>
                      <m:t>=</m:t>
                    </m:r>
                    <m:r>
                      <m:t>9</m:t>
                    </m:r>
                  </m:oMath>
                </a14:m>
                <a:r>
                  <a:rPr/>
                  <a:t>, </a:t>
                </a:r>
                <a14:m>
                  <m:oMath xmlns:m="http://schemas.openxmlformats.org/officeDocument/2006/math">
                    <m:r>
                      <m:t>b</m:t>
                    </m:r>
                    <m:r>
                      <m:rPr>
                        <m:sty m:val="p"/>
                      </m:rPr>
                      <m:t>=</m:t>
                    </m:r>
                    <m:r>
                      <m:rPr>
                        <m:sty m:val="p"/>
                      </m:rPr>
                      <m:t>−</m:t>
                    </m:r>
                    <m:r>
                      <m:t>6</m:t>
                    </m:r>
                  </m:oMath>
                </a14:m>
                <a:r>
                  <a:rPr/>
                  <a:t>, and </a:t>
                </a:r>
                <a14:m>
                  <m:oMath xmlns:m="http://schemas.openxmlformats.org/officeDocument/2006/math">
                    <m:r>
                      <m:t>c</m:t>
                    </m:r>
                    <m:r>
                      <m:rPr>
                        <m:sty m:val="p"/>
                      </m:rPr>
                      <m:t>=</m:t>
                    </m:r>
                    <m:r>
                      <m:t>7</m:t>
                    </m:r>
                  </m:oMath>
                </a14:m>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rPr>
                                    <m:sty m:val="p"/>
                                  </m:rPr>
                                  <m:t>−</m:t>
                                </m:r>
                                <m:r>
                                  <m:t>b</m:t>
                                </m:r>
                                <m:r>
                                  <m:rPr>
                                    <m:sty m:val="p"/>
                                  </m:rPr>
                                  <m:t>±</m:t>
                                </m:r>
                                <m:rad>
                                  <m:radPr>
                                    <m:degHide m:val="on"/>
                                  </m:radPr>
                                  <m:deg/>
                                  <m:e>
                                    <m:sSup>
                                      <m:e>
                                        <m:r>
                                          <m:t>b</m:t>
                                        </m:r>
                                      </m:e>
                                      <m:sup>
                                        <m:r>
                                          <m:t>2</m:t>
                                        </m:r>
                                      </m:sup>
                                    </m:sSup>
                                    <m:r>
                                      <m:rPr>
                                        <m:sty m:val="p"/>
                                      </m:rPr>
                                      <m:t>−</m:t>
                                    </m:r>
                                    <m:r>
                                      <m:t>4</m:t>
                                    </m:r>
                                    <m:r>
                                      <m:t>a</m:t>
                                    </m:r>
                                    <m:r>
                                      <m:t>c</m:t>
                                    </m:r>
                                  </m:e>
                                </m:rad>
                              </m:num>
                              <m:den>
                                <m:r>
                                  <m:t>2</m:t>
                                </m:r>
                                <m:r>
                                  <m:t>a</m:t>
                                </m:r>
                              </m:den>
                            </m:f>
                          </m:e>
                          <m:e/>
                          <m:e>
                            <m:r>
                              <m:rPr>
                                <m:nor/>
                                <m:sty m:val="p"/>
                              </m:rPr>
                              <m:t>Quadratic Formula</m:t>
                            </m:r>
                          </m:e>
                        </m:mr>
                        <m:mr>
                          <m:e>
                            <m:r>
                              <m:t>x</m:t>
                            </m:r>
                          </m:e>
                          <m:e>
                            <m:r>
                              <m:rPr>
                                <m:sty m:val="p"/>
                              </m:rPr>
                              <m:t>=</m:t>
                            </m:r>
                            <m:f>
                              <m:fPr>
                                <m:type m:val="bar"/>
                              </m:fPr>
                              <m:num>
                                <m:r>
                                  <m:rPr>
                                    <m:sty m:val="p"/>
                                  </m:rPr>
                                  <m:t>−</m:t>
                                </m:r>
                                <m:d>
                                  <m:dPr>
                                    <m:begChr m:val="("/>
                                    <m:endChr m:val=")"/>
                                    <m:sepChr m:val=""/>
                                    <m:grow/>
                                  </m:dPr>
                                  <m:e>
                                    <m:r>
                                      <m:rPr>
                                        <m:sty m:val="p"/>
                                      </m:rPr>
                                      <m:t>−</m:t>
                                    </m:r>
                                    <m:r>
                                      <m:t>6</m:t>
                                    </m:r>
                                  </m:e>
                                </m:d>
                                <m:r>
                                  <m:rPr>
                                    <m:sty m:val="p"/>
                                  </m:rPr>
                                  <m:t>±</m:t>
                                </m:r>
                                <m:rad>
                                  <m:radPr>
                                    <m:degHide m:val="on"/>
                                  </m:radPr>
                                  <m:deg/>
                                  <m:e>
                                    <m:sSup>
                                      <m:e>
                                        <m:d>
                                          <m:dPr>
                                            <m:begChr m:val="("/>
                                            <m:endChr m:val=")"/>
                                            <m:sepChr m:val=""/>
                                            <m:grow/>
                                          </m:dPr>
                                          <m:e>
                                            <m:r>
                                              <m:rPr>
                                                <m:sty m:val="p"/>
                                              </m:rPr>
                                              <m:t>−</m:t>
                                            </m:r>
                                            <m:r>
                                              <m:t>6</m:t>
                                            </m:r>
                                          </m:e>
                                        </m:d>
                                      </m:e>
                                      <m:sup>
                                        <m:r>
                                          <m:t>2</m:t>
                                        </m:r>
                                      </m:sup>
                                    </m:sSup>
                                    <m:r>
                                      <m:rPr>
                                        <m:sty m:val="p"/>
                                      </m:rPr>
                                      <m:t>−</m:t>
                                    </m:r>
                                    <m:r>
                                      <m:t>4</m:t>
                                    </m:r>
                                    <m:d>
                                      <m:dPr>
                                        <m:begChr m:val="("/>
                                        <m:endChr m:val=")"/>
                                        <m:sepChr m:val=""/>
                                        <m:grow/>
                                      </m:dPr>
                                      <m:e>
                                        <m:r>
                                          <m:rPr>
                                            <m:sty m:val="p"/>
                                          </m:rPr>
                                          <m:t>−</m:t>
                                        </m:r>
                                        <m:r>
                                          <m:t>5</m:t>
                                        </m:r>
                                      </m:e>
                                    </m:d>
                                    <m:d>
                                      <m:dPr>
                                        <m:begChr m:val="("/>
                                        <m:endChr m:val=")"/>
                                        <m:sepChr m:val=""/>
                                        <m:grow/>
                                      </m:dPr>
                                      <m:e>
                                        <m:r>
                                          <m:t>7</m:t>
                                        </m:r>
                                      </m:e>
                                    </m:d>
                                  </m:e>
                                </m:rad>
                              </m:num>
                              <m:den>
                                <m:r>
                                  <m:t>2</m:t>
                                </m:r>
                                <m:d>
                                  <m:dPr>
                                    <m:begChr m:val="("/>
                                    <m:endChr m:val=")"/>
                                    <m:sepChr m:val=""/>
                                    <m:grow/>
                                  </m:dPr>
                                  <m:e>
                                    <m:r>
                                      <m:rPr>
                                        <m:sty m:val="p"/>
                                      </m:rPr>
                                      <m:t>−</m:t>
                                    </m:r>
                                    <m:r>
                                      <m:t>5</m:t>
                                    </m:r>
                                  </m:e>
                                </m:d>
                              </m:den>
                            </m:f>
                          </m:e>
                          <m:e/>
                          <m:e>
                            <m:r>
                              <m:rPr>
                                <m:nor/>
                                <m:sty m:val="p"/>
                              </m:rPr>
                              <m:t>Substitute the values of a, b and c</m:t>
                            </m:r>
                          </m:e>
                        </m:mr>
                      </m:m>
                    </m:oMath>
                  </m:oMathPara>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t>6</m:t>
                                </m:r>
                                <m:r>
                                  <m:rPr>
                                    <m:sty m:val="p"/>
                                  </m:rPr>
                                  <m:t>±</m:t>
                                </m:r>
                                <m:rad>
                                  <m:radPr>
                                    <m:degHide m:val="on"/>
                                  </m:radPr>
                                  <m:deg/>
                                  <m:e>
                                    <m:r>
                                      <m:t>36</m:t>
                                    </m:r>
                                    <m:r>
                                      <m:rPr>
                                        <m:sty m:val="p"/>
                                      </m:rPr>
                                      <m:t>+</m:t>
                                    </m:r>
                                    <m:r>
                                      <m:t>140</m:t>
                                    </m:r>
                                  </m:e>
                                </m:rad>
                              </m:num>
                              <m:den>
                                <m:r>
                                  <m:rPr>
                                    <m:sty m:val="p"/>
                                  </m:rPr>
                                  <m:t>−</m:t>
                                </m:r>
                                <m:r>
                                  <m:t>10</m:t>
                                </m:r>
                              </m:den>
                            </m:f>
                          </m:e>
                          <m:e/>
                          <m:e>
                            <m:r>
                              <m:rPr>
                                <m:nor/>
                                <m:sty m:val="p"/>
                              </m:rPr>
                              <m:t>Simplify</m:t>
                            </m:r>
                          </m:e>
                        </m:mr>
                        <m:mr>
                          <m:e>
                            <m:r>
                              <m:t>x</m:t>
                            </m:r>
                          </m:e>
                          <m:e>
                            <m:r>
                              <m:rPr>
                                <m:sty m:val="p"/>
                              </m:rPr>
                              <m:t>=</m:t>
                            </m:r>
                            <m:f>
                              <m:fPr>
                                <m:type m:val="bar"/>
                              </m:fPr>
                              <m:num>
                                <m:r>
                                  <m:t>6</m:t>
                                </m:r>
                                <m:r>
                                  <m:rPr>
                                    <m:sty m:val="p"/>
                                  </m:rPr>
                                  <m:t>±</m:t>
                                </m:r>
                                <m:rad>
                                  <m:radPr>
                                    <m:degHide m:val="on"/>
                                  </m:radPr>
                                  <m:deg/>
                                  <m:e>
                                    <m:r>
                                      <m:t>176</m:t>
                                    </m:r>
                                  </m:e>
                                </m:rad>
                              </m:num>
                              <m:den>
                                <m:r>
                                  <m:rPr>
                                    <m:sty m:val="p"/>
                                  </m:rPr>
                                  <m:t>−</m:t>
                                </m:r>
                                <m:r>
                                  <m:t>10</m:t>
                                </m:r>
                              </m:den>
                            </m:f>
                          </m:e>
                          <m:e/>
                          <m:e>
                            <m:r>
                              <m:rPr>
                                <m:nor/>
                                <m:sty m:val="p"/>
                              </m:rPr>
                              <m:t>Evaluate the square root, if possible</m:t>
                            </m:r>
                          </m:e>
                        </m:mr>
                        <m:mr>
                          <m:e>
                            <m:r>
                              <m:t>x</m:t>
                            </m:r>
                          </m:e>
                          <m:e>
                            <m:r>
                              <m:rPr>
                                <m:sty m:val="p"/>
                              </m:rPr>
                              <m:t>=</m:t>
                            </m:r>
                            <m:f>
                              <m:fPr>
                                <m:type m:val="bar"/>
                              </m:fPr>
                              <m:num>
                                <m:r>
                                  <m:t>6</m:t>
                                </m:r>
                                <m:r>
                                  <m:rPr>
                                    <m:sty m:val="p"/>
                                  </m:rPr>
                                  <m:t>±</m:t>
                                </m:r>
                                <m:r>
                                  <m:t>4</m:t>
                                </m:r>
                                <m:rad>
                                  <m:radPr>
                                    <m:degHide m:val="on"/>
                                  </m:radPr>
                                  <m:deg/>
                                  <m:e>
                                    <m:r>
                                      <m:t>11</m:t>
                                    </m:r>
                                  </m:e>
                                </m:rad>
                              </m:num>
                              <m:den>
                                <m:r>
                                  <m:t>4</m:t>
                                </m:r>
                              </m:den>
                            </m:f>
                          </m:e>
                        </m:mr>
                      </m:m>
                    </m:oMath>
                  </m:oMathPara>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r>
                              <m:t>x</m:t>
                            </m:r>
                          </m:e>
                          <m:e>
                            <m:r>
                              <m:rPr>
                                <m:sty m:val="p"/>
                              </m:rPr>
                              <m:t>=</m:t>
                            </m:r>
                            <m:f>
                              <m:fPr>
                                <m:type m:val="bar"/>
                              </m:fPr>
                              <m:num>
                                <m:r>
                                  <m:t>6</m:t>
                                </m:r>
                                <m:r>
                                  <m:rPr>
                                    <m:sty m:val="p"/>
                                  </m:rPr>
                                  <m:t>+</m:t>
                                </m:r>
                                <m:r>
                                  <m:t>4</m:t>
                                </m:r>
                                <m:rad>
                                  <m:radPr>
                                    <m:degHide m:val="on"/>
                                  </m:radPr>
                                  <m:deg/>
                                  <m:e>
                                    <m:r>
                                      <m:t>11</m:t>
                                    </m:r>
                                  </m:e>
                                </m:rad>
                              </m:num>
                              <m:den>
                                <m:r>
                                  <m:rPr>
                                    <m:sty m:val="p"/>
                                  </m:rPr>
                                  <m:t>−</m:t>
                                </m:r>
                                <m:r>
                                  <m:t>10</m:t>
                                </m:r>
                              </m:den>
                            </m:f>
                            <m:r>
                              <m:rPr>
                                <m:sty m:val="p"/>
                              </m:rPr>
                              <m:t>,</m:t>
                            </m:r>
                            <m:r>
                              <m:t>  </m:t>
                            </m:r>
                            <m:r>
                              <m:t>x</m:t>
                            </m:r>
                            <m:r>
                              <m:rPr>
                                <m:sty m:val="p"/>
                              </m:rPr>
                              <m:t>=</m:t>
                            </m:r>
                            <m:f>
                              <m:fPr>
                                <m:type m:val="bar"/>
                              </m:fPr>
                              <m:num>
                                <m:r>
                                  <m:t>6</m:t>
                                </m:r>
                                <m:r>
                                  <m:rPr>
                                    <m:sty m:val="p"/>
                                  </m:rPr>
                                  <m:t>−</m:t>
                                </m:r>
                                <m:r>
                                  <m:t>4</m:t>
                                </m:r>
                                <m:rad>
                                  <m:radPr>
                                    <m:degHide m:val="on"/>
                                  </m:radPr>
                                  <m:deg/>
                                  <m:e>
                                    <m:r>
                                      <m:t>11</m:t>
                                    </m:r>
                                  </m:e>
                                </m:rad>
                              </m:num>
                              <m:den>
                                <m:r>
                                  <m:rPr>
                                    <m:sty m:val="p"/>
                                  </m:rPr>
                                  <m:t>−</m:t>
                                </m:r>
                                <m:r>
                                  <m:t>10</m:t>
                                </m:r>
                              </m:den>
                            </m:f>
                          </m:e>
                          <m:e/>
                          <m:e>
                            <m:r>
                              <m:rPr>
                                <m:nor/>
                                <m:sty m:val="p"/>
                              </m:rPr>
                              <m:t>Simplify</m:t>
                            </m:r>
                          </m:e>
                        </m:mr>
                        <m:mr>
                          <m:e>
                            <m:r>
                              <m:t>x</m:t>
                            </m:r>
                          </m:e>
                          <m:e>
                            <m:r>
                              <m:rPr>
                                <m:sty m:val="p"/>
                              </m:rPr>
                              <m:t>=</m:t>
                            </m:r>
                            <m:f>
                              <m:fPr>
                                <m:type m:val="bar"/>
                              </m:fPr>
                              <m:num>
                                <m:r>
                                  <m:t>3</m:t>
                                </m:r>
                                <m:r>
                                  <m:rPr>
                                    <m:sty m:val="p"/>
                                  </m:rPr>
                                  <m:t>+</m:t>
                                </m:r>
                                <m:r>
                                  <m:t>2</m:t>
                                </m:r>
                                <m:rad>
                                  <m:radPr>
                                    <m:degHide m:val="on"/>
                                  </m:radPr>
                                  <m:deg/>
                                  <m:e>
                                    <m:r>
                                      <m:t>11</m:t>
                                    </m:r>
                                  </m:e>
                                </m:rad>
                              </m:num>
                              <m:den>
                                <m:r>
                                  <m:rPr>
                                    <m:sty m:val="p"/>
                                  </m:rPr>
                                  <m:t>−</m:t>
                                </m:r>
                                <m:r>
                                  <m:t>5</m:t>
                                </m:r>
                              </m:den>
                            </m:f>
                            <m:r>
                              <m:rPr>
                                <m:sty m:val="p"/>
                              </m:rPr>
                              <m:t>,</m:t>
                            </m:r>
                            <m:r>
                              <m:t>  </m:t>
                            </m:r>
                            <m:r>
                              <m:t>x</m:t>
                            </m:r>
                            <m:r>
                              <m:rPr>
                                <m:sty m:val="p"/>
                              </m:rPr>
                              <m:t>=</m:t>
                            </m:r>
                            <m:f>
                              <m:fPr>
                                <m:type m:val="bar"/>
                              </m:fPr>
                              <m:num>
                                <m:r>
                                  <m:t>3</m:t>
                                </m:r>
                                <m:r>
                                  <m:rPr>
                                    <m:sty m:val="p"/>
                                  </m:rPr>
                                  <m:t>−</m:t>
                                </m:r>
                                <m:r>
                                  <m:t>2</m:t>
                                </m:r>
                                <m:rad>
                                  <m:radPr>
                                    <m:degHide m:val="on"/>
                                  </m:radPr>
                                  <m:deg/>
                                  <m:e>
                                    <m:r>
                                      <m:t>11</m:t>
                                    </m:r>
                                  </m:e>
                                </m:rad>
                              </m:num>
                              <m:den>
                                <m:r>
                                  <m:rPr>
                                    <m:sty m:val="p"/>
                                  </m:rPr>
                                  <m:t>−</m:t>
                                </m:r>
                                <m:r>
                                  <m:t>5</m:t>
                                </m:r>
                              </m:den>
                            </m:f>
                          </m:e>
                        </m:mr>
                        <m:mr>
                          <m:e>
                            <m:r>
                              <m:t>x</m:t>
                            </m:r>
                          </m:e>
                          <m:e>
                            <m:r>
                              <m:rPr>
                                <m:sty m:val="p"/>
                              </m:rPr>
                              <m:t>=</m:t>
                            </m:r>
                            <m:f>
                              <m:fPr>
                                <m:type m:val="bar"/>
                              </m:fPr>
                              <m:num>
                                <m:r>
                                  <m:rPr>
                                    <m:sty m:val="p"/>
                                  </m:rPr>
                                  <m:t>−</m:t>
                                </m:r>
                                <m:r>
                                  <m:t>3</m:t>
                                </m:r>
                                <m:r>
                                  <m:rPr>
                                    <m:sty m:val="p"/>
                                  </m:rPr>
                                  <m:t>−</m:t>
                                </m:r>
                                <m:r>
                                  <m:t>2</m:t>
                                </m:r>
                                <m:rad>
                                  <m:radPr>
                                    <m:degHide m:val="on"/>
                                  </m:radPr>
                                  <m:deg/>
                                  <m:e>
                                    <m:r>
                                      <m:t>11</m:t>
                                    </m:r>
                                  </m:e>
                                </m:rad>
                              </m:num>
                              <m:den>
                                <m:r>
                                  <m:t>5</m:t>
                                </m:r>
                              </m:den>
                            </m:f>
                            <m:r>
                              <m:rPr>
                                <m:sty m:val="p"/>
                              </m:rPr>
                              <m:t>,</m:t>
                            </m:r>
                            <m:r>
                              <m:t>  </m:t>
                            </m:r>
                            <m:r>
                              <m:t>x</m:t>
                            </m:r>
                            <m:r>
                              <m:rPr>
                                <m:sty m:val="p"/>
                              </m:rPr>
                              <m:t>=</m:t>
                            </m:r>
                            <m:f>
                              <m:fPr>
                                <m:type m:val="bar"/>
                              </m:fPr>
                              <m:num>
                                <m:r>
                                  <m:rPr>
                                    <m:sty m:val="p"/>
                                  </m:rPr>
                                  <m:t>−</m:t>
                                </m:r>
                                <m:r>
                                  <m:t>3</m:t>
                                </m:r>
                                <m:r>
                                  <m:rPr>
                                    <m:sty m:val="p"/>
                                  </m:rPr>
                                  <m:t>+</m:t>
                                </m:r>
                                <m:r>
                                  <m:t>2</m:t>
                                </m:r>
                                <m:rad>
                                  <m:radPr>
                                    <m:degHide m:val="on"/>
                                  </m:radPr>
                                  <m:deg/>
                                  <m:e>
                                    <m:r>
                                      <m:t>11</m:t>
                                    </m:r>
                                  </m:e>
                                </m:rad>
                              </m:num>
                              <m:den>
                                <m:r>
                                  <m:t>5</m:t>
                                </m:r>
                              </m:den>
                            </m:f>
                          </m:e>
                        </m:mr>
                      </m:m>
                    </m:oMath>
                  </m:oMathPara>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Classroom Rules</a:t>
            </a:r>
          </a:p>
        </p:txBody>
      </p:sp>
      <p:sp>
        <p:nvSpPr>
          <p:cNvPr id="3" name="Content Placeholder 2"/>
          <p:cNvSpPr>
            <a:spLocks noGrp="1"/>
          </p:cNvSpPr>
          <p:nvPr>
            <p:ph idx="1"/>
          </p:nvPr>
        </p:nvSpPr>
        <p:spPr/>
        <p:txBody>
          <a:bodyPr/>
          <a:lstStyle/>
          <a:p>
            <a:pPr lvl="0" indent="0" marL="0">
              <a:buNone/>
            </a:pPr>
            <a:r>
              <a:rPr b="1"/>
              <a:t>E</a:t>
            </a:r>
            <a:r>
              <a:rPr/>
              <a:t>ngage actively</a:t>
            </a:r>
          </a:p>
          <a:p>
            <a:pPr lvl="0" indent="0" marL="0">
              <a:buNone/>
            </a:pPr>
            <a:r>
              <a:rPr b="1"/>
              <a:t>Q</a:t>
            </a:r>
            <a:r>
              <a:rPr/>
              <a:t>uestion respectfully</a:t>
            </a:r>
          </a:p>
          <a:p>
            <a:pPr lvl="0" indent="0" marL="0">
              <a:buNone/>
            </a:pPr>
            <a:r>
              <a:rPr b="1"/>
              <a:t>U</a:t>
            </a:r>
            <a:r>
              <a:rPr/>
              <a:t>se time wisely</a:t>
            </a:r>
          </a:p>
          <a:p>
            <a:pPr lvl="0" indent="0" marL="0">
              <a:buNone/>
            </a:pPr>
            <a:r>
              <a:rPr b="1"/>
              <a:t>A</a:t>
            </a:r>
            <a:r>
              <a:rPr/>
              <a:t>lways raise your hand if you want to speak.</a:t>
            </a:r>
          </a:p>
          <a:p>
            <a:pPr lvl="0" indent="0" marL="0">
              <a:buNone/>
            </a:pPr>
            <a:r>
              <a:rPr b="1"/>
              <a:t>T</a:t>
            </a:r>
            <a:r>
              <a:rPr/>
              <a:t>hink critically</a:t>
            </a:r>
          </a:p>
          <a:p>
            <a:pPr lvl="0" indent="0" marL="0">
              <a:buNone/>
            </a:pPr>
            <a:r>
              <a:rPr b="1"/>
              <a:t>I</a:t>
            </a:r>
            <a:r>
              <a:rPr/>
              <a:t>nteract thoughtfully.</a:t>
            </a:r>
          </a:p>
          <a:p>
            <a:pPr lvl="0" indent="0" marL="0">
              <a:buNone/>
            </a:pPr>
            <a:r>
              <a:rPr b="1"/>
              <a:t>O</a:t>
            </a:r>
            <a:r>
              <a:rPr/>
              <a:t>bserve rules at all times</a:t>
            </a:r>
          </a:p>
          <a:p>
            <a:pPr lvl="0" indent="0" marL="0">
              <a:buNone/>
            </a:pPr>
            <a:r>
              <a:rPr b="1"/>
              <a:t>N</a:t>
            </a:r>
            <a:r>
              <a:rPr/>
              <a:t>urture respect and kindness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TRY THIS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3</m:t>
                      </m:r>
                      <m:sSup>
                        <m:e>
                          <m:r>
                            <m:t>x</m:t>
                          </m:r>
                        </m:e>
                        <m:sup>
                          <m:r>
                            <m:t>2</m:t>
                          </m:r>
                        </m:sup>
                      </m:sSup>
                      <m:r>
                        <m:rPr>
                          <m:sty m:val="p"/>
                        </m:rPr>
                        <m:t>+</m:t>
                      </m:r>
                      <m:r>
                        <m:t>4</m:t>
                      </m:r>
                      <m:r>
                        <m:t>x</m:t>
                      </m:r>
                      <m:r>
                        <m:rPr>
                          <m:sty m:val="p"/>
                        </m:rPr>
                        <m:t>=</m:t>
                      </m:r>
                      <m:r>
                        <m:t>0</m:t>
                      </m:r>
                    </m:oMath>
                  </m:oMathPara>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TRY THIS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9</m:t>
                      </m:r>
                      <m:sSup>
                        <m:e>
                          <m:r>
                            <m:t>x</m:t>
                          </m:r>
                        </m:e>
                        <m:sup>
                          <m:r>
                            <m:t>2</m:t>
                          </m:r>
                        </m:sup>
                      </m:sSup>
                      <m:r>
                        <m:rPr>
                          <m:sty m:val="p"/>
                        </m:rPr>
                        <m:t>−</m:t>
                      </m:r>
                      <m:r>
                        <m:t>6</m:t>
                      </m:r>
                      <m:r>
                        <m:t>x</m:t>
                      </m:r>
                      <m:r>
                        <m:rPr>
                          <m:sty m:val="p"/>
                        </m:rPr>
                        <m:t>+</m:t>
                      </m:r>
                      <m:r>
                        <m:t>5</m:t>
                      </m:r>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 4: Solve and Mount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Directions:</a:t>
                </a:r>
                <a:r>
                  <a:rPr/>
                  <a:t> Find the roots of the following quadratic equation using quadratic formula. Solve the following equation and choose the correct answer from the set of cards inside the envelope and mount into the space below each equation.</a:t>
                </a:r>
              </a:p>
              <a:p>
                <a:pPr lvl="0" indent="0" marL="0">
                  <a:buNone/>
                </a:pPr>
                <a14:m>
                  <m:oMath xmlns:m="http://schemas.openxmlformats.org/officeDocument/2006/math">
                    <m:sSup>
                      <m:e>
                        <m:r>
                          <m:t>x</m:t>
                        </m:r>
                      </m:e>
                      <m:sup>
                        <m:r>
                          <m:t>2</m:t>
                        </m:r>
                      </m:sup>
                    </m:sSup>
                    <m:r>
                      <m:rPr>
                        <m:sty m:val="p"/>
                      </m:rPr>
                      <m:t>−</m:t>
                    </m:r>
                    <m:r>
                      <m:t>2</m:t>
                    </m:r>
                    <m:r>
                      <m:t>x</m:t>
                    </m:r>
                    <m:r>
                      <m:rPr>
                        <m:sty m:val="p"/>
                      </m:rPr>
                      <m:t>−</m:t>
                    </m:r>
                    <m:r>
                      <m:t>35</m:t>
                    </m:r>
                    <m:r>
                      <m:rPr>
                        <m:sty m:val="p"/>
                      </m:rPr>
                      <m:t>=</m:t>
                    </m:r>
                    <m:r>
                      <m:t>0</m:t>
                    </m:r>
                  </m:oMath>
                </a14:m>
                <a:r>
                  <a:rPr/>
                  <a:t> </a:t>
                </a:r>
                <a14:m>
                  <m:oMath xmlns:m="http://schemas.openxmlformats.org/officeDocument/2006/math">
                    <m:r>
                      <m:t>  </m:t>
                    </m:r>
                  </m:oMath>
                </a14:m>
                <a:r>
                  <a:rPr/>
                  <a:t> </a:t>
                </a:r>
                <a14:m>
                  <m:oMath xmlns:m="http://schemas.openxmlformats.org/officeDocument/2006/math">
                    <m:r>
                      <m:t>3</m:t>
                    </m:r>
                    <m:sSup>
                      <m:e>
                        <m:r>
                          <m:t>x</m:t>
                        </m:r>
                      </m:e>
                      <m:sup>
                        <m:r>
                          <m:t>2</m:t>
                        </m:r>
                      </m:sup>
                    </m:sSup>
                    <m:r>
                      <m:rPr>
                        <m:sty m:val="p"/>
                      </m:rPr>
                      <m:t>−</m:t>
                    </m:r>
                    <m:r>
                      <m:t>4</m:t>
                    </m:r>
                    <m:r>
                      <m:t>x</m:t>
                    </m:r>
                    <m:r>
                      <m:rPr>
                        <m:sty m:val="p"/>
                      </m:rPr>
                      <m:t>=</m:t>
                    </m:r>
                    <m:r>
                      <m:t>1</m:t>
                    </m:r>
                  </m:oMath>
                </a14:m>
              </a:p>
              <a:p>
                <a:pPr lvl="0" indent="0" marL="0">
                  <a:buNone/>
                </a:pPr>
                <a14:m>
                  <m:oMath xmlns:m="http://schemas.openxmlformats.org/officeDocument/2006/math">
                    <m:sSup>
                      <m:e>
                        <m:r>
                          <m:t>x</m:t>
                        </m:r>
                      </m:e>
                      <m:sup>
                        <m:r>
                          <m:t>2</m:t>
                        </m:r>
                      </m:sup>
                    </m:sSup>
                    <m:r>
                      <m:rPr>
                        <m:sty m:val="p"/>
                      </m:rPr>
                      <m:t>−</m:t>
                    </m:r>
                    <m:r>
                      <m:t>3</m:t>
                    </m:r>
                    <m:r>
                      <m:t>x</m:t>
                    </m:r>
                    <m:r>
                      <m:rPr>
                        <m:sty m:val="p"/>
                      </m:rPr>
                      <m:t>+</m:t>
                    </m:r>
                    <m:r>
                      <m:t>1</m:t>
                    </m:r>
                    <m:r>
                      <m:rPr>
                        <m:sty m:val="p"/>
                      </m:rPr>
                      <m:t>=</m:t>
                    </m:r>
                    <m:r>
                      <m:t>0</m:t>
                    </m:r>
                  </m:oMath>
                </a14:m>
                <a:r>
                  <a:rPr/>
                  <a:t> </a:t>
                </a:r>
                <a14:m>
                  <m:oMath xmlns:m="http://schemas.openxmlformats.org/officeDocument/2006/math">
                    <m:r>
                      <m:t>  </m:t>
                    </m:r>
                  </m:oMath>
                </a14:m>
                <a:r>
                  <a:rPr/>
                  <a:t> </a:t>
                </a:r>
                <a14:m>
                  <m:oMath xmlns:m="http://schemas.openxmlformats.org/officeDocument/2006/math">
                    <m:r>
                      <m:t>2</m:t>
                    </m:r>
                    <m:sSup>
                      <m:e>
                        <m:r>
                          <m:t>x</m:t>
                        </m:r>
                      </m:e>
                      <m:sup>
                        <m:r>
                          <m:t>2</m:t>
                        </m:r>
                      </m:sup>
                    </m:sSup>
                    <m:r>
                      <m:rPr>
                        <m:sty m:val="p"/>
                      </m:rPr>
                      <m:t>=</m:t>
                    </m:r>
                    <m:r>
                      <m:t>11</m:t>
                    </m:r>
                    <m:r>
                      <m:t>x</m:t>
                    </m:r>
                    <m:r>
                      <m:rPr>
                        <m:sty m:val="p"/>
                      </m:rPr>
                      <m:t>−</m:t>
                    </m:r>
                    <m:r>
                      <m:t>5</m:t>
                    </m:r>
                  </m:oMath>
                </a14:m>
              </a:p>
              <a:p>
                <a:pPr lvl="0" indent="0" marL="0">
                  <a:buNone/>
                </a:pPr>
                <a14:m>
                  <m:oMath xmlns:m="http://schemas.openxmlformats.org/officeDocument/2006/math">
                    <m:r>
                      <m:t>2</m:t>
                    </m:r>
                    <m:sSup>
                      <m:e>
                        <m:r>
                          <m:t>x</m:t>
                        </m:r>
                      </m:e>
                      <m:sup>
                        <m:r>
                          <m:t>2</m:t>
                        </m:r>
                      </m:sup>
                    </m:sSup>
                    <m:r>
                      <m:rPr>
                        <m:sty m:val="p"/>
                      </m:rPr>
                      <m:t>−</m:t>
                    </m:r>
                    <m:r>
                      <m:t>x</m:t>
                    </m:r>
                    <m:r>
                      <m:rPr>
                        <m:sty m:val="p"/>
                      </m:rPr>
                      <m:t>−</m:t>
                    </m:r>
                    <m:r>
                      <m:t>5</m:t>
                    </m:r>
                    <m:r>
                      <m:rPr>
                        <m:sty m:val="p"/>
                      </m:rPr>
                      <m:t>=</m:t>
                    </m:r>
                    <m:r>
                      <m:t>0</m:t>
                    </m:r>
                  </m:oMath>
                </a14:m>
                <a:r>
                  <a:rPr/>
                  <a:t> </a:t>
                </a:r>
                <a14:m>
                  <m:oMath xmlns:m="http://schemas.openxmlformats.org/officeDocument/2006/math">
                    <m:r>
                      <m:t>  </m:t>
                    </m:r>
                  </m:oMath>
                </a14:m>
                <a:r>
                  <a:rPr/>
                  <a:t> </a:t>
                </a:r>
                <a14:m>
                  <m:oMath xmlns:m="http://schemas.openxmlformats.org/officeDocument/2006/math">
                    <m:sSup>
                      <m:e>
                        <m:r>
                          <m:t>x</m:t>
                        </m:r>
                      </m:e>
                      <m:sup>
                        <m:r>
                          <m:t>2</m:t>
                        </m:r>
                      </m:sup>
                    </m:sSup>
                    <m:r>
                      <m:rPr>
                        <m:sty m:val="p"/>
                      </m:rPr>
                      <m:t>+</m:t>
                    </m:r>
                    <m:r>
                      <m:t>6</m:t>
                    </m:r>
                    <m:r>
                      <m:t>x</m:t>
                    </m:r>
                    <m:r>
                      <m:rPr>
                        <m:sty m:val="p"/>
                      </m:rPr>
                      <m:t>−</m:t>
                    </m:r>
                    <m:r>
                      <m:t>3</m:t>
                    </m:r>
                    <m:r>
                      <m:rPr>
                        <m:sty m:val="p"/>
                      </m:rPr>
                      <m:t>=</m:t>
                    </m:r>
                    <m:r>
                      <m:t>0</m:t>
                    </m:r>
                  </m:oMath>
                </a14:m>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 OF ANSWERS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rPr>
                        <m:sty m:val="p"/>
                      </m:rPr>
                      <m:t>=</m:t>
                    </m:r>
                    <m:r>
                      <m:rPr>
                        <m:sty m:val="p"/>
                      </m:rPr>
                      <m:t>−</m:t>
                    </m:r>
                    <m:r>
                      <m:t>3</m:t>
                    </m:r>
                    <m:r>
                      <m:rPr>
                        <m:sty m:val="p"/>
                      </m:rPr>
                      <m:t>±</m:t>
                    </m:r>
                    <m:r>
                      <m:t>2</m:t>
                    </m:r>
                    <m:rad>
                      <m:radPr>
                        <m:degHide m:val="on"/>
                      </m:radPr>
                      <m:deg/>
                      <m:e>
                        <m:r>
                          <m:t>3</m:t>
                        </m:r>
                      </m:e>
                    </m:rad>
                  </m:oMath>
                </a14:m>
              </a:p>
              <a:p>
                <a:pPr lvl="0" indent="0" marL="0">
                  <a:buNone/>
                </a:pPr>
                <a14:m>
                  <m:oMath xmlns:m="http://schemas.openxmlformats.org/officeDocument/2006/math">
                    <m:r>
                      <m:t>x</m:t>
                    </m:r>
                    <m:r>
                      <m:rPr>
                        <m:sty m:val="p"/>
                      </m:rPr>
                      <m:t>=</m:t>
                    </m:r>
                    <m:r>
                      <m:rPr>
                        <m:sty m:val="p"/>
                      </m:rPr>
                      <m:t>−</m:t>
                    </m:r>
                    <m:r>
                      <m:t>5</m:t>
                    </m:r>
                    <m:r>
                      <m:rPr>
                        <m:sty m:val="p"/>
                      </m:rPr>
                      <m:t>,</m:t>
                    </m:r>
                    <m:r>
                      <m:t>  </m:t>
                    </m:r>
                    <m:r>
                      <m:t>x</m:t>
                    </m:r>
                    <m:r>
                      <m:rPr>
                        <m:sty m:val="p"/>
                      </m:rPr>
                      <m:t>=</m:t>
                    </m:r>
                    <m:r>
                      <m:t>7</m:t>
                    </m:r>
                  </m:oMath>
                </a14:m>
              </a:p>
              <a:p>
                <a:pPr lvl="0" indent="0" marL="0">
                  <a:buNone/>
                </a:pPr>
                <a14:m>
                  <m:oMath xmlns:m="http://schemas.openxmlformats.org/officeDocument/2006/math">
                    <m:r>
                      <m:t>x</m:t>
                    </m:r>
                    <m:r>
                      <m:rPr>
                        <m:sty m:val="p"/>
                      </m:rPr>
                      <m:t>=</m:t>
                    </m:r>
                    <m:f>
                      <m:fPr>
                        <m:type m:val="bar"/>
                      </m:fPr>
                      <m:num>
                        <m:r>
                          <m:t>3</m:t>
                        </m:r>
                        <m:r>
                          <m:rPr>
                            <m:sty m:val="p"/>
                          </m:rPr>
                          <m:t>±</m:t>
                        </m:r>
                        <m:rad>
                          <m:radPr>
                            <m:degHide m:val="on"/>
                          </m:radPr>
                          <m:deg/>
                          <m:e>
                            <m:r>
                              <m:t>5</m:t>
                            </m:r>
                          </m:e>
                        </m:rad>
                      </m:num>
                      <m:den>
                        <m:r>
                          <m:t>2</m:t>
                        </m:r>
                      </m:den>
                    </m:f>
                  </m:oMath>
                </a14:m>
              </a:p>
              <a:p>
                <a:pPr lvl="0" indent="0" marL="0">
                  <a:buNone/>
                </a:pPr>
                <a14:m>
                  <m:oMath xmlns:m="http://schemas.openxmlformats.org/officeDocument/2006/math">
                    <m:r>
                      <m:t>x</m:t>
                    </m:r>
                    <m:r>
                      <m:rPr>
                        <m:sty m:val="p"/>
                      </m:rPr>
                      <m:t>=</m:t>
                    </m:r>
                    <m:f>
                      <m:fPr>
                        <m:type m:val="bar"/>
                      </m:fPr>
                      <m:num>
                        <m:r>
                          <m:t>1</m:t>
                        </m:r>
                        <m:r>
                          <m:rPr>
                            <m:sty m:val="p"/>
                          </m:rPr>
                          <m:t>±</m:t>
                        </m:r>
                        <m:rad>
                          <m:radPr>
                            <m:degHide m:val="on"/>
                          </m:radPr>
                          <m:deg/>
                          <m:e>
                            <m:r>
                              <m:t>41</m:t>
                            </m:r>
                          </m:e>
                        </m:rad>
                      </m:num>
                      <m:den>
                        <m:r>
                          <m:t>4</m:t>
                        </m:r>
                      </m:den>
                    </m:f>
                  </m:oMath>
                </a14:m>
              </a:p>
              <a:p>
                <a:pPr lvl="0" indent="0" marL="0">
                  <a:buNone/>
                </a:pPr>
                <a14:m>
                  <m:oMath xmlns:m="http://schemas.openxmlformats.org/officeDocument/2006/math">
                    <m:r>
                      <m:t>x</m:t>
                    </m:r>
                    <m:r>
                      <m:rPr>
                        <m:sty m:val="p"/>
                      </m:rPr>
                      <m:t>=</m:t>
                    </m:r>
                    <m:f>
                      <m:fPr>
                        <m:type m:val="bar"/>
                      </m:fPr>
                      <m:num>
                        <m:r>
                          <m:t>2</m:t>
                        </m:r>
                        <m:r>
                          <m:rPr>
                            <m:sty m:val="p"/>
                          </m:rPr>
                          <m:t>±</m:t>
                        </m:r>
                        <m:rad>
                          <m:radPr>
                            <m:degHide m:val="on"/>
                          </m:radPr>
                          <m:deg/>
                          <m:e>
                            <m:r>
                              <m:t>7</m:t>
                            </m:r>
                          </m:e>
                        </m:rad>
                      </m:num>
                      <m:den>
                        <m:r>
                          <m:t>3</m:t>
                        </m:r>
                      </m:den>
                    </m:f>
                  </m:oMath>
                </a14:m>
              </a:p>
              <a:p>
                <a:pPr lvl="0" indent="0" marL="0">
                  <a:buNone/>
                </a:pPr>
                <a14:m>
                  <m:oMath xmlns:m="http://schemas.openxmlformats.org/officeDocument/2006/math">
                    <m:r>
                      <m:t>x</m:t>
                    </m:r>
                    <m:r>
                      <m:rPr>
                        <m:sty m:val="p"/>
                      </m:rPr>
                      <m:t>=</m:t>
                    </m:r>
                    <m:f>
                      <m:fPr>
                        <m:type m:val="bar"/>
                      </m:fPr>
                      <m:num>
                        <m:r>
                          <m:t>1</m:t>
                        </m:r>
                      </m:num>
                      <m:den>
                        <m:r>
                          <m:t>2</m:t>
                        </m:r>
                      </m:den>
                    </m:f>
                    <m:r>
                      <m:rPr>
                        <m:sty m:val="p"/>
                      </m:rPr>
                      <m:t>,</m:t>
                    </m:r>
                    <m:r>
                      <m:t>  </m:t>
                    </m:r>
                    <m:r>
                      <m:t>x</m:t>
                    </m:r>
                    <m:r>
                      <m:rPr>
                        <m:sty m:val="p"/>
                      </m:rPr>
                      <m:t>=</m:t>
                    </m:r>
                    <m:r>
                      <m:t>5</m:t>
                    </m:r>
                  </m:oMath>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Assessment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Directions.</a:t>
                </a:r>
                <a:r>
                  <a:rPr/>
                  <a:t> Find the solutions of each of the following quadratic equations using the quadratic formula. Show your complete solution. Write your answer on a clean sheet of bond paper.</a:t>
                </a:r>
              </a:p>
              <a:p>
                <a:pPr lvl="0" indent="0" marL="0">
                  <a:buNone/>
                </a:pPr>
                <a14:m>
                  <m:oMath xmlns:m="http://schemas.openxmlformats.org/officeDocument/2006/math">
                    <m:r>
                      <m:t>  </m:t>
                    </m:r>
                  </m:oMath>
                </a14:m>
                <a:r>
                  <a:rPr/>
                  <a:t> 1. </a:t>
                </a:r>
                <a14:m>
                  <m:oMath xmlns:m="http://schemas.openxmlformats.org/officeDocument/2006/math">
                    <m:r>
                      <m:t>2</m:t>
                    </m:r>
                    <m:d>
                      <m:dPr>
                        <m:begChr m:val="("/>
                        <m:endChr m:val=")"/>
                        <m:sepChr m:val=""/>
                        <m:grow/>
                      </m:dPr>
                      <m:e>
                        <m:sSup>
                          <m:e>
                            <m:r>
                              <m:t>x</m:t>
                            </m:r>
                          </m:e>
                          <m:sup>
                            <m:r>
                              <m:t>2</m:t>
                            </m:r>
                          </m:sup>
                        </m:sSup>
                        <m:r>
                          <m:rPr>
                            <m:sty m:val="p"/>
                          </m:rPr>
                          <m:t>−</m:t>
                        </m:r>
                        <m:r>
                          <m:t>2</m:t>
                        </m:r>
                        <m:r>
                          <m:t>x</m:t>
                        </m:r>
                      </m:e>
                    </m:d>
                    <m:r>
                      <m:rPr>
                        <m:sty m:val="p"/>
                      </m:rPr>
                      <m:t>=</m:t>
                    </m:r>
                    <m:r>
                      <m:t>5</m:t>
                    </m:r>
                  </m:oMath>
                </a14:m>
              </a:p>
              <a:p>
                <a:pPr lvl="0" indent="0" marL="0">
                  <a:buNone/>
                </a:pPr>
                <a14:m>
                  <m:oMath xmlns:m="http://schemas.openxmlformats.org/officeDocument/2006/math">
                    <m:r>
                      <m:t>  </m:t>
                    </m:r>
                  </m:oMath>
                </a14:m>
                <a:r>
                  <a:rPr/>
                  <a:t> 2. </a:t>
                </a:r>
                <a14:m>
                  <m:oMath xmlns:m="http://schemas.openxmlformats.org/officeDocument/2006/math">
                    <m:r>
                      <m:t>4</m:t>
                    </m:r>
                    <m:sSup>
                      <m:e>
                        <m:r>
                          <m:t>x</m:t>
                        </m:r>
                      </m:e>
                      <m:sup>
                        <m:r>
                          <m:t>2</m:t>
                        </m:r>
                      </m:sup>
                    </m:sSup>
                    <m:r>
                      <m:rPr>
                        <m:sty m:val="p"/>
                      </m:rPr>
                      <m:t>=</m:t>
                    </m:r>
                    <m:r>
                      <m:rPr>
                        <m:sty m:val="p"/>
                      </m:rPr>
                      <m:t>−</m:t>
                    </m:r>
                    <m:r>
                      <m:t>7</m:t>
                    </m:r>
                    <m:r>
                      <m:t>x</m:t>
                    </m:r>
                    <m:r>
                      <m:rPr>
                        <m:sty m:val="p"/>
                      </m:rPr>
                      <m:t>+</m:t>
                    </m:r>
                    <m:r>
                      <m:t>15</m:t>
                    </m:r>
                  </m:oMath>
                </a14:m>
              </a:p>
              <a:p>
                <a:pPr lvl="0" indent="0" marL="0">
                  <a:buNone/>
                </a:pPr>
                <a14:m>
                  <m:oMath xmlns:m="http://schemas.openxmlformats.org/officeDocument/2006/math">
                    <m:r>
                      <m:t>  </m:t>
                    </m:r>
                  </m:oMath>
                </a14:m>
                <a:r>
                  <a:rPr/>
                  <a:t> 3. </a:t>
                </a:r>
                <a14:m>
                  <m:oMath xmlns:m="http://schemas.openxmlformats.org/officeDocument/2006/math">
                    <m:r>
                      <m:t>7</m:t>
                    </m:r>
                    <m:sSup>
                      <m:e>
                        <m:r>
                          <m:t>x</m:t>
                        </m:r>
                      </m:e>
                      <m:sup>
                        <m:r>
                          <m:t>2</m:t>
                        </m:r>
                      </m:sup>
                    </m:sSup>
                    <m:r>
                      <m:rPr>
                        <m:sty m:val="p"/>
                      </m:rPr>
                      <m:t>−</m:t>
                    </m:r>
                    <m:r>
                      <m:t>37</m:t>
                    </m:r>
                    <m:r>
                      <m:t>x</m:t>
                    </m:r>
                    <m:r>
                      <m:rPr>
                        <m:sty m:val="p"/>
                      </m:rPr>
                      <m:t>+</m:t>
                    </m:r>
                    <m:r>
                      <m:t>10</m:t>
                    </m:r>
                    <m:r>
                      <m:rPr>
                        <m:sty m:val="p"/>
                      </m:rPr>
                      <m:t>=</m:t>
                    </m:r>
                    <m:r>
                      <m:t>0</m:t>
                    </m:r>
                  </m:oMath>
                </a14:m>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ADDITIONAL ASSIGNMENT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Write your answers on a clean sheet of paper or bond paper.</a:t>
                </a:r>
              </a:p>
              <a:p>
                <a:pPr lvl="0" indent="0" marL="0">
                  <a:buNone/>
                </a:pPr>
                <a14:m>
                  <m:oMath xmlns:m="http://schemas.openxmlformats.org/officeDocument/2006/math">
                    <m:r>
                      <m:t>  </m:t>
                    </m:r>
                  </m:oMath>
                </a14:m>
                <a:r>
                  <a:rPr/>
                  <a:t> A. Find the solution of the following equation using quadratic formula.</a:t>
                </a:r>
              </a:p>
              <a:p>
                <a:pPr lvl="0" indent="0" marL="0">
                  <a:buNone/>
                </a:pPr>
                <a14:m>
                  <m:oMath xmlns:m="http://schemas.openxmlformats.org/officeDocument/2006/math">
                    <m:r>
                      <m:t>  </m:t>
                    </m:r>
                  </m:oMath>
                </a14:m>
                <a:r>
                  <a:rPr/>
                  <a:t> 1. </a:t>
                </a:r>
                <a14:m>
                  <m:oMath xmlns:m="http://schemas.openxmlformats.org/officeDocument/2006/math">
                    <m:r>
                      <m:t>2</m:t>
                    </m:r>
                    <m:sSup>
                      <m:e>
                        <m:r>
                          <m:t>x</m:t>
                        </m:r>
                      </m:e>
                      <m:sup>
                        <m:r>
                          <m:t>2</m:t>
                        </m:r>
                      </m:sup>
                    </m:sSup>
                    <m:r>
                      <m:rPr>
                        <m:sty m:val="p"/>
                      </m:rPr>
                      <m:t>+</m:t>
                    </m:r>
                    <m:r>
                      <m:t>x</m:t>
                    </m:r>
                    <m:r>
                      <m:rPr>
                        <m:sty m:val="p"/>
                      </m:rPr>
                      <m:t>−</m:t>
                    </m:r>
                    <m:r>
                      <m:t>6</m:t>
                    </m:r>
                    <m:r>
                      <m:rPr>
                        <m:sty m:val="p"/>
                      </m:rPr>
                      <m:t>=</m:t>
                    </m:r>
                    <m:r>
                      <m:t>0</m:t>
                    </m:r>
                  </m:oMath>
                </a14:m>
              </a:p>
              <a:p>
                <a:pPr lvl="0" indent="0" marL="0">
                  <a:buNone/>
                </a:pPr>
                <a14:m>
                  <m:oMath xmlns:m="http://schemas.openxmlformats.org/officeDocument/2006/math">
                    <m:r>
                      <m:t>  </m:t>
                    </m:r>
                  </m:oMath>
                </a14:m>
                <a:r>
                  <a:rPr/>
                  <a:t> 2. </a:t>
                </a:r>
                <a14:m>
                  <m:oMath xmlns:m="http://schemas.openxmlformats.org/officeDocument/2006/math">
                    <m:r>
                      <m:t>3</m:t>
                    </m:r>
                    <m:sSup>
                      <m:e>
                        <m:r>
                          <m:t>x</m:t>
                        </m:r>
                      </m:e>
                      <m:sup>
                        <m:r>
                          <m:t>2</m:t>
                        </m:r>
                      </m:sup>
                    </m:sSup>
                    <m:r>
                      <m:rPr>
                        <m:sty m:val="p"/>
                      </m:rPr>
                      <m:t>+</m:t>
                    </m:r>
                    <m:r>
                      <m:t>1</m:t>
                    </m:r>
                    <m:r>
                      <m:rPr>
                        <m:sty m:val="p"/>
                      </m:rPr>
                      <m:t>=</m:t>
                    </m:r>
                    <m:r>
                      <m:t>5</m:t>
                    </m:r>
                    <m:r>
                      <m:t>x</m:t>
                    </m:r>
                  </m:oMath>
                </a14:m>
              </a:p>
              <a:p>
                <a:pPr lvl="0" indent="0" marL="0">
                  <a:buNone/>
                </a:pPr>
                <a14:m>
                  <m:oMath xmlns:m="http://schemas.openxmlformats.org/officeDocument/2006/math">
                    <m:r>
                      <m:t>  </m:t>
                    </m:r>
                  </m:oMath>
                </a14:m>
                <a:r>
                  <a:rPr/>
                  <a:t> 3. </a:t>
                </a:r>
                <a14:m>
                  <m:oMath xmlns:m="http://schemas.openxmlformats.org/officeDocument/2006/math">
                    <m:r>
                      <m:t>2</m:t>
                    </m:r>
                    <m:sSup>
                      <m:e>
                        <m:r>
                          <m:t>x</m:t>
                        </m:r>
                      </m:e>
                      <m:sup>
                        <m:r>
                          <m:t>2</m:t>
                        </m:r>
                      </m:sup>
                    </m:sSup>
                    <m:r>
                      <m:rPr>
                        <m:sty m:val="p"/>
                      </m:rPr>
                      <m:t>+</m:t>
                    </m:r>
                    <m:r>
                      <m:t>5</m:t>
                    </m:r>
                    <m:r>
                      <m:t>x</m:t>
                    </m:r>
                    <m:r>
                      <m:rPr>
                        <m:sty m:val="p"/>
                      </m:rPr>
                      <m:t>−</m:t>
                    </m:r>
                    <m:r>
                      <m:t>4</m:t>
                    </m:r>
                    <m:r>
                      <m:rPr>
                        <m:sty m:val="p"/>
                      </m:rPr>
                      <m:t>=</m:t>
                    </m:r>
                    <m:r>
                      <m:t>0</m:t>
                    </m:r>
                  </m:oMath>
                </a14:m>
              </a:p>
              <a:p>
                <a:pPr lvl="0" indent="0" marL="0">
                  <a:buNone/>
                </a:pPr>
                <a14:m>
                  <m:oMath xmlns:m="http://schemas.openxmlformats.org/officeDocument/2006/math">
                    <m:r>
                      <m:t>  </m:t>
                    </m:r>
                  </m:oMath>
                </a14:m>
                <a:r>
                  <a:rPr/>
                  <a:t> 4. </a:t>
                </a:r>
                <a14:m>
                  <m:oMath xmlns:m="http://schemas.openxmlformats.org/officeDocument/2006/math">
                    <m:r>
                      <m:t>4</m:t>
                    </m:r>
                    <m:sSup>
                      <m:e>
                        <m:r>
                          <m:t>x</m:t>
                        </m:r>
                      </m:e>
                      <m:sup>
                        <m:r>
                          <m:t>2</m:t>
                        </m:r>
                      </m:sup>
                    </m:sSup>
                    <m:r>
                      <m:rPr>
                        <m:sty m:val="p"/>
                      </m:rPr>
                      <m:t>+</m:t>
                    </m:r>
                    <m:r>
                      <m:t>20</m:t>
                    </m:r>
                    <m:r>
                      <m:t>x</m:t>
                    </m:r>
                    <m:r>
                      <m:rPr>
                        <m:sty m:val="p"/>
                      </m:rPr>
                      <m:t>=</m:t>
                    </m:r>
                    <m:r>
                      <m:rPr>
                        <m:sty m:val="p"/>
                      </m:rPr>
                      <m:t>−</m:t>
                    </m:r>
                    <m:r>
                      <m:t>25</m:t>
                    </m:r>
                  </m:oMath>
                </a14:m>
              </a:p>
              <a:p>
                <a:pPr lvl="0" indent="0" marL="0">
                  <a:buNone/>
                </a:pPr>
                <a14:m>
                  <m:oMath xmlns:m="http://schemas.openxmlformats.org/officeDocument/2006/math">
                    <m:r>
                      <m:t>  </m:t>
                    </m:r>
                  </m:oMath>
                </a14:m>
                <a:r>
                  <a:rPr/>
                  <a:t> 5. </a:t>
                </a:r>
                <a14:m>
                  <m:oMath xmlns:m="http://schemas.openxmlformats.org/officeDocument/2006/math">
                    <m:r>
                      <m:t>7</m:t>
                    </m:r>
                    <m:sSup>
                      <m:e>
                        <m:r>
                          <m:t>x</m:t>
                        </m:r>
                      </m:e>
                      <m:sup>
                        <m:r>
                          <m:t>2</m:t>
                        </m:r>
                      </m:sup>
                    </m:sSup>
                    <m:r>
                      <m:rPr>
                        <m:sty m:val="p"/>
                      </m:rPr>
                      <m:t>+</m:t>
                    </m:r>
                    <m:r>
                      <m:t>10</m:t>
                    </m:r>
                    <m:r>
                      <m:rPr>
                        <m:sty m:val="p"/>
                      </m:rPr>
                      <m:t>=</m:t>
                    </m:r>
                    <m:r>
                      <m:t>37</m:t>
                    </m:r>
                    <m:r>
                      <m:t>x</m:t>
                    </m:r>
                  </m:oMath>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a:t>
            </a:r>
          </a:p>
        </p:txBody>
      </p:sp>
      <p:sp>
        <p:nvSpPr>
          <p:cNvPr id="3" name="Content Placeholder 2"/>
          <p:cNvSpPr>
            <a:spLocks noGrp="1"/>
          </p:cNvSpPr>
          <p:nvPr>
            <p:ph idx="1"/>
          </p:nvPr>
        </p:nvSpPr>
        <p:spPr/>
        <p:txBody>
          <a:bodyPr/>
          <a:lstStyle/>
          <a:p>
            <a:pPr lvl="0" indent="0" marL="0">
              <a:buNone/>
            </a:pPr>
            <a:r>
              <a:rPr b="1"/>
              <a:t>GOODBYE CLASS! SEE YOU AGAIN TOMORROW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a:t>
            </a:r>
          </a:p>
        </p:txBody>
      </p:sp>
      <p:sp>
        <p:nvSpPr>
          <p:cNvPr id="3" name="Content Placeholder 2"/>
          <p:cNvSpPr>
            <a:spLocks noGrp="1"/>
          </p:cNvSpPr>
          <p:nvPr>
            <p:ph idx="1"/>
          </p:nvPr>
        </p:nvSpPr>
        <p:spPr/>
        <p:txBody>
          <a:bodyPr/>
          <a:lstStyle/>
          <a:p>
            <a:pPr lvl="0" indent="0" marL="0">
              <a:buNone/>
            </a:pPr>
            <a:r>
              <a:rPr b="1"/>
              <a:t>ACTIVITY 1: Follow the Standards!</a:t>
            </a:r>
          </a:p>
          <a:p>
            <a:pPr lvl="0" indent="0" marL="0">
              <a:buNone/>
            </a:pPr>
            <a:r>
              <a:rPr b="1"/>
              <a:t>Directions</a:t>
            </a:r>
            <a:r>
              <a:rPr/>
              <a:t>. I will flash quadratic equations on the screen and the one who will raise his/her hand first will be the one to answer. 1 correct answer is equivalent to 1 point. Whoever got the highest score will receive reward after our discussion.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3</m:t>
                      </m:r>
                      <m:sSup>
                        <m:e>
                          <m:r>
                            <m:t>x</m:t>
                          </m:r>
                        </m:e>
                        <m:sup>
                          <m:r>
                            <m:t>2</m:t>
                          </m:r>
                        </m:sup>
                      </m:sSup>
                      <m:r>
                        <m:rPr>
                          <m:sty m:val="p"/>
                        </m:rPr>
                        <m:t>+</m:t>
                      </m:r>
                      <m:r>
                        <m:t>15</m:t>
                      </m:r>
                      <m:r>
                        <m:t>x</m:t>
                      </m:r>
                      <m:r>
                        <m:rPr>
                          <m:sty m:val="p"/>
                        </m:rPr>
                        <m:t>=</m:t>
                      </m:r>
                      <m:r>
                        <m:t>0</m:t>
                      </m:r>
                    </m:oMath>
                  </m:oMathPara>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sty m:val="p"/>
                        </m:rPr>
                        <m:t>−</m:t>
                      </m:r>
                      <m:sSup>
                        <m:e>
                          <m:r>
                            <m:t>x</m:t>
                          </m:r>
                        </m:e>
                        <m:sup>
                          <m:r>
                            <m:t>2</m:t>
                          </m:r>
                        </m:sup>
                      </m:sSup>
                      <m:r>
                        <m:rPr>
                          <m:sty m:val="p"/>
                        </m:rPr>
                        <m:t>−</m:t>
                      </m:r>
                      <m:r>
                        <m:t>6</m:t>
                      </m:r>
                      <m:r>
                        <m:t>x</m:t>
                      </m:r>
                      <m:r>
                        <m:rPr>
                          <m:sty m:val="p"/>
                        </m:rPr>
                        <m:t>+</m:t>
                      </m:r>
                      <m:r>
                        <m:t>9</m:t>
                      </m:r>
                      <m:r>
                        <m:rPr>
                          <m:sty m:val="p"/>
                        </m:rPr>
                        <m:t>=</m:t>
                      </m:r>
                      <m:r>
                        <m:t>0</m:t>
                      </m:r>
                    </m:oMath>
                  </m:oMathPara>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sSup>
                        <m:e>
                          <m:r>
                            <m:t>x</m:t>
                          </m:r>
                        </m:e>
                        <m:sup>
                          <m:r>
                            <m:t>2</m:t>
                          </m:r>
                        </m:sup>
                      </m:sSup>
                      <m:r>
                        <m:rPr>
                          <m:sty m:val="p"/>
                        </m:rPr>
                        <m:t>+</m:t>
                      </m:r>
                      <m:r>
                        <m:t>11</m:t>
                      </m:r>
                      <m:r>
                        <m:t>x</m:t>
                      </m:r>
                      <m:r>
                        <m:rPr>
                          <m:sty m:val="p"/>
                        </m:rPr>
                        <m:t>=</m:t>
                      </m:r>
                      <m:r>
                        <m:rPr>
                          <m:sty m:val="p"/>
                        </m:rPr>
                        <m:t>−</m:t>
                      </m:r>
                      <m:r>
                        <m:t>24</m:t>
                      </m:r>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4</m:t>
                      </m:r>
                      <m:sSup>
                        <m:e>
                          <m:r>
                            <m:t>x</m:t>
                          </m:r>
                        </m:e>
                        <m:sup>
                          <m:r>
                            <m:t>2</m:t>
                          </m:r>
                        </m:sup>
                      </m:sSup>
                      <m:r>
                        <m:rPr>
                          <m:sty m:val="p"/>
                        </m:rPr>
                        <m:t>+</m:t>
                      </m:r>
                      <m:r>
                        <m:t>4</m:t>
                      </m:r>
                      <m:r>
                        <m:t>x</m:t>
                      </m:r>
                      <m:r>
                        <m:rPr>
                          <m:sty m:val="p"/>
                        </m:rPr>
                        <m:t>−</m:t>
                      </m:r>
                      <m:r>
                        <m:t>15</m:t>
                      </m:r>
                      <m:r>
                        <m:rPr>
                          <m:sty m:val="p"/>
                        </m:rPr>
                        <m:t>=</m:t>
                      </m:r>
                      <m:r>
                        <m:t>0</m:t>
                      </m:r>
                    </m:oMath>
                  </m:oMathPara>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Quadratic Equation Using Quadratic Formula</dc:title>
  <dc:creator>Maribel O. Espiritu &amp; Teofilo F. Mendejar Jr.</dc:creator>
  <cp:keywords/>
  <dcterms:created xsi:type="dcterms:W3CDTF">2024-07-01T09:52:36Z</dcterms:created>
  <dcterms:modified xsi:type="dcterms:W3CDTF">2024-07-01T09:52:36Z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