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e" initials="T" lastIdx="0" clrIdx="0">
    <p:extLst>
      <p:ext uri="{19B8F6BF-5375-455C-9EA6-DF929625EA0E}">
        <p15:presenceInfo xmlns:p15="http://schemas.microsoft.com/office/powerpoint/2012/main" userId="T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llion-devs.netlify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marvlm.github.io/tdd-infographic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3m.com.es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corteingles.es/" TargetMode="External"/><Relationship Id="rId2" Type="http://schemas.openxmlformats.org/officeDocument/2006/relationships/hyperlink" Target="https://www.bookin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coolmathgame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lbinoblascksheep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hyperlink" Target="https://es.shein.com/" TargetMode="External"/><Relationship Id="rId2" Type="http://schemas.openxmlformats.org/officeDocument/2006/relationships/hyperlink" Target="http://www.newground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3m.com.es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9576" y="513567"/>
            <a:ext cx="10100698" cy="613775"/>
          </a:xfrm>
        </p:spPr>
        <p:txBody>
          <a:bodyPr>
            <a:normAutofit/>
          </a:bodyPr>
          <a:lstStyle/>
          <a:p>
            <a:r>
              <a:rPr lang="es-ES" sz="3000" b="1" dirty="0" smtClean="0"/>
              <a:t> EJEMPLOS DE TIPOS DE PAGINAS WEB: </a:t>
            </a:r>
            <a:endParaRPr lang="es-ES" sz="3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8" y="1453019"/>
            <a:ext cx="10075646" cy="4860099"/>
          </a:xfrm>
        </p:spPr>
        <p:txBody>
          <a:bodyPr>
            <a:normAutofit fontScale="92500"/>
          </a:bodyPr>
          <a:lstStyle/>
          <a:p>
            <a:r>
              <a:rPr lang="es-ES" sz="2500" b="1" dirty="0" smtClean="0">
                <a:solidFill>
                  <a:schemeClr val="tx1"/>
                </a:solidFill>
              </a:rPr>
              <a:t>1.- PÁGINAS WEB ESTÁTICA: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1" dirty="0" smtClean="0"/>
              <a:t>Ideal para:</a:t>
            </a:r>
            <a:r>
              <a:rPr lang="es-ES" dirty="0" smtClean="0"/>
              <a:t> Sitios de información simple, portfolios, </a:t>
            </a:r>
            <a:r>
              <a:rPr lang="es-ES" dirty="0" err="1" smtClean="0"/>
              <a:t>landing</a:t>
            </a:r>
            <a:r>
              <a:rPr lang="es-ES" dirty="0" smtClean="0"/>
              <a:t> </a:t>
            </a:r>
            <a:r>
              <a:rPr lang="es-ES" dirty="0" err="1" smtClean="0"/>
              <a:t>pages</a:t>
            </a:r>
            <a:r>
              <a:rPr lang="es-ES" dirty="0" smtClean="0"/>
              <a:t> (páginas de destino).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1" dirty="0" smtClean="0"/>
              <a:t>Ventajas</a:t>
            </a:r>
            <a:r>
              <a:rPr lang="es-ES" b="1" dirty="0"/>
              <a:t>:</a:t>
            </a:r>
            <a:r>
              <a:rPr lang="es-ES" dirty="0"/>
              <a:t> Fáciles de crear y mantener, cargan rápido, buenas para SEO </a:t>
            </a:r>
            <a:r>
              <a:rPr lang="es-ES" dirty="0" smtClean="0"/>
              <a:t>básico.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1" dirty="0" smtClean="0"/>
              <a:t>Desventajas</a:t>
            </a:r>
            <a:r>
              <a:rPr lang="es-ES" b="1" dirty="0"/>
              <a:t>:</a:t>
            </a:r>
            <a:r>
              <a:rPr lang="es-ES" dirty="0"/>
              <a:t> Limitadas en cuanto a interactividad y actualización de contenido</a:t>
            </a:r>
            <a:r>
              <a:rPr lang="es-ES" dirty="0" smtClean="0"/>
              <a:t>. Carecen de formularios o interacción entre </a:t>
            </a:r>
            <a:endParaRPr lang="es-ES" dirty="0"/>
          </a:p>
          <a:p>
            <a:endParaRPr lang="es-ES" sz="2500" b="1" dirty="0" smtClean="0">
              <a:solidFill>
                <a:schemeClr val="tx1"/>
              </a:solidFill>
            </a:endParaRPr>
          </a:p>
          <a:p>
            <a:r>
              <a:rPr lang="es-ES" sz="2500" b="1" dirty="0">
                <a:solidFill>
                  <a:schemeClr val="tx1"/>
                </a:solidFill>
              </a:rPr>
              <a:t>	</a:t>
            </a:r>
            <a:r>
              <a:rPr lang="es-ES" b="1" dirty="0" smtClean="0"/>
              <a:t>*</a:t>
            </a:r>
            <a:r>
              <a:rPr lang="es-ES" sz="2200" b="1" u="sng" dirty="0">
                <a:solidFill>
                  <a:schemeClr val="bg1"/>
                </a:solidFill>
              </a:rPr>
              <a:t>https</a:t>
            </a:r>
            <a:r>
              <a:rPr lang="es-ES" sz="2200" b="1" u="sng" dirty="0" smtClean="0">
                <a:solidFill>
                  <a:schemeClr val="bg1"/>
                </a:solidFill>
              </a:rPr>
              <a:t>://www.million-devs.netlify.com </a:t>
            </a:r>
          </a:p>
          <a:p>
            <a:endParaRPr lang="es-ES" sz="2200" b="1" u="sng" dirty="0" smtClean="0">
              <a:solidFill>
                <a:schemeClr val="bg1"/>
              </a:solidFill>
            </a:endParaRPr>
          </a:p>
          <a:p>
            <a:pPr lvl="0"/>
            <a:r>
              <a:rPr lang="es-ES" altLang="es-ES" b="1" dirty="0">
                <a:solidFill>
                  <a:schemeClr val="bg1"/>
                </a:solidFill>
                <a:latin typeface="+mj-lt"/>
              </a:rPr>
              <a:t>	*</a:t>
            </a:r>
            <a:r>
              <a:rPr lang="es-ES" altLang="es-ES" sz="2200" b="1" dirty="0" smtClean="0">
                <a:solidFill>
                  <a:schemeClr val="bg1"/>
                </a:solidFill>
                <a:latin typeface="+mj-lt"/>
                <a:hlinkClick r:id="rId2"/>
              </a:rPr>
              <a:t>https://www.marvlm.github.io/tdd-infographic/</a:t>
            </a:r>
            <a:endParaRPr lang="es-ES" altLang="es-ES" sz="2200" b="1" dirty="0" smtClean="0">
              <a:solidFill>
                <a:schemeClr val="bg1"/>
              </a:solidFill>
              <a:latin typeface="+mj-lt"/>
            </a:endParaRPr>
          </a:p>
          <a:p>
            <a:pPr lvl="0"/>
            <a:endParaRPr lang="es-ES" altLang="es-ES" sz="2200" b="1" dirty="0">
              <a:solidFill>
                <a:schemeClr val="bg1"/>
              </a:solidFill>
              <a:latin typeface="+mj-lt"/>
            </a:endParaRPr>
          </a:p>
          <a:p>
            <a:r>
              <a:rPr lang="es-ES" altLang="es-ES" b="1" dirty="0">
                <a:solidFill>
                  <a:srgbClr val="000000"/>
                </a:solidFill>
                <a:latin typeface="+mj-lt"/>
              </a:rPr>
              <a:t>	*</a:t>
            </a:r>
            <a:r>
              <a:rPr lang="es-ES" altLang="es-ES" b="1" u="sng" dirty="0">
                <a:solidFill>
                  <a:srgbClr val="000000"/>
                </a:solidFill>
                <a:latin typeface="+mj-lt"/>
              </a:rPr>
              <a:t>https</a:t>
            </a:r>
            <a:r>
              <a:rPr lang="es-ES" altLang="es-ES" b="1" u="sng" dirty="0" smtClean="0">
                <a:solidFill>
                  <a:srgbClr val="000000"/>
                </a:solidFill>
                <a:latin typeface="+mj-lt"/>
              </a:rPr>
              <a:t>://www.3m.com.es/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355" y="3616331"/>
            <a:ext cx="1667108" cy="533474"/>
          </a:xfrm>
          <a:prstGeom prst="rect">
            <a:avLst/>
          </a:prstGeom>
        </p:spPr>
      </p:pic>
      <p:pic>
        <p:nvPicPr>
          <p:cNvPr id="8" name="Imagen 7">
            <a:hlinkClick r:id="rId2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260" y="4369883"/>
            <a:ext cx="1234405" cy="765788"/>
          </a:xfrm>
          <a:prstGeom prst="rect">
            <a:avLst/>
          </a:prstGeom>
        </p:spPr>
      </p:pic>
      <p:sp>
        <p:nvSpPr>
          <p:cNvPr id="13" name="Flecha izquierda 12"/>
          <p:cNvSpPr/>
          <p:nvPr/>
        </p:nvSpPr>
        <p:spPr>
          <a:xfrm>
            <a:off x="9219156" y="3782860"/>
            <a:ext cx="2242159" cy="1753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183" y="5571200"/>
            <a:ext cx="228631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0683" y="143790"/>
            <a:ext cx="1096333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500" b="1" dirty="0"/>
              <a:t>2.- </a:t>
            </a:r>
            <a:r>
              <a:rPr lang="es-ES" sz="2500" b="1" dirty="0" smtClean="0"/>
              <a:t>PÁGINAS WEB DINÁMICAS:</a:t>
            </a:r>
          </a:p>
          <a:p>
            <a:endParaRPr lang="es-ES" sz="25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Ideal para: Blogs, tiendas online, redes sociales, aplicaciones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Ventajas: Alta interactividad, fácil actualización de contenido, personalizables</a:t>
            </a:r>
            <a:r>
              <a:rPr lang="es-ES" b="1" dirty="0" smtClean="0"/>
              <a:t>. El contenido puede variar dependiendo de sus ubicaciones, zonas horarias, elección idiomas... Contenido personalizado según las necesidades del usuario. Mejor optimización de los motores de búsqueda (SEO), al añadir fácilmente herramientas</a:t>
            </a:r>
            <a:endParaRPr lang="es-E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Desventajas: Mayor complejidad en el desarrollo y mantenimiento, pueden ser más lentas.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/>
          </a:p>
          <a:p>
            <a:r>
              <a:rPr lang="es-ES" b="1" dirty="0"/>
              <a:t>	* </a:t>
            </a:r>
            <a:r>
              <a:rPr lang="es-ES" b="1" u="sng" dirty="0">
                <a:solidFill>
                  <a:schemeClr val="bg1"/>
                </a:solidFill>
              </a:rPr>
              <a:t>https://</a:t>
            </a:r>
            <a:r>
              <a:rPr lang="es-ES" b="1" u="sng" dirty="0" smtClean="0">
                <a:solidFill>
                  <a:schemeClr val="bg1"/>
                </a:solidFill>
              </a:rPr>
              <a:t>es.shein.com</a:t>
            </a:r>
            <a:endParaRPr lang="es-ES" b="1" u="sng" dirty="0" smtClean="0">
              <a:solidFill>
                <a:schemeClr val="bg1"/>
              </a:solidFill>
            </a:endParaRPr>
          </a:p>
          <a:p>
            <a:endParaRPr lang="es-ES" b="1" dirty="0"/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bg1"/>
                </a:solidFill>
              </a:rPr>
              <a:t>* </a:t>
            </a:r>
            <a:r>
              <a:rPr lang="es-ES" b="1" u="sng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ES" b="1" u="sng" dirty="0" smtClean="0">
                <a:solidFill>
                  <a:schemeClr val="bg1"/>
                </a:solidFill>
                <a:hlinkClick r:id="rId2"/>
              </a:rPr>
              <a:t>www.booking.com</a:t>
            </a:r>
            <a:endParaRPr lang="es-ES" b="1" u="sng" dirty="0" smtClean="0">
              <a:solidFill>
                <a:schemeClr val="bg1"/>
              </a:solidFill>
            </a:endParaRPr>
          </a:p>
          <a:p>
            <a:endParaRPr lang="es-ES" b="1" u="sng" dirty="0" smtClean="0">
              <a:solidFill>
                <a:schemeClr val="bg1"/>
              </a:solidFill>
            </a:endParaRPr>
          </a:p>
          <a:p>
            <a:endParaRPr lang="es-ES" b="1" u="sng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	* </a:t>
            </a:r>
            <a:r>
              <a:rPr lang="es-ES" b="1" u="sng" dirty="0">
                <a:solidFill>
                  <a:schemeClr val="bg1"/>
                </a:solidFill>
                <a:hlinkClick r:id="rId3"/>
              </a:rPr>
              <a:t>https://www.elcorteingles.es</a:t>
            </a:r>
            <a:r>
              <a:rPr lang="es-ES" b="1" u="sng" dirty="0" smtClean="0">
                <a:solidFill>
                  <a:schemeClr val="bg1"/>
                </a:solidFill>
                <a:hlinkClick r:id="rId3"/>
              </a:rPr>
              <a:t>/</a:t>
            </a:r>
            <a:endParaRPr lang="es-ES" b="1" u="sng" dirty="0" smtClean="0">
              <a:solidFill>
                <a:schemeClr val="bg1"/>
              </a:solidFill>
            </a:endParaRPr>
          </a:p>
          <a:p>
            <a:endParaRPr lang="es-ES" b="1" u="sng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01" y="4850425"/>
            <a:ext cx="1771897" cy="342948"/>
          </a:xfrm>
          <a:prstGeom prst="rect">
            <a:avLst/>
          </a:prstGeom>
        </p:spPr>
      </p:pic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01" y="5469968"/>
            <a:ext cx="1514686" cy="447737"/>
          </a:xfrm>
          <a:prstGeom prst="rect">
            <a:avLst/>
          </a:prstGeom>
        </p:spPr>
      </p:pic>
      <p:sp>
        <p:nvSpPr>
          <p:cNvPr id="11" name="Flecha izquierda 10"/>
          <p:cNvSpPr/>
          <p:nvPr/>
        </p:nvSpPr>
        <p:spPr>
          <a:xfrm>
            <a:off x="8683629" y="3965044"/>
            <a:ext cx="2304789" cy="2505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501" y="3842619"/>
            <a:ext cx="148610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9200" y="625681"/>
            <a:ext cx="6096000" cy="56169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500" b="1" dirty="0"/>
              <a:t>3.- </a:t>
            </a:r>
            <a:r>
              <a:rPr lang="es-ES" sz="2500" b="1" dirty="0" smtClean="0"/>
              <a:t>PÁGINAS WEB FLASH</a:t>
            </a:r>
          </a:p>
          <a:p>
            <a:endParaRPr lang="es-ES" sz="2500" b="1" dirty="0" smtClean="0"/>
          </a:p>
          <a:p>
            <a:pPr marL="0" lvl="1"/>
            <a:r>
              <a:rPr lang="es-ES" dirty="0" smtClean="0"/>
              <a:t>Fue creado para crear contenido multimedia, visualmente atractivo, creación de animaciones. </a:t>
            </a:r>
            <a:r>
              <a:rPr lang="es-ES" b="1" dirty="0" smtClean="0"/>
              <a:t>Ya </a:t>
            </a:r>
            <a:r>
              <a:rPr lang="es-ES" b="1" dirty="0"/>
              <a:t>no se recomienda:</a:t>
            </a:r>
            <a:r>
              <a:rPr lang="es-ES" dirty="0"/>
              <a:t> Debido a problemas de compatibilidad, seguridad y rendimiento, Flash ha sido prácticamente abandonado</a:t>
            </a:r>
          </a:p>
          <a:p>
            <a:endParaRPr lang="es-ES" sz="2500" b="1" dirty="0" smtClean="0"/>
          </a:p>
          <a:p>
            <a:endParaRPr lang="es-ES" sz="2500" b="1" dirty="0" smtClean="0"/>
          </a:p>
          <a:p>
            <a:endParaRPr lang="es-ES" sz="2500" b="1" dirty="0"/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bg1"/>
                </a:solidFill>
              </a:rPr>
              <a:t>*</a:t>
            </a:r>
            <a:r>
              <a:rPr lang="es-ES" b="1" dirty="0"/>
              <a:t> </a:t>
            </a:r>
            <a:r>
              <a:rPr lang="es-ES" b="1" dirty="0">
                <a:hlinkClick r:id="rId2"/>
              </a:rPr>
              <a:t>https://</a:t>
            </a:r>
            <a:r>
              <a:rPr lang="es-ES" b="1" dirty="0" smtClean="0">
                <a:hlinkClick r:id="rId2"/>
              </a:rPr>
              <a:t>www.coolmathgames.com</a:t>
            </a:r>
            <a:endParaRPr lang="es-ES" b="1" dirty="0" smtClean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b="1" dirty="0">
                <a:solidFill>
                  <a:schemeClr val="bg1"/>
                </a:solidFill>
              </a:rPr>
              <a:t>	</a:t>
            </a:r>
            <a:r>
              <a:rPr lang="es-ES" b="1" dirty="0" smtClean="0">
                <a:solidFill>
                  <a:schemeClr val="bg1"/>
                </a:solidFill>
              </a:rPr>
              <a:t>* </a:t>
            </a:r>
            <a:r>
              <a:rPr lang="es-ES" b="1" u="sng" dirty="0" smtClean="0">
                <a:solidFill>
                  <a:schemeClr val="bg1"/>
                </a:solidFill>
                <a:hlinkClick r:id="rId3"/>
              </a:rPr>
              <a:t>https://www.newgrounds.com</a:t>
            </a:r>
            <a:endParaRPr lang="es-ES" b="1" u="sng" dirty="0" smtClean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	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	</a:t>
            </a:r>
            <a:r>
              <a:rPr lang="es-ES" b="1" dirty="0" smtClean="0">
                <a:solidFill>
                  <a:schemeClr val="bg1"/>
                </a:solidFill>
              </a:rPr>
              <a:t>*</a:t>
            </a:r>
            <a:r>
              <a:rPr lang="es-ES" b="1" u="sng" dirty="0" smtClean="0">
                <a:solidFill>
                  <a:schemeClr val="bg1"/>
                </a:solidFill>
              </a:rPr>
              <a:t>https://www.albinoblascksheep.com</a:t>
            </a:r>
          </a:p>
          <a:p>
            <a:endParaRPr lang="es-ES" dirty="0"/>
          </a:p>
        </p:txBody>
      </p:sp>
      <p:pic>
        <p:nvPicPr>
          <p:cNvPr id="3" name="Imagen 2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814" y="3455383"/>
            <a:ext cx="1664352" cy="835224"/>
          </a:xfrm>
          <a:prstGeom prst="rect">
            <a:avLst/>
          </a:prstGeom>
        </p:spPr>
      </p:pic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654367"/>
            <a:ext cx="1781424" cy="323895"/>
          </a:xfrm>
          <a:prstGeom prst="rect">
            <a:avLst/>
          </a:prstGeom>
        </p:spPr>
      </p:pic>
      <p:pic>
        <p:nvPicPr>
          <p:cNvPr id="5" name="Imagen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595" y="5047831"/>
            <a:ext cx="82879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6443" y="395381"/>
            <a:ext cx="708331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ELECCION DE PAGINAS WEB: </a:t>
            </a:r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5" name="Flecha derecha 4"/>
          <p:cNvSpPr/>
          <p:nvPr/>
        </p:nvSpPr>
        <p:spPr>
          <a:xfrm>
            <a:off x="3755518" y="1441252"/>
            <a:ext cx="1648496" cy="19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666704" y="978794"/>
            <a:ext cx="5499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Shein</a:t>
            </a:r>
            <a:r>
              <a:rPr lang="es-ES" sz="1400" dirty="0" smtClean="0"/>
              <a:t>,  </a:t>
            </a:r>
            <a:r>
              <a:rPr lang="es-ES" sz="1400" dirty="0"/>
              <a:t>plataforma de comercio electrónico preferida por millones de usuarios en todo el mundo</a:t>
            </a:r>
            <a:r>
              <a:rPr lang="es-ES" sz="1400" dirty="0" smtClean="0"/>
              <a:t>. Nosotras también la elegimos por la variedad </a:t>
            </a:r>
            <a:r>
              <a:rPr lang="es-ES" sz="1400" dirty="0"/>
              <a:t>de productos, facilidad de uso, precios competitivos, opiniones de otros </a:t>
            </a:r>
            <a:r>
              <a:rPr lang="es-ES" sz="1400" dirty="0" smtClean="0"/>
              <a:t>compradores, </a:t>
            </a:r>
            <a:r>
              <a:rPr lang="es-ES" sz="1400" dirty="0"/>
              <a:t>programa de fidelización, </a:t>
            </a:r>
            <a:r>
              <a:rPr lang="es-ES" sz="1400" dirty="0" smtClean="0"/>
              <a:t>devoluciones, </a:t>
            </a:r>
            <a:r>
              <a:rPr lang="es-ES" sz="1400" dirty="0"/>
              <a:t>personalización y </a:t>
            </a:r>
            <a:r>
              <a:rPr lang="es-ES" sz="1400" dirty="0" smtClean="0"/>
              <a:t>seguridad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954110" y="1190043"/>
            <a:ext cx="127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DINÁMICA</a:t>
            </a:r>
            <a:endParaRPr lang="es-ES" sz="1400" b="1" dirty="0"/>
          </a:p>
        </p:txBody>
      </p:sp>
      <p:pic>
        <p:nvPicPr>
          <p:cNvPr id="8" name="Imagen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88" y="3187855"/>
            <a:ext cx="1786283" cy="5125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18" y="3249441"/>
            <a:ext cx="1676545" cy="24386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29383" y="4972371"/>
            <a:ext cx="13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ESTÁTICA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4110" y="2881403"/>
            <a:ext cx="198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FLASH</a:t>
            </a:r>
            <a:endParaRPr lang="es-ES" sz="1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18" y="5200264"/>
            <a:ext cx="1676545" cy="24386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666704" y="2881403"/>
            <a:ext cx="560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Página web completa, con películas, juegos, arte, audio y comunidad de usuarios.</a:t>
            </a:r>
            <a:endParaRPr lang="es-ES" sz="1400" dirty="0"/>
          </a:p>
        </p:txBody>
      </p:sp>
      <p:pic>
        <p:nvPicPr>
          <p:cNvPr id="15" name="Imagen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88" y="4933110"/>
            <a:ext cx="2286198" cy="44504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47008" y="4983483"/>
            <a:ext cx="5138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Completa página web donde la empresa desarrolla más </a:t>
            </a:r>
            <a:r>
              <a:rPr lang="es-ES" sz="1400" dirty="0"/>
              <a:t>de 60.000 productos en nuestra cartera, las marcas de 3M ofrecen un rendimiento basado en la ciencia y resultados extraordinarios en casi cualquier sector que pueda imaginar.</a:t>
            </a:r>
          </a:p>
        </p:txBody>
      </p:sp>
      <p:pic>
        <p:nvPicPr>
          <p:cNvPr id="2" name="Imagen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88" y="1386750"/>
            <a:ext cx="148610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297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Sector</vt:lpstr>
      <vt:lpstr> EJEMPLOS DE TIPOS DE PAGINAS WEB: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EJEMPLOS DE TIPOS DE PAGINAS WEB:</dc:title>
  <dc:creator>Tame</dc:creator>
  <cp:lastModifiedBy>Tame</cp:lastModifiedBy>
  <cp:revision>12</cp:revision>
  <dcterms:created xsi:type="dcterms:W3CDTF">2024-11-20T11:03:08Z</dcterms:created>
  <dcterms:modified xsi:type="dcterms:W3CDTF">2024-11-21T08:05:44Z</dcterms:modified>
</cp:coreProperties>
</file>