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Mon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LMTN2kkhMsPpRTcO/8+4exHf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60475bac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3260475bac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60475bac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3260475bac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60475bac7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3260475bac7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60475bac7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g3260475bac7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60475bac7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3260475bac7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60475bac7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3260475bac7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60475bac7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3260475bac7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60475bac7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g3260475bac7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60475bac7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g3260475bac7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722c3b32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g2d722c3b32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722c3b32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g2d722c3b3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722c3b32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2d722c3b3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60475bac7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300" b="1">
                <a:solidFill>
                  <a:schemeClr val="dk1"/>
                </a:solidFill>
              </a:rPr>
              <a:t>Explicación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__new__</a:t>
            </a:r>
            <a:r>
              <a:rPr lang="en-US">
                <a:solidFill>
                  <a:schemeClr val="dk1"/>
                </a:solidFill>
              </a:rPr>
              <a:t>: Este método asegura que solo haya una instancia de la clase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. Si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_instance</a:t>
            </a:r>
            <a:r>
              <a:rPr lang="en-US">
                <a:solidFill>
                  <a:schemeClr val="dk1"/>
                </a:solidFill>
              </a:rPr>
              <a:t> ya contiene una instancia, devuelve esa misma instancia en lugar de crear una nueva.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Inicialización segura</a:t>
            </a:r>
            <a:r>
              <a:rPr lang="en-US">
                <a:solidFill>
                  <a:schemeClr val="dk1"/>
                </a:solidFill>
              </a:rPr>
              <a:t>: En el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>
                <a:solidFill>
                  <a:schemeClr val="dk1"/>
                </a:solidFill>
              </a:rPr>
              <a:t>, utilizamos una condición para inicializar los atributos de la clase solo si aún no existen. Esto evita la reinicialización de datos si alguien intenta crear otra "instancia".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Uso del Singleton</a:t>
            </a:r>
            <a:r>
              <a:rPr lang="en-US">
                <a:solidFill>
                  <a:schemeClr val="dk1"/>
                </a:solidFill>
              </a:rPr>
              <a:t>: Si intentas crear múltiples objetos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DataStore</a:t>
            </a:r>
            <a:r>
              <a:rPr lang="en-US">
                <a:solidFill>
                  <a:schemeClr val="dk1"/>
                </a:solidFill>
              </a:rPr>
              <a:t>, todos apuntarán a la misma instancia.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g3260475bac7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60475bac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3260475ba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0b6de8440_1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320b6de8440_1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b6de8440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320b6de8440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60475bac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3260475bac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3225" y="431100"/>
            <a:ext cx="8878548" cy="551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Propuesta.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  <p:sp>
        <p:nvSpPr>
          <p:cNvPr id="207" name="Google Shape;207;p19"/>
          <p:cNvSpPr/>
          <p:nvPr/>
        </p:nvSpPr>
        <p:spPr>
          <a:xfrm>
            <a:off x="2480052" y="1143727"/>
            <a:ext cx="623400" cy="26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3260475bac7_0_4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260475bac7_0_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260475bac7_0_417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Propuesta.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  <p:sp>
        <p:nvSpPr>
          <p:cNvPr id="215" name="Google Shape;215;g3260475bac7_0_417"/>
          <p:cNvSpPr txBox="1"/>
          <p:nvPr/>
        </p:nvSpPr>
        <p:spPr>
          <a:xfrm>
            <a:off x="501900" y="979725"/>
            <a:ext cx="111882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ABSTRACT: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Resumen breve y conciso del contenido del trabajo. Su propósito es proporcionar a los lectores una visión general clara de los objetivos, métodos, resultados y conclusiones del estudio, permitiéndoles decidir si desean leer el artículo completo.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260475bac7_0_417"/>
          <p:cNvSpPr txBox="1"/>
          <p:nvPr/>
        </p:nvSpPr>
        <p:spPr>
          <a:xfrm>
            <a:off x="607425" y="4316725"/>
            <a:ext cx="10757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espera que el volumen de datos permita enriquecer la solución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3260475bac7_0_4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260475bac7_0_4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260475bac7_0_429"/>
          <p:cNvSpPr txBox="1"/>
          <p:nvPr/>
        </p:nvSpPr>
        <p:spPr>
          <a:xfrm>
            <a:off x="97975" y="1959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solución.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sp>
        <p:nvSpPr>
          <p:cNvPr id="224" name="Google Shape;224;g3260475bac7_0_429"/>
          <p:cNvSpPr txBox="1"/>
          <p:nvPr/>
        </p:nvSpPr>
        <p:spPr>
          <a:xfrm>
            <a:off x="529050" y="646600"/>
            <a:ext cx="11266800" cy="4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Repaso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requisitos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innovadora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una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RAG.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Implementación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mediante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API: la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debe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estar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disponible para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consultas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través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API.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Elección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las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innovaciones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propuestas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Groundedness</a:t>
            </a:r>
            <a:r>
              <a:rPr lang="en-US" sz="2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validación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Utilización</a:t>
            </a:r>
            <a:r>
              <a:rPr lang="en-US" sz="2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metadata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base de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vectorial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260475bac7_0_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260475bac7_0_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260475bac7_0_511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solución.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32" name="Google Shape;232;g3260475bac7_0_5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000" y="1935475"/>
            <a:ext cx="37147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260475bac7_0_5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7129" y="1560725"/>
            <a:ext cx="3996546" cy="30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260475bac7_0_4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260475bac7_0_4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260475bac7_0_441"/>
          <p:cNvSpPr txBox="1"/>
          <p:nvPr/>
        </p:nvSpPr>
        <p:spPr>
          <a:xfrm>
            <a:off x="0" y="100450"/>
            <a:ext cx="11756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Recopilación y preparación de datos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41" name="Google Shape;241;g3260475bac7_0_4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14200"/>
            <a:ext cx="23717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260475bac7_0_4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8900" y="1343250"/>
            <a:ext cx="24574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260475bac7_0_441"/>
          <p:cNvPicPr preferRelativeResize="0"/>
          <p:nvPr/>
        </p:nvPicPr>
        <p:blipFill rotWithShape="1">
          <a:blip r:embed="rId7">
            <a:alphaModFix/>
          </a:blip>
          <a:srcRect b="20741"/>
          <a:stretch/>
        </p:blipFill>
        <p:spPr>
          <a:xfrm>
            <a:off x="5473950" y="1107325"/>
            <a:ext cx="6590850" cy="35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260475bac7_0_4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260475bac7_0_441"/>
          <p:cNvSpPr txBox="1"/>
          <p:nvPr/>
        </p:nvSpPr>
        <p:spPr>
          <a:xfrm>
            <a:off x="152400" y="3037100"/>
            <a:ext cx="52359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través de upload se carga un archivo .bib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información es guardada en dos clases Singleton “DataStore” y “MetadataStore”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260475bac7_0_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260475bac7_0_4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260475bac7_0_4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260475bac7_0_4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1638" y="1494050"/>
            <a:ext cx="19526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260475bac7_0_460"/>
          <p:cNvSpPr txBox="1"/>
          <p:nvPr/>
        </p:nvSpPr>
        <p:spPr>
          <a:xfrm>
            <a:off x="152400" y="3037100"/>
            <a:ext cx="45111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endpoint embeddings vectoriza y almacena todos los documentos subido en un archivo .bib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Admite indicaciones sobre que archivo .bib vectorizar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3260475bac7_0_4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7525" y="1230100"/>
            <a:ext cx="6703243" cy="2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260475bac7_0_460"/>
          <p:cNvSpPr txBox="1"/>
          <p:nvPr/>
        </p:nvSpPr>
        <p:spPr>
          <a:xfrm>
            <a:off x="0" y="214300"/>
            <a:ext cx="11756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Implementación del Módulo de Recuperación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3260475bac7_0_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3260475bac7_0_4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260475bac7_0_4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260475bac7_0_477"/>
          <p:cNvSpPr txBox="1"/>
          <p:nvPr/>
        </p:nvSpPr>
        <p:spPr>
          <a:xfrm>
            <a:off x="152400" y="3037100"/>
            <a:ext cx="45111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endpoint query devuelve los resultados de mayor similitud con información de su metadata.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3260475bac7_0_4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188" y="1332125"/>
            <a:ext cx="22955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260475bac7_0_477"/>
          <p:cNvSpPr txBox="1"/>
          <p:nvPr/>
        </p:nvSpPr>
        <p:spPr>
          <a:xfrm>
            <a:off x="0" y="214300"/>
            <a:ext cx="11756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Desarrollo del Módulo de Augmentación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73" name="Google Shape;273;g3260475bac7_0_4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5900" y="1382500"/>
            <a:ext cx="5573905" cy="36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3260475bac7_0_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3260475bac7_0_4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260475bac7_0_4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2525" y="4819663"/>
            <a:ext cx="1180000" cy="11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260475bac7_0_491"/>
          <p:cNvSpPr txBox="1"/>
          <p:nvPr/>
        </p:nvSpPr>
        <p:spPr>
          <a:xfrm>
            <a:off x="152400" y="3037100"/>
            <a:ext cx="45111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endpoint ask recibe la consulta del usuario y brinda la respuesta en conjunto con la métrica groundedness que permite al usuario discernir.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260475bac7_0_491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Construcción del Módulo de Generación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85" name="Google Shape;285;g3260475bac7_0_4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8327" y="1266802"/>
            <a:ext cx="2100170" cy="1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260475bac7_0_4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1425" y="1182400"/>
            <a:ext cx="4628165" cy="3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3260475bac7_0_5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260475bac7_0_5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260475bac7_0_526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294" name="Google Shape;294;g3260475bac7_0_5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9323" y="927675"/>
            <a:ext cx="9433076" cy="24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260475bac7_0_5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1138" y="3434500"/>
            <a:ext cx="9269442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3260475bac7_0_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260475bac7_0_5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260475bac7_0_537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03" name="Google Shape;303;g3260475bac7_0_5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04" y="916048"/>
            <a:ext cx="113823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0628E6-CD25-4BE8-A130-B371D0D4E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952" y="4743450"/>
            <a:ext cx="35718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5924550"/>
            <a:ext cx="121920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803350" y="352700"/>
            <a:ext cx="100911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CHALLENGE FINAL</a:t>
            </a:r>
            <a:endParaRPr sz="3200" b="0" i="0" u="none" strike="noStrike" cap="non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9860" y="3684978"/>
            <a:ext cx="2136193" cy="1468913"/>
          </a:xfrm>
          <a:prstGeom prst="ellipse">
            <a:avLst/>
          </a:prstGeom>
          <a:noFill/>
          <a:ln>
            <a:noFill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91" name="Google Shape;91;p2"/>
          <p:cNvSpPr/>
          <p:nvPr/>
        </p:nvSpPr>
        <p:spPr>
          <a:xfrm>
            <a:off x="513872" y="1560457"/>
            <a:ext cx="8875988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Búsqueda Semántica en Artículos Académicos: Una Prueba de Concepto Inicial</a:t>
            </a:r>
            <a:endParaRPr sz="3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9599387" y="5385332"/>
            <a:ext cx="17171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Ing. Maricel Santos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2d722c3b326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d722c3b326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d722c3b326_0_27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11" name="Google Shape;311;g2d722c3b326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82400"/>
            <a:ext cx="114300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853050-1861-47E8-AC8B-164B71BC6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952" y="4743450"/>
            <a:ext cx="35718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2d722c3b326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d722c3b326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d722c3b326_0_2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19" name="Google Shape;319;g2d722c3b326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88" y="1554675"/>
            <a:ext cx="114014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B65E85-52B8-421D-B1C4-2F8BB34B5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952" y="4743450"/>
            <a:ext cx="35718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2d722c3b326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d722c3b326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d722c3b326_0_11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de la solución: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pic>
        <p:nvPicPr>
          <p:cNvPr id="327" name="Google Shape;327;g2d722c3b326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0" y="1731050"/>
            <a:ext cx="114490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779CB6-4F9D-4623-8EED-121D6C8C7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952" y="4743450"/>
            <a:ext cx="35718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3260475bac7_0_5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260475bac7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260475bac7_0_548"/>
          <p:cNvSpPr txBox="1"/>
          <p:nvPr/>
        </p:nvSpPr>
        <p:spPr>
          <a:xfrm>
            <a:off x="0" y="214300"/>
            <a:ext cx="117567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Propuesta de mejora del desarrollo:                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</p:txBody>
      </p:sp>
      <p:sp>
        <p:nvSpPr>
          <p:cNvPr id="335" name="Google Shape;335;g3260475bac7_0_548"/>
          <p:cNvSpPr txBox="1"/>
          <p:nvPr/>
        </p:nvSpPr>
        <p:spPr>
          <a:xfrm>
            <a:off x="568225" y="1665525"/>
            <a:ext cx="113646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Alimentar al RAG con documentos más extensos. EJ. Introducción de papers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Trabajar en la mejora del Groundedness con un sistema de penalización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al usuario la posibilidad de elegir el número de papers que quiere citar en el fragmento de texto que solicita.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- PEP8 - Documentación - Homogeneidad de idioma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260475bac7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260475bac7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260475bac7_0_8"/>
          <p:cNvSpPr txBox="1"/>
          <p:nvPr/>
        </p:nvSpPr>
        <p:spPr>
          <a:xfrm>
            <a:off x="803350" y="352700"/>
            <a:ext cx="100911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200" b="0" i="0" u="none" strike="noStrike" cap="non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" name="Google Shape;100;g3260475bac7_0_8"/>
          <p:cNvGrpSpPr/>
          <p:nvPr/>
        </p:nvGrpSpPr>
        <p:grpSpPr>
          <a:xfrm>
            <a:off x="3584993" y="976002"/>
            <a:ext cx="5024697" cy="5032419"/>
            <a:chOff x="2675582" y="676586"/>
            <a:chExt cx="3793942" cy="3790328"/>
          </a:xfrm>
        </p:grpSpPr>
        <p:sp>
          <p:nvSpPr>
            <p:cNvPr id="101" name="Google Shape;101;g3260475bac7_0_8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3260475bac7_0_8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g3260475bac7_0_8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name="adj1" fmla="val 12564381"/>
                <a:gd name="adj2" fmla="val 18346131"/>
                <a:gd name="adj3" fmla="val 2084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g3260475bac7_0_8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name="adj1" fmla="val 12622480"/>
                <a:gd name="adj2" fmla="val 18081133"/>
                <a:gd name="adj3" fmla="val 2080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g3260475bac7_0_8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06" name="Google Shape;106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g3260475bac7_0_8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09" name="Google Shape;109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g3260475bac7_0_8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12" name="Google Shape;112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g3260475bac7_0_8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g3260475bac7_0_8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g3260475bac7_0_8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7" name="Google Shape;117;g3260475bac7_0_8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18" name="Google Shape;118;g3260475bac7_0_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g3260475bac7_0_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120;g3260475bac7_0_8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g3260475bac7_0_8"/>
          <p:cNvGrpSpPr/>
          <p:nvPr/>
        </p:nvGrpSpPr>
        <p:grpSpPr>
          <a:xfrm>
            <a:off x="431323" y="1560594"/>
            <a:ext cx="4483505" cy="1719557"/>
            <a:chOff x="323500" y="1170475"/>
            <a:chExt cx="3362713" cy="1289700"/>
          </a:xfrm>
        </p:grpSpPr>
        <p:sp>
          <p:nvSpPr>
            <p:cNvPr id="122" name="Google Shape;122;g3260475bac7_0_8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Presentación del problema que se pretende resolver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g3260475bac7_0_8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24" name="Google Shape;124;g3260475bac7_0_8"/>
          <p:cNvGrpSpPr/>
          <p:nvPr/>
        </p:nvGrpSpPr>
        <p:grpSpPr>
          <a:xfrm>
            <a:off x="431323" y="3770939"/>
            <a:ext cx="4839096" cy="1719557"/>
            <a:chOff x="323500" y="2828275"/>
            <a:chExt cx="3629413" cy="1289700"/>
          </a:xfrm>
        </p:grpSpPr>
        <p:sp>
          <p:nvSpPr>
            <p:cNvPr id="125" name="Google Shape;125;g3260475bac7_0_8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Roboto"/>
                  <a:ea typeface="Roboto"/>
                  <a:cs typeface="Roboto"/>
                  <a:sym typeface="Roboto"/>
                </a:rPr>
                <a:t>Solución Propuesta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" name="Google Shape;126;g3260475bac7_0_8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w="9525" cap="flat" cmpd="sng">
              <a:solidFill>
                <a:srgbClr val="1D7E7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27" name="Google Shape;127;g3260475bac7_0_8"/>
          <p:cNvGrpSpPr/>
          <p:nvPr/>
        </p:nvGrpSpPr>
        <p:grpSpPr>
          <a:xfrm>
            <a:off x="6946260" y="1413765"/>
            <a:ext cx="4814080" cy="1719557"/>
            <a:chOff x="5209825" y="1060350"/>
            <a:chExt cx="3610650" cy="1289700"/>
          </a:xfrm>
        </p:grpSpPr>
        <p:sp>
          <p:nvSpPr>
            <p:cNvPr id="128" name="Google Shape;128;g3260475bac7_0_8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Roboto"/>
                  <a:ea typeface="Roboto"/>
                  <a:cs typeface="Roboto"/>
                  <a:sym typeface="Roboto"/>
                </a:rPr>
                <a:t>Propuesta de Mejora del Desarrollo 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210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g3260475bac7_0_8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30" name="Google Shape;130;g3260475bac7_0_8"/>
          <p:cNvGrpSpPr/>
          <p:nvPr/>
        </p:nvGrpSpPr>
        <p:grpSpPr>
          <a:xfrm>
            <a:off x="6946260" y="4004491"/>
            <a:ext cx="4814080" cy="1719557"/>
            <a:chOff x="5209825" y="3003443"/>
            <a:chExt cx="3610650" cy="1289700"/>
          </a:xfrm>
        </p:grpSpPr>
        <p:sp>
          <p:nvSpPr>
            <p:cNvPr id="131" name="Google Shape;131;g3260475bac7_0_8"/>
            <p:cNvSpPr txBox="1"/>
            <p:nvPr/>
          </p:nvSpPr>
          <p:spPr>
            <a:xfrm>
              <a:off x="6696475" y="3003443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Roboto"/>
                  <a:ea typeface="Roboto"/>
                  <a:cs typeface="Roboto"/>
                  <a:sym typeface="Roboto"/>
                </a:rPr>
                <a:t>Desarrollo de la Solución 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210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g3260475bac7_0_8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B786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20b6de8440_1_6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20b6de8440_1_6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20b6de8440_1_637"/>
          <p:cNvSpPr txBox="1"/>
          <p:nvPr/>
        </p:nvSpPr>
        <p:spPr>
          <a:xfrm>
            <a:off x="565800" y="411475"/>
            <a:ext cx="95691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del problema que se pretende resolver.</a:t>
            </a:r>
            <a:endParaRPr sz="2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puede mejorar el procesamiento de la información en el ámbito científico?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construye y presenta esa información?</a:t>
            </a:r>
            <a:endParaRPr sz="2100"/>
          </a:p>
        </p:txBody>
      </p:sp>
      <p:pic>
        <p:nvPicPr>
          <p:cNvPr id="140" name="Google Shape;140;g320b6de8440_1_6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679" y="1861150"/>
            <a:ext cx="3973317" cy="42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20b6de8440_1_5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20b6de8440_1_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20b6de8440_1_592"/>
          <p:cNvSpPr txBox="1"/>
          <p:nvPr/>
        </p:nvSpPr>
        <p:spPr>
          <a:xfrm>
            <a:off x="350275" y="235125"/>
            <a:ext cx="95691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 del problema que se pretende resolver.</a:t>
            </a:r>
            <a:endParaRPr sz="2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puede mejorar el procesamiento de la información en el ámbito científico?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construye y presenta esa información?</a:t>
            </a:r>
            <a:endParaRPr sz="2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" name="Google Shape;148;g320b6de8440_1_592"/>
          <p:cNvGrpSpPr/>
          <p:nvPr/>
        </p:nvGrpSpPr>
        <p:grpSpPr>
          <a:xfrm>
            <a:off x="137450" y="2899152"/>
            <a:ext cx="11917088" cy="892264"/>
            <a:chOff x="0" y="1586327"/>
            <a:chExt cx="11917088" cy="892264"/>
          </a:xfrm>
        </p:grpSpPr>
        <p:sp>
          <p:nvSpPr>
            <p:cNvPr id="149" name="Google Shape;149;g320b6de8440_1_592"/>
            <p:cNvSpPr/>
            <p:nvPr/>
          </p:nvSpPr>
          <p:spPr>
            <a:xfrm>
              <a:off x="0" y="1586613"/>
              <a:ext cx="3635509" cy="891978"/>
            </a:xfrm>
            <a:prstGeom prst="homePlate">
              <a:avLst>
                <a:gd name="adj" fmla="val 50000"/>
              </a:avLst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Introducción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g320b6de8440_1_592"/>
            <p:cNvSpPr/>
            <p:nvPr/>
          </p:nvSpPr>
          <p:spPr>
            <a:xfrm>
              <a:off x="3017825" y="1586327"/>
              <a:ext cx="3388315" cy="891978"/>
            </a:xfrm>
            <a:prstGeom prst="chevron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Metodología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g320b6de8440_1_592"/>
            <p:cNvSpPr/>
            <p:nvPr/>
          </p:nvSpPr>
          <p:spPr>
            <a:xfrm>
              <a:off x="5773154" y="1586327"/>
              <a:ext cx="3388315" cy="891978"/>
            </a:xfrm>
            <a:prstGeom prst="chevron">
              <a:avLst>
                <a:gd name="adj" fmla="val 50000"/>
              </a:avLst>
            </a:prstGeom>
            <a:solidFill>
              <a:srgbClr val="771E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 Resultados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g320b6de8440_1_592"/>
            <p:cNvSpPr/>
            <p:nvPr/>
          </p:nvSpPr>
          <p:spPr>
            <a:xfrm>
              <a:off x="8528772" y="1586327"/>
              <a:ext cx="3388315" cy="891978"/>
            </a:xfrm>
            <a:prstGeom prst="chevron">
              <a:avLst>
                <a:gd name="adj" fmla="val 50000"/>
              </a:avLst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Conclusión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g320b6de8440_1_592"/>
          <p:cNvSpPr/>
          <p:nvPr/>
        </p:nvSpPr>
        <p:spPr>
          <a:xfrm>
            <a:off x="5917475" y="5194575"/>
            <a:ext cx="5741100" cy="891900"/>
          </a:xfrm>
          <a:prstGeom prst="homePlate">
            <a:avLst>
              <a:gd name="adj" fmla="val 50000"/>
            </a:avLst>
          </a:prstGeom>
          <a:solidFill>
            <a:srgbClr val="5615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320b6de8440_1_592"/>
          <p:cNvSpPr/>
          <p:nvPr/>
        </p:nvSpPr>
        <p:spPr>
          <a:xfrm>
            <a:off x="829387" y="4554265"/>
            <a:ext cx="3388200" cy="891900"/>
          </a:xfrm>
          <a:prstGeom prst="chevron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Metodología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320b6de8440_1_592"/>
          <p:cNvSpPr/>
          <p:nvPr/>
        </p:nvSpPr>
        <p:spPr>
          <a:xfrm>
            <a:off x="3747292" y="4554265"/>
            <a:ext cx="3388200" cy="891900"/>
          </a:xfrm>
          <a:prstGeom prst="chevron">
            <a:avLst>
              <a:gd name="adj" fmla="val 50000"/>
            </a:avLst>
          </a:prstGeom>
          <a:solidFill>
            <a:srgbClr val="771E8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Resultados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320b6de8440_1_592"/>
          <p:cNvSpPr/>
          <p:nvPr/>
        </p:nvSpPr>
        <p:spPr>
          <a:xfrm>
            <a:off x="7736310" y="4492990"/>
            <a:ext cx="3388200" cy="891900"/>
          </a:xfrm>
          <a:prstGeom prst="chevron">
            <a:avLst>
              <a:gd name="adj" fmla="val 50000"/>
            </a:avLst>
          </a:prstGeom>
          <a:solidFill>
            <a:srgbClr val="8020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Conclusión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320b6de8440_1_592"/>
          <p:cNvSpPr txBox="1"/>
          <p:nvPr/>
        </p:nvSpPr>
        <p:spPr>
          <a:xfrm>
            <a:off x="213100" y="1994250"/>
            <a:ext cx="9569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estructura para el lector</a:t>
            </a:r>
            <a:endParaRPr sz="2100" b="1"/>
          </a:p>
        </p:txBody>
      </p:sp>
      <p:sp>
        <p:nvSpPr>
          <p:cNvPr id="158" name="Google Shape;158;g320b6de8440_1_592"/>
          <p:cNvSpPr txBox="1"/>
          <p:nvPr/>
        </p:nvSpPr>
        <p:spPr>
          <a:xfrm>
            <a:off x="213100" y="3803400"/>
            <a:ext cx="9569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 se desarrolla </a:t>
            </a:r>
            <a:endParaRPr sz="2100" b="1"/>
          </a:p>
        </p:txBody>
      </p:sp>
      <p:pic>
        <p:nvPicPr>
          <p:cNvPr id="159" name="Google Shape;159;g320b6de8440_1_5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50" y="1333488"/>
            <a:ext cx="49911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3"/>
          <p:cNvGrpSpPr/>
          <p:nvPr/>
        </p:nvGrpSpPr>
        <p:grpSpPr>
          <a:xfrm>
            <a:off x="3170676" y="4146551"/>
            <a:ext cx="8708102" cy="1686213"/>
            <a:chOff x="1074101" y="1791278"/>
            <a:chExt cx="8708102" cy="1686213"/>
          </a:xfrm>
        </p:grpSpPr>
        <p:pic>
          <p:nvPicPr>
            <p:cNvPr id="167" name="Google Shape;167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4101" y="1847417"/>
              <a:ext cx="2511196" cy="1630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8" name="Google Shape;168;p3"/>
            <p:cNvCxnSpPr/>
            <p:nvPr/>
          </p:nvCxnSpPr>
          <p:spPr>
            <a:xfrm>
              <a:off x="3948545" y="2376054"/>
              <a:ext cx="1454728" cy="0"/>
            </a:xfrm>
            <a:prstGeom prst="straightConnector1">
              <a:avLst/>
            </a:prstGeom>
            <a:noFill/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9" name="Google Shape;169;p3"/>
            <p:cNvSpPr txBox="1"/>
            <p:nvPr/>
          </p:nvSpPr>
          <p:spPr>
            <a:xfrm>
              <a:off x="5598103" y="1791278"/>
              <a:ext cx="41841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OFRECEN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Almacenamiento – Documento y/o Metadata</a:t>
              </a:r>
              <a:endParaRPr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Ordenamiento por Categoría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Manejo de Carpetas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Plugins para editores de texto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-"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Búsqueda por palabras claves</a:t>
              </a:r>
              <a:endParaRPr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0" name="Google Shape;17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8927" y="150873"/>
            <a:ext cx="3591500" cy="362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/>
          <p:nvPr/>
        </p:nvSpPr>
        <p:spPr>
          <a:xfrm rot="-5400000" flipH="1">
            <a:off x="4017523" y="2466104"/>
            <a:ext cx="1593300" cy="1537800"/>
          </a:xfrm>
          <a:prstGeom prst="bentArrow">
            <a:avLst>
              <a:gd name="adj1" fmla="val 25000"/>
              <a:gd name="adj2" fmla="val 24254"/>
              <a:gd name="adj3" fmla="val 25000"/>
              <a:gd name="adj4" fmla="val 43750"/>
            </a:avLst>
          </a:prstGeom>
          <a:solidFill>
            <a:schemeClr val="accent4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0" y="0"/>
            <a:ext cx="4428300" cy="199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Presentación</a:t>
            </a:r>
            <a:r>
              <a:rPr lang="en-US" sz="2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23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</a:t>
            </a:r>
            <a:r>
              <a:rPr lang="en-US" sz="2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se </a:t>
            </a:r>
            <a:r>
              <a:rPr lang="en-US" sz="23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pretende</a:t>
            </a:r>
            <a:r>
              <a:rPr lang="en-US" sz="2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resolver.</a:t>
            </a:r>
            <a:endParaRPr sz="23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organiza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ámbito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científico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411475" y="1077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 Propuesta.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952500" y="2174950"/>
            <a:ext cx="10287000" cy="25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Extraer de los archivos disponibles en nuestras bibliotecas la información necesaria para elaborar resúmenes, párrafos y oraciones, utilizando datos confiables y proporcionando la cita correspondiente. Con la finalidad de incorporar dichos fragmentos a nuestras producciones escritas.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260475bac7_0_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260475bac7_0_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260475bac7_0_4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45107" y="667131"/>
            <a:ext cx="9520214" cy="5352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260475bac7_0_403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 Propuesta.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104" y="5941325"/>
            <a:ext cx="2266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5" y="6086475"/>
            <a:ext cx="2409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469" y="1523998"/>
            <a:ext cx="11260830" cy="3828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 rot="10800000">
            <a:off x="1745673" y="2867891"/>
            <a:ext cx="623454" cy="2632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 rot="8009272">
            <a:off x="4378037" y="2682766"/>
            <a:ext cx="623454" cy="2632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 Propuesta</a:t>
            </a: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        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Qué tipo de archivo?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1502</Words>
  <Application>Microsoft Office PowerPoint</Application>
  <PresentationFormat>Panorámica</PresentationFormat>
  <Paragraphs>145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Roboto Mono</vt:lpstr>
      <vt:lpstr>Roboto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Maricel Santos</dc:creator>
  <cp:lastModifiedBy>Maricel Santos</cp:lastModifiedBy>
  <cp:revision>2</cp:revision>
  <dcterms:created xsi:type="dcterms:W3CDTF">2024-12-19T14:01:45Z</dcterms:created>
  <dcterms:modified xsi:type="dcterms:W3CDTF">2024-12-20T15:10:33Z</dcterms:modified>
</cp:coreProperties>
</file>