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LMTN2kkhMsPpRTcO/8+4exHf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60475bac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3260475bac7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60475bac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3260475bac7_0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60475bac7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3260475bac7_0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60475bac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260475bac7_0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60475bac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3260475bac7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60475bac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3260475bac7_0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0475bac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3260475bac7_0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60475bac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3260475bac7_0_5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60475bac7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3260475bac7_0_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722c3b32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2d722c3b326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722c3b3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2d722c3b32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722c3b3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2d722c3b32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60475bac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</a:rPr>
              <a:t>Explicación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3260475bac7_0_5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60475ba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260475bac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0b6de8440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320b6de8440_1_6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0b6de8440_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20b6de8440_1_5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60475bac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3260475bac7_0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3225" y="431100"/>
            <a:ext cx="8878548" cy="551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Propuesta.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Qué tipo de archivo?</a:t>
            </a:r>
            <a:endParaRPr sz="1600"/>
          </a:p>
        </p:txBody>
      </p:sp>
      <p:sp>
        <p:nvSpPr>
          <p:cNvPr id="207" name="Google Shape;207;p19"/>
          <p:cNvSpPr/>
          <p:nvPr/>
        </p:nvSpPr>
        <p:spPr>
          <a:xfrm>
            <a:off x="2480052" y="1143727"/>
            <a:ext cx="623400" cy="2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3260475bac7_0_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260475bac7_0_4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260475bac7_0_417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Propuesta.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Qué tipo de archivo?</a:t>
            </a:r>
            <a:endParaRPr sz="1600"/>
          </a:p>
        </p:txBody>
      </p:sp>
      <p:sp>
        <p:nvSpPr>
          <p:cNvPr id="215" name="Google Shape;215;g3260475bac7_0_417"/>
          <p:cNvSpPr txBox="1"/>
          <p:nvPr/>
        </p:nvSpPr>
        <p:spPr>
          <a:xfrm>
            <a:off x="501900" y="979725"/>
            <a:ext cx="111882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ABSTRACT: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Resumen breve y conciso del contenido del trabajo. Su propósito es proporcionar a los lectores una visión general clara de los objetivos, métodos, resultados y conclusiones del estudio, permitiéndoles decidir si desean leer el artículo completo.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260475bac7_0_417"/>
          <p:cNvSpPr txBox="1"/>
          <p:nvPr/>
        </p:nvSpPr>
        <p:spPr>
          <a:xfrm>
            <a:off x="607425" y="4316725"/>
            <a:ext cx="10757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espera que el volumen de datos permita enriquecer la solución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3260475bac7_0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260475bac7_0_4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260475bac7_0_429"/>
          <p:cNvSpPr txBox="1"/>
          <p:nvPr/>
        </p:nvSpPr>
        <p:spPr>
          <a:xfrm>
            <a:off x="97975" y="1959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sp>
        <p:nvSpPr>
          <p:cNvPr id="224" name="Google Shape;224;g3260475bac7_0_429"/>
          <p:cNvSpPr txBox="1"/>
          <p:nvPr/>
        </p:nvSpPr>
        <p:spPr>
          <a:xfrm>
            <a:off x="529050" y="646600"/>
            <a:ext cx="11266800" cy="4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Repaso de requisitos: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 una solución innovadora utilizando utilizando una arquitectura RAG.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Implementación mediante API: la solución debe estar disponible para consultas a través de API.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Elección de las innovaciones propuestas: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Groundedness 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validación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Utilización de metadata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la base de datos vectorial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3260475bac7_0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260475bac7_0_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260475bac7_0_511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solución.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32" name="Google Shape;232;g3260475bac7_0_5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000" y="1935475"/>
            <a:ext cx="37147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260475bac7_0_5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7129" y="1560725"/>
            <a:ext cx="3996546" cy="30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260475bac7_0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260475bac7_0_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260475bac7_0_441"/>
          <p:cNvSpPr txBox="1"/>
          <p:nvPr/>
        </p:nvSpPr>
        <p:spPr>
          <a:xfrm>
            <a:off x="0" y="100450"/>
            <a:ext cx="1175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Recopilación y preparación de datos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41" name="Google Shape;241;g3260475bac7_0_4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14200"/>
            <a:ext cx="23717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260475bac7_0_4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8900" y="1343250"/>
            <a:ext cx="24574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260475bac7_0_441"/>
          <p:cNvPicPr preferRelativeResize="0"/>
          <p:nvPr/>
        </p:nvPicPr>
        <p:blipFill rotWithShape="1">
          <a:blip r:embed="rId7">
            <a:alphaModFix/>
          </a:blip>
          <a:srcRect b="20741" l="0" r="0" t="0"/>
          <a:stretch/>
        </p:blipFill>
        <p:spPr>
          <a:xfrm>
            <a:off x="5473950" y="1107325"/>
            <a:ext cx="6590850" cy="35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260475bac7_0_4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72525" y="4819663"/>
            <a:ext cx="1180000" cy="1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3260475bac7_0_441"/>
          <p:cNvSpPr txBox="1"/>
          <p:nvPr/>
        </p:nvSpPr>
        <p:spPr>
          <a:xfrm>
            <a:off x="4251950" y="5166175"/>
            <a:ext cx="50358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Momento de abrir el código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g3260475bac7_0_441"/>
          <p:cNvCxnSpPr>
            <a:stCxn id="245" idx="3"/>
          </p:cNvCxnSpPr>
          <p:nvPr/>
        </p:nvCxnSpPr>
        <p:spPr>
          <a:xfrm>
            <a:off x="9287750" y="5548225"/>
            <a:ext cx="1116900" cy="16500"/>
          </a:xfrm>
          <a:prstGeom prst="straightConnector1">
            <a:avLst/>
          </a:prstGeom>
          <a:noFill/>
          <a:ln cap="flat" cmpd="sng" w="38100">
            <a:solidFill>
              <a:srgbClr val="701C7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g3260475bac7_0_441"/>
          <p:cNvSpPr txBox="1"/>
          <p:nvPr/>
        </p:nvSpPr>
        <p:spPr>
          <a:xfrm>
            <a:off x="152400" y="3037100"/>
            <a:ext cx="52359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través de upload se carga un archivo .bib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información es guardada en dos clases Singleton “DataStore” y “MetadataStore”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260475bac7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260475bac7_0_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260475bac7_0_4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2525" y="4819663"/>
            <a:ext cx="1180000" cy="1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260475bac7_0_460"/>
          <p:cNvSpPr txBox="1"/>
          <p:nvPr/>
        </p:nvSpPr>
        <p:spPr>
          <a:xfrm>
            <a:off x="4251950" y="5166175"/>
            <a:ext cx="50358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Momento de abrir el código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" name="Google Shape;256;g3260475bac7_0_460"/>
          <p:cNvCxnSpPr>
            <a:stCxn id="255" idx="3"/>
          </p:cNvCxnSpPr>
          <p:nvPr/>
        </p:nvCxnSpPr>
        <p:spPr>
          <a:xfrm>
            <a:off x="9287750" y="5548225"/>
            <a:ext cx="1116900" cy="16500"/>
          </a:xfrm>
          <a:prstGeom prst="straightConnector1">
            <a:avLst/>
          </a:prstGeom>
          <a:noFill/>
          <a:ln cap="flat" cmpd="sng" w="38100">
            <a:solidFill>
              <a:srgbClr val="701C7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7" name="Google Shape;257;g3260475bac7_0_4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1638" y="1494050"/>
            <a:ext cx="19526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260475bac7_0_460"/>
          <p:cNvSpPr txBox="1"/>
          <p:nvPr/>
        </p:nvSpPr>
        <p:spPr>
          <a:xfrm>
            <a:off x="152400" y="3037100"/>
            <a:ext cx="45111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endpoint embeddings vectoriza y almacena todos los documentos subido en un archivo .bib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Admite indicaciones sobre que archivo .bib vectorizar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3260475bac7_0_4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7525" y="1230100"/>
            <a:ext cx="6703243" cy="2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260475bac7_0_460"/>
          <p:cNvSpPr txBox="1"/>
          <p:nvPr/>
        </p:nvSpPr>
        <p:spPr>
          <a:xfrm>
            <a:off x="0" y="214300"/>
            <a:ext cx="1175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Implementación del Módulo de Recuperación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3260475bac7_0_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3260475bac7_0_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260475bac7_0_4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2525" y="4819663"/>
            <a:ext cx="1180000" cy="1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3260475bac7_0_477"/>
          <p:cNvSpPr txBox="1"/>
          <p:nvPr/>
        </p:nvSpPr>
        <p:spPr>
          <a:xfrm>
            <a:off x="4251950" y="5166175"/>
            <a:ext cx="50358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Momento de abrir el código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g3260475bac7_0_477"/>
          <p:cNvCxnSpPr>
            <a:stCxn id="268" idx="3"/>
          </p:cNvCxnSpPr>
          <p:nvPr/>
        </p:nvCxnSpPr>
        <p:spPr>
          <a:xfrm>
            <a:off x="9287750" y="5548225"/>
            <a:ext cx="1116900" cy="16500"/>
          </a:xfrm>
          <a:prstGeom prst="straightConnector1">
            <a:avLst/>
          </a:prstGeom>
          <a:noFill/>
          <a:ln cap="flat" cmpd="sng" w="38100">
            <a:solidFill>
              <a:srgbClr val="701C7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g3260475bac7_0_477"/>
          <p:cNvSpPr txBox="1"/>
          <p:nvPr/>
        </p:nvSpPr>
        <p:spPr>
          <a:xfrm>
            <a:off x="152400" y="3037100"/>
            <a:ext cx="45111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endpoint query devuelve los resultados de mayor similitud con información de su metadata.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3260475bac7_0_4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188" y="1332125"/>
            <a:ext cx="22955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260475bac7_0_477"/>
          <p:cNvSpPr txBox="1"/>
          <p:nvPr/>
        </p:nvSpPr>
        <p:spPr>
          <a:xfrm>
            <a:off x="0" y="214300"/>
            <a:ext cx="1175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Desarrollo del Módulo de Augmentación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73" name="Google Shape;273;g3260475bac7_0_4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5900" y="1382500"/>
            <a:ext cx="5573905" cy="36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3260475bac7_0_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3260475bac7_0_4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260475bac7_0_4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2525" y="4819663"/>
            <a:ext cx="1180000" cy="1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260475bac7_0_491"/>
          <p:cNvSpPr txBox="1"/>
          <p:nvPr/>
        </p:nvSpPr>
        <p:spPr>
          <a:xfrm>
            <a:off x="4251950" y="5166175"/>
            <a:ext cx="50358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Momento de abrir el código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g3260475bac7_0_491"/>
          <p:cNvCxnSpPr>
            <a:stCxn id="281" idx="3"/>
          </p:cNvCxnSpPr>
          <p:nvPr/>
        </p:nvCxnSpPr>
        <p:spPr>
          <a:xfrm>
            <a:off x="9287750" y="5548225"/>
            <a:ext cx="1116900" cy="16500"/>
          </a:xfrm>
          <a:prstGeom prst="straightConnector1">
            <a:avLst/>
          </a:prstGeom>
          <a:noFill/>
          <a:ln cap="flat" cmpd="sng" w="38100">
            <a:solidFill>
              <a:srgbClr val="701C7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g3260475bac7_0_491"/>
          <p:cNvSpPr txBox="1"/>
          <p:nvPr/>
        </p:nvSpPr>
        <p:spPr>
          <a:xfrm>
            <a:off x="152400" y="3037100"/>
            <a:ext cx="45111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endpoint ask recibe la consulta del usuario y brinda la respuesta en conjunto con la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groundedness que permite al usuario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discernir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260475bac7_0_491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Construcción del Módulo de Generación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85" name="Google Shape;285;g3260475bac7_0_4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8327" y="1266802"/>
            <a:ext cx="2100170" cy="17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260475bac7_0_4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1425" y="1182400"/>
            <a:ext cx="4628165" cy="38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3260475bac7_0_5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260475bac7_0_5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260475bac7_0_526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94" name="Google Shape;294;g3260475bac7_0_5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9323" y="927675"/>
            <a:ext cx="9433076" cy="24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260475bac7_0_5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1138" y="3434500"/>
            <a:ext cx="9269442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3260475bac7_0_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260475bac7_0_5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260475bac7_0_537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303" name="Google Shape;303;g3260475bac7_0_5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13" y="1280375"/>
            <a:ext cx="113823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924550"/>
            <a:ext cx="121920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803350" y="352700"/>
            <a:ext cx="100911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CHALLENGE FINAL</a:t>
            </a:r>
            <a:endParaRPr b="0" i="0" sz="32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860" y="3684978"/>
            <a:ext cx="2136193" cy="1468913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91" name="Google Shape;91;p2"/>
          <p:cNvSpPr/>
          <p:nvPr/>
        </p:nvSpPr>
        <p:spPr>
          <a:xfrm>
            <a:off x="513872" y="1560457"/>
            <a:ext cx="887598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Búsqueda Semántica en Artículos Académicos: Una Prueba de Concepto Inicial</a:t>
            </a:r>
            <a:endParaRPr b="1" i="0" sz="3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9599387" y="5385332"/>
            <a:ext cx="17171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Ing. Maricel Santos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2d722c3b326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d722c3b326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d722c3b326_0_27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311" name="Google Shape;311;g2d722c3b326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82400"/>
            <a:ext cx="114300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2d722c3b32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d722c3b326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d722c3b326_0_2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319" name="Google Shape;319;g2d722c3b326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88" y="1554675"/>
            <a:ext cx="114014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2d722c3b326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d722c3b326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d722c3b326_0_11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327" name="Google Shape;327;g2d722c3b326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00" y="1731050"/>
            <a:ext cx="114490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3260475bac7_0_5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3260475bac7_0_5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260475bac7_0_548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 de mejora del d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esarrollo: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sp>
        <p:nvSpPr>
          <p:cNvPr id="335" name="Google Shape;335;g3260475bac7_0_548"/>
          <p:cNvSpPr txBox="1"/>
          <p:nvPr/>
        </p:nvSpPr>
        <p:spPr>
          <a:xfrm>
            <a:off x="568225" y="1665525"/>
            <a:ext cx="113646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Alimentar al RAG con documentos más extensos. EJ. Introducción de papers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Trabajar en la mejora del Groundedness con un sistema de penalización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al usuario la posibilidad de elegir el número de papers que quiere citar en el fragmento de texto que solicita.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- PEP8 - Documentación - Homogeneidad de idioma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260475bac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260475bac7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260475bac7_0_8"/>
          <p:cNvSpPr txBox="1"/>
          <p:nvPr/>
        </p:nvSpPr>
        <p:spPr>
          <a:xfrm>
            <a:off x="803350" y="352700"/>
            <a:ext cx="100911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0" i="0" sz="32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" name="Google Shape;100;g3260475bac7_0_8"/>
          <p:cNvGrpSpPr/>
          <p:nvPr/>
        </p:nvGrpSpPr>
        <p:grpSpPr>
          <a:xfrm>
            <a:off x="3584993" y="976002"/>
            <a:ext cx="5024697" cy="5032419"/>
            <a:chOff x="2675582" y="676586"/>
            <a:chExt cx="3793942" cy="3790328"/>
          </a:xfrm>
        </p:grpSpPr>
        <p:sp>
          <p:nvSpPr>
            <p:cNvPr id="101" name="Google Shape;101;g3260475bac7_0_8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260475bac7_0_8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3260475bac7_0_8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3260475bac7_0_8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g3260475bac7_0_8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06" name="Google Shape;106;g3260475bac7_0_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g3260475bac7_0_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g3260475bac7_0_8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09" name="Google Shape;109;g3260475bac7_0_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g3260475bac7_0_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g3260475bac7_0_8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12" name="Google Shape;112;g3260475bac7_0_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g3260475bac7_0_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g3260475bac7_0_8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g3260475bac7_0_8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g3260475bac7_0_8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7" name="Google Shape;117;g3260475bac7_0_8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18" name="Google Shape;118;g3260475bac7_0_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g3260475bac7_0_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g3260475bac7_0_8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g3260475bac7_0_8"/>
          <p:cNvGrpSpPr/>
          <p:nvPr/>
        </p:nvGrpSpPr>
        <p:grpSpPr>
          <a:xfrm>
            <a:off x="431323" y="1560594"/>
            <a:ext cx="4483505" cy="1719557"/>
            <a:chOff x="323500" y="1170475"/>
            <a:chExt cx="3362713" cy="1289700"/>
          </a:xfrm>
        </p:grpSpPr>
        <p:sp>
          <p:nvSpPr>
            <p:cNvPr id="122" name="Google Shape;122;g3260475bac7_0_8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Presentación del problema que se pretende resolver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" name="Google Shape;123;g3260475bac7_0_8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4" name="Google Shape;124;g3260475bac7_0_8"/>
          <p:cNvGrpSpPr/>
          <p:nvPr/>
        </p:nvGrpSpPr>
        <p:grpSpPr>
          <a:xfrm>
            <a:off x="431323" y="3770939"/>
            <a:ext cx="4839096" cy="1719557"/>
            <a:chOff x="323500" y="2828275"/>
            <a:chExt cx="3629413" cy="1289700"/>
          </a:xfrm>
        </p:grpSpPr>
        <p:sp>
          <p:nvSpPr>
            <p:cNvPr id="125" name="Google Shape;125;g3260475bac7_0_8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Solución Propuesta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" name="Google Shape;126;g3260475bac7_0_8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7" name="Google Shape;127;g3260475bac7_0_8"/>
          <p:cNvGrpSpPr/>
          <p:nvPr/>
        </p:nvGrpSpPr>
        <p:grpSpPr>
          <a:xfrm>
            <a:off x="6946260" y="1413765"/>
            <a:ext cx="4814080" cy="1719557"/>
            <a:chOff x="5209825" y="1060350"/>
            <a:chExt cx="3610650" cy="1289700"/>
          </a:xfrm>
        </p:grpSpPr>
        <p:sp>
          <p:nvSpPr>
            <p:cNvPr id="128" name="Google Shape;128;g3260475bac7_0_8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Propuesta de Mejora del Desarrollo 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Google Shape;129;g3260475bac7_0_8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0" name="Google Shape;130;g3260475bac7_0_8"/>
          <p:cNvGrpSpPr/>
          <p:nvPr/>
        </p:nvGrpSpPr>
        <p:grpSpPr>
          <a:xfrm>
            <a:off x="6946260" y="4004491"/>
            <a:ext cx="4814080" cy="1719557"/>
            <a:chOff x="5209825" y="3003443"/>
            <a:chExt cx="3610650" cy="1289700"/>
          </a:xfrm>
        </p:grpSpPr>
        <p:sp>
          <p:nvSpPr>
            <p:cNvPr id="131" name="Google Shape;131;g3260475bac7_0_8"/>
            <p:cNvSpPr txBox="1"/>
            <p:nvPr/>
          </p:nvSpPr>
          <p:spPr>
            <a:xfrm>
              <a:off x="6696475" y="3003443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Desarrollo de la Solución 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Google Shape;132;g3260475bac7_0_8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20b6de8440_1_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20b6de8440_1_6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20b6de8440_1_637"/>
          <p:cNvSpPr txBox="1"/>
          <p:nvPr/>
        </p:nvSpPr>
        <p:spPr>
          <a:xfrm>
            <a:off x="565800" y="411475"/>
            <a:ext cx="9569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 del problema que se pretende resolver.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puede mejorar el procesamiento de la información en el ámbito científico?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construye y presenta esa información?</a:t>
            </a:r>
            <a:endParaRPr sz="2100"/>
          </a:p>
        </p:txBody>
      </p:sp>
      <p:pic>
        <p:nvPicPr>
          <p:cNvPr id="140" name="Google Shape;140;g320b6de8440_1_6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679" y="1861150"/>
            <a:ext cx="3973317" cy="42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20b6de8440_1_5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20b6de8440_1_5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20b6de8440_1_592"/>
          <p:cNvSpPr txBox="1"/>
          <p:nvPr/>
        </p:nvSpPr>
        <p:spPr>
          <a:xfrm>
            <a:off x="350275" y="235125"/>
            <a:ext cx="9569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 del problema que se pretende resolver.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puede mejorar el procesamiento de la información en el ámbito científico?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construye y presenta esa información?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" name="Google Shape;148;g320b6de8440_1_592"/>
          <p:cNvGrpSpPr/>
          <p:nvPr/>
        </p:nvGrpSpPr>
        <p:grpSpPr>
          <a:xfrm>
            <a:off x="137450" y="2899152"/>
            <a:ext cx="11917088" cy="892264"/>
            <a:chOff x="0" y="1586327"/>
            <a:chExt cx="11917088" cy="892264"/>
          </a:xfrm>
        </p:grpSpPr>
        <p:sp>
          <p:nvSpPr>
            <p:cNvPr id="149" name="Google Shape;149;g320b6de8440_1_592"/>
            <p:cNvSpPr/>
            <p:nvPr/>
          </p:nvSpPr>
          <p:spPr>
            <a:xfrm>
              <a:off x="0" y="1586613"/>
              <a:ext cx="3635509" cy="891978"/>
            </a:xfrm>
            <a:prstGeom prst="homePlate">
              <a:avLst>
                <a:gd fmla="val 50000" name="adj"/>
              </a:avLst>
            </a:prstGeom>
            <a:solidFill>
              <a:srgbClr val="56156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Introducción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g320b6de8440_1_592"/>
            <p:cNvSpPr/>
            <p:nvPr/>
          </p:nvSpPr>
          <p:spPr>
            <a:xfrm>
              <a:off x="3017825" y="1586327"/>
              <a:ext cx="3388315" cy="891978"/>
            </a:xfrm>
            <a:prstGeom prst="chevron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Metodología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g320b6de8440_1_592"/>
            <p:cNvSpPr/>
            <p:nvPr/>
          </p:nvSpPr>
          <p:spPr>
            <a:xfrm>
              <a:off x="5773154" y="1586327"/>
              <a:ext cx="3388315" cy="891978"/>
            </a:xfrm>
            <a:prstGeom prst="chevron">
              <a:avLst>
                <a:gd fmla="val 50000" name="adj"/>
              </a:avLst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 Resultados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g320b6de8440_1_592"/>
            <p:cNvSpPr/>
            <p:nvPr/>
          </p:nvSpPr>
          <p:spPr>
            <a:xfrm>
              <a:off x="8528772" y="1586327"/>
              <a:ext cx="3388315" cy="891978"/>
            </a:xfrm>
            <a:prstGeom prst="chevron">
              <a:avLst>
                <a:gd fmla="val 50000" name="adj"/>
              </a:avLst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Conclusión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g320b6de8440_1_592"/>
          <p:cNvSpPr/>
          <p:nvPr/>
        </p:nvSpPr>
        <p:spPr>
          <a:xfrm>
            <a:off x="5917475" y="5194575"/>
            <a:ext cx="5741100" cy="891900"/>
          </a:xfrm>
          <a:prstGeom prst="homePlate">
            <a:avLst>
              <a:gd fmla="val 50000" name="adj"/>
            </a:avLst>
          </a:prstGeom>
          <a:solidFill>
            <a:srgbClr val="5615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</a:t>
            </a: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ucción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320b6de8440_1_592"/>
          <p:cNvSpPr/>
          <p:nvPr/>
        </p:nvSpPr>
        <p:spPr>
          <a:xfrm>
            <a:off x="829387" y="4554265"/>
            <a:ext cx="3388200" cy="891900"/>
          </a:xfrm>
          <a:prstGeom prst="chevron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Metodología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320b6de8440_1_592"/>
          <p:cNvSpPr/>
          <p:nvPr/>
        </p:nvSpPr>
        <p:spPr>
          <a:xfrm>
            <a:off x="3747292" y="4554265"/>
            <a:ext cx="3388200" cy="891900"/>
          </a:xfrm>
          <a:prstGeom prst="chevron">
            <a:avLst>
              <a:gd fmla="val 50000" name="adj"/>
            </a:avLst>
          </a:prstGeom>
          <a:solidFill>
            <a:srgbClr val="771E8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Resultados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320b6de8440_1_592"/>
          <p:cNvSpPr/>
          <p:nvPr/>
        </p:nvSpPr>
        <p:spPr>
          <a:xfrm>
            <a:off x="7736310" y="4492990"/>
            <a:ext cx="3388200" cy="891900"/>
          </a:xfrm>
          <a:prstGeom prst="chevron">
            <a:avLst>
              <a:gd fmla="val 50000" name="adj"/>
            </a:avLst>
          </a:prstGeom>
          <a:solidFill>
            <a:srgbClr val="80209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Conclusión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320b6de8440_1_592"/>
          <p:cNvSpPr txBox="1"/>
          <p:nvPr/>
        </p:nvSpPr>
        <p:spPr>
          <a:xfrm>
            <a:off x="213100" y="1994250"/>
            <a:ext cx="956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b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estructura para el lector</a:t>
            </a:r>
            <a:endParaRPr b="1" sz="2100"/>
          </a:p>
        </p:txBody>
      </p:sp>
      <p:sp>
        <p:nvSpPr>
          <p:cNvPr id="158" name="Google Shape;158;g320b6de8440_1_592"/>
          <p:cNvSpPr txBox="1"/>
          <p:nvPr/>
        </p:nvSpPr>
        <p:spPr>
          <a:xfrm>
            <a:off x="213100" y="3803400"/>
            <a:ext cx="956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b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desarrolla </a:t>
            </a:r>
            <a:endParaRPr b="1" sz="2100"/>
          </a:p>
        </p:txBody>
      </p:sp>
      <p:pic>
        <p:nvPicPr>
          <p:cNvPr id="159" name="Google Shape;159;g320b6de8440_1_5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50" y="1333488"/>
            <a:ext cx="49911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3"/>
          <p:cNvGrpSpPr/>
          <p:nvPr/>
        </p:nvGrpSpPr>
        <p:grpSpPr>
          <a:xfrm>
            <a:off x="3170676" y="4146551"/>
            <a:ext cx="8708102" cy="1686213"/>
            <a:chOff x="1074101" y="1791278"/>
            <a:chExt cx="8708102" cy="1686213"/>
          </a:xfrm>
        </p:grpSpPr>
        <p:pic>
          <p:nvPicPr>
            <p:cNvPr id="167" name="Google Shape;16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4101" y="1847417"/>
              <a:ext cx="2511196" cy="1630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8" name="Google Shape;168;p3"/>
            <p:cNvCxnSpPr/>
            <p:nvPr/>
          </p:nvCxnSpPr>
          <p:spPr>
            <a:xfrm>
              <a:off x="3948545" y="2376054"/>
              <a:ext cx="1454728" cy="0"/>
            </a:xfrm>
            <a:prstGeom prst="straightConnector1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9" name="Google Shape;169;p3"/>
            <p:cNvSpPr txBox="1"/>
            <p:nvPr/>
          </p:nvSpPr>
          <p:spPr>
            <a:xfrm>
              <a:off x="5598103" y="1791278"/>
              <a:ext cx="4184100" cy="16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OFRECEN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Almacenamiento – Documento y/o Metadata</a:t>
              </a:r>
              <a:endPara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Ordenamiento por Categoría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Manejo de Carpetas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Plugins para editores de texto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Búsqueda por palabras claves</a:t>
              </a:r>
              <a:endPara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0" name="Google Shape;17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8927" y="150873"/>
            <a:ext cx="3591500" cy="362123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/>
          <p:nvPr/>
        </p:nvSpPr>
        <p:spPr>
          <a:xfrm flipH="1" rot="-5400000">
            <a:off x="4017523" y="2466104"/>
            <a:ext cx="1593300" cy="1537800"/>
          </a:xfrm>
          <a:prstGeom prst="bentArrow">
            <a:avLst>
              <a:gd fmla="val 25000" name="adj1"/>
              <a:gd fmla="val 24254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0" y="0"/>
            <a:ext cx="4428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 del problema que se pretende resolver.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realiza la búsqueda de información en el ámbito científico?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411475" y="1077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 Propuesta.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952500" y="2174950"/>
            <a:ext cx="102870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Extraer de los archivos disponibles en nuestras bibliotecas la información necesaria para elaborar resúmenes, párrafos y oraciones, utilizando datos confiables y proporcionando la cita correspondiente. Con la finalidad de incorporar dichos fragmentos a nuestras producciones escritas.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260475bac7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260475bac7_0_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260475bac7_0_4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5107" y="667131"/>
            <a:ext cx="9520214" cy="5352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260475bac7_0_403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 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Propuesta.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Qué tipo de archivo?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469" y="1523998"/>
            <a:ext cx="11260830" cy="3828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 rot="10800000">
            <a:off x="1745673" y="2867891"/>
            <a:ext cx="623454" cy="2632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 rot="8009272">
            <a:off x="4378037" y="2682766"/>
            <a:ext cx="623454" cy="2632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 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</a:t>
            </a: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       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Qué tipo de archivo?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2024-12-19T14:01:45Z</dcterms:created>
  <dc:creator>Maricel Santos</dc:creator>
</cp:coreProperties>
</file>