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8" r:id="rId3"/>
    <p:sldId id="276" r:id="rId4"/>
    <p:sldId id="286" r:id="rId5"/>
    <p:sldId id="275" r:id="rId6"/>
    <p:sldId id="289" r:id="rId7"/>
    <p:sldId id="277" r:id="rId8"/>
    <p:sldId id="290" r:id="rId9"/>
    <p:sldId id="278" r:id="rId10"/>
    <p:sldId id="279" r:id="rId11"/>
    <p:sldId id="280" r:id="rId12"/>
    <p:sldId id="291" r:id="rId13"/>
    <p:sldId id="281" r:id="rId14"/>
    <p:sldId id="282" r:id="rId15"/>
    <p:sldId id="283" r:id="rId16"/>
    <p:sldId id="284" r:id="rId17"/>
    <p:sldId id="287" r:id="rId18"/>
    <p:sldId id="292" r:id="rId19"/>
    <p:sldId id="294" r:id="rId20"/>
    <p:sldId id="293" r:id="rId21"/>
    <p:sldId id="28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6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14.2.2019.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44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14.2.2019.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7572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14.2.2019.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3841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14.2.2019.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0417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14.2.2019.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4672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14.2.2019.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7731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14.2.2019.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4658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14.2.2019.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8853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14.2.2019.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7975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14.2.2019.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2392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14.2.2019.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461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D3D95-C4DE-4E89-AAC6-32FCF56CD876}" type="datetimeFigureOut">
              <a:rPr lang="hr-HR" smtClean="0"/>
              <a:t>14.2.2019.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6078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microsoft.com/office/2007/relationships/hdphoto" Target="../media/hdphoto1.wdp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microsoft.com/office/2007/relationships/hdphoto" Target="../media/hdphoto1.wdp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microsoft.com/office/2007/relationships/hdphoto" Target="../media/hdphoto1.wdp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microsoft.com/office/2007/relationships/hdphoto" Target="../media/hdphoto1.wdp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F14B89F-693E-42F5-BF1B-EE3728143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8FED8AB-D888-4A1A-B2C2-613B125C45AE}"/>
              </a:ext>
            </a:extLst>
          </p:cNvPr>
          <p:cNvSpPr txBox="1"/>
          <p:nvPr/>
        </p:nvSpPr>
        <p:spPr>
          <a:xfrm>
            <a:off x="647700" y="708338"/>
            <a:ext cx="11097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b="1" dirty="0" smtClean="0"/>
              <a:t> Registar</a:t>
            </a:r>
            <a:r>
              <a:rPr lang="en-US" sz="4400" b="1" dirty="0" smtClean="0"/>
              <a:t> </a:t>
            </a:r>
            <a:r>
              <a:rPr lang="hr-BA" sz="4400" b="1" dirty="0" smtClean="0"/>
              <a:t>     </a:t>
            </a:r>
            <a:r>
              <a:rPr lang="hr-HR" sz="4400" b="1" dirty="0" smtClean="0"/>
              <a:t>dobrovoljnih  darivatelja        krvi</a:t>
            </a:r>
            <a:endParaRPr lang="hr-HR" sz="4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9BE351B-601B-4876-9287-7051C1A90C18}"/>
              </a:ext>
            </a:extLst>
          </p:cNvPr>
          <p:cNvSpPr txBox="1"/>
          <p:nvPr/>
        </p:nvSpPr>
        <p:spPr>
          <a:xfrm>
            <a:off x="647700" y="5739646"/>
            <a:ext cx="1089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b="1" dirty="0" smtClean="0"/>
              <a:t>Kolegij</a:t>
            </a:r>
            <a:r>
              <a:rPr lang="hr-HR" sz="2800" b="1" dirty="0" smtClean="0"/>
              <a:t>: </a:t>
            </a:r>
            <a:r>
              <a:rPr lang="hr-HR" sz="2800" b="1" dirty="0"/>
              <a:t>Projektiranje informacijskih sustava</a:t>
            </a:r>
          </a:p>
          <a:p>
            <a:r>
              <a:rPr lang="hr-HR" sz="2800" b="1" dirty="0"/>
              <a:t>Studenti:</a:t>
            </a:r>
            <a:r>
              <a:rPr lang="en-US" sz="2800" b="1" dirty="0"/>
              <a:t> </a:t>
            </a:r>
            <a:r>
              <a:rPr lang="hr-HR" sz="2800" b="1" dirty="0"/>
              <a:t>Anđela Bošnjak,</a:t>
            </a:r>
            <a:r>
              <a:rPr lang="en-US" sz="2800" b="1" dirty="0"/>
              <a:t> </a:t>
            </a:r>
            <a:r>
              <a:rPr lang="hr-HR" sz="2800" b="1" dirty="0"/>
              <a:t>Sanja Marić,</a:t>
            </a:r>
            <a:r>
              <a:rPr lang="en-US" sz="2800" b="1" dirty="0"/>
              <a:t> </a:t>
            </a:r>
            <a:r>
              <a:rPr lang="hr-HR" sz="2800" b="1" dirty="0"/>
              <a:t>Marija Klarić i Marijana Omazić</a:t>
            </a:r>
          </a:p>
        </p:txBody>
      </p:sp>
    </p:spTree>
    <p:extLst>
      <p:ext uri="{BB962C8B-B14F-4D97-AF65-F5344CB8AC3E}">
        <p14:creationId xmlns:p14="http://schemas.microsoft.com/office/powerpoint/2010/main" val="21527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E6E8932-60F7-4DF6-B1A6-C5F9288ECE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3" y="1656407"/>
            <a:ext cx="8917689" cy="37238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2FC310A-5CC7-44A6-9155-D3613156A32E}"/>
              </a:ext>
            </a:extLst>
          </p:cNvPr>
          <p:cNvSpPr txBox="1"/>
          <p:nvPr/>
        </p:nvSpPr>
        <p:spPr>
          <a:xfrm>
            <a:off x="490330" y="768626"/>
            <a:ext cx="4386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ER model </a:t>
            </a:r>
            <a:endParaRPr lang="hr-HR" sz="2800" b="1" dirty="0"/>
          </a:p>
        </p:txBody>
      </p:sp>
    </p:spTree>
    <p:extLst>
      <p:ext uri="{BB962C8B-B14F-4D97-AF65-F5344CB8AC3E}">
        <p14:creationId xmlns:p14="http://schemas.microsoft.com/office/powerpoint/2010/main" val="225380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8450645" y="412124"/>
            <a:ext cx="3653309" cy="2691533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63C1E96-57A3-4A08-9D26-32AECF4AD3A9}"/>
              </a:ext>
            </a:extLst>
          </p:cNvPr>
          <p:cNvSpPr txBox="1"/>
          <p:nvPr/>
        </p:nvSpPr>
        <p:spPr>
          <a:xfrm>
            <a:off x="7446478" y="148457"/>
            <a:ext cx="463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b="1" dirty="0"/>
              <a:t>Dijagram slučajeva korištenja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3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1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8450645" y="412124"/>
            <a:ext cx="3653309" cy="2691533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63C1E96-57A3-4A08-9D26-32AECF4AD3A9}"/>
              </a:ext>
            </a:extLst>
          </p:cNvPr>
          <p:cNvSpPr txBox="1"/>
          <p:nvPr/>
        </p:nvSpPr>
        <p:spPr>
          <a:xfrm>
            <a:off x="7547020" y="148457"/>
            <a:ext cx="463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b="1" dirty="0"/>
              <a:t>Dijagram slučajeva korištenja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7547020" cy="68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39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28351FB-0A1D-4D9C-AB8D-21CA6D51967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" y="0"/>
            <a:ext cx="6612858" cy="68559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7ED5DA7-905F-4153-897A-FEC2B5A546AD}"/>
              </a:ext>
            </a:extLst>
          </p:cNvPr>
          <p:cNvSpPr txBox="1"/>
          <p:nvPr/>
        </p:nvSpPr>
        <p:spPr>
          <a:xfrm>
            <a:off x="6745357" y="540010"/>
            <a:ext cx="3419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b="1" dirty="0"/>
              <a:t>Dijagram aktivnosti</a:t>
            </a:r>
          </a:p>
        </p:txBody>
      </p:sp>
    </p:spTree>
    <p:extLst>
      <p:ext uri="{BB962C8B-B14F-4D97-AF65-F5344CB8AC3E}">
        <p14:creationId xmlns:p14="http://schemas.microsoft.com/office/powerpoint/2010/main" val="182921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1614E52-E220-4328-9AD3-B718432F9FB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" y="1708792"/>
            <a:ext cx="7063432" cy="43335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D7A0F90-111F-4B9F-BD18-E9715CBBB10A}"/>
              </a:ext>
            </a:extLst>
          </p:cNvPr>
          <p:cNvSpPr txBox="1"/>
          <p:nvPr/>
        </p:nvSpPr>
        <p:spPr>
          <a:xfrm>
            <a:off x="954155" y="615577"/>
            <a:ext cx="762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b="1" dirty="0"/>
              <a:t>Dijagram kompnente – Transfuziološke ustanove</a:t>
            </a:r>
          </a:p>
        </p:txBody>
      </p:sp>
    </p:spTree>
    <p:extLst>
      <p:ext uri="{BB962C8B-B14F-4D97-AF65-F5344CB8AC3E}">
        <p14:creationId xmlns:p14="http://schemas.microsoft.com/office/powerpoint/2010/main" val="411390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F9E9E0B-4090-44D9-A4C5-019F3441EE0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" y="1606437"/>
            <a:ext cx="6957414" cy="457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D628637-360B-42B7-B17E-8A19F5C632E1}"/>
              </a:ext>
            </a:extLst>
          </p:cNvPr>
          <p:cNvSpPr txBox="1"/>
          <p:nvPr/>
        </p:nvSpPr>
        <p:spPr>
          <a:xfrm>
            <a:off x="523449" y="528815"/>
            <a:ext cx="5910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b="1" dirty="0"/>
              <a:t>Dijagram komponenti - Darivatelj</a:t>
            </a:r>
          </a:p>
        </p:txBody>
      </p:sp>
    </p:spTree>
    <p:extLst>
      <p:ext uri="{BB962C8B-B14F-4D97-AF65-F5344CB8AC3E}">
        <p14:creationId xmlns:p14="http://schemas.microsoft.com/office/powerpoint/2010/main" val="283114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F7ADC53-19D3-4C24-ABFE-89B9FEC8A1B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4650"/>
            <a:ext cx="7248939" cy="50755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6A37748-DFD3-4777-8DBA-0B85202EFDF9}"/>
              </a:ext>
            </a:extLst>
          </p:cNvPr>
          <p:cNvSpPr txBox="1"/>
          <p:nvPr/>
        </p:nvSpPr>
        <p:spPr>
          <a:xfrm>
            <a:off x="523449" y="528815"/>
            <a:ext cx="5910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b="1" dirty="0"/>
              <a:t>Dijagram komponenti - </a:t>
            </a:r>
            <a:r>
              <a:rPr lang="en-US" sz="2800" b="1" dirty="0"/>
              <a:t>Admin</a:t>
            </a:r>
            <a:endParaRPr lang="hr-HR" sz="2800" b="1" dirty="0"/>
          </a:p>
        </p:txBody>
      </p:sp>
    </p:spTree>
    <p:extLst>
      <p:ext uri="{BB962C8B-B14F-4D97-AF65-F5344CB8AC3E}">
        <p14:creationId xmlns:p14="http://schemas.microsoft.com/office/powerpoint/2010/main" val="388718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0" y="2042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6A37748-DFD3-4777-8DBA-0B85202EFDF9}"/>
              </a:ext>
            </a:extLst>
          </p:cNvPr>
          <p:cNvSpPr txBox="1"/>
          <p:nvPr/>
        </p:nvSpPr>
        <p:spPr>
          <a:xfrm>
            <a:off x="517489" y="355400"/>
            <a:ext cx="5910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b="1" dirty="0"/>
              <a:t>Izgled sustava </a:t>
            </a:r>
          </a:p>
        </p:txBody>
      </p:sp>
      <p:pic>
        <p:nvPicPr>
          <p:cNvPr id="10" name="Grafika 9" descr="Monitor">
            <a:extLst>
              <a:ext uri="{FF2B5EF4-FFF2-40B4-BE49-F238E27FC236}">
                <a16:creationId xmlns:a16="http://schemas.microsoft.com/office/drawing/2014/main" xmlns="" id="{74730D8A-370D-4759-A992-10515D99B5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-402615" y="355400"/>
            <a:ext cx="10085705" cy="69185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27" y="1616927"/>
            <a:ext cx="7779223" cy="347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3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pic>
        <p:nvPicPr>
          <p:cNvPr id="7" name="Grafika 19" descr="Monitor">
            <a:extLst>
              <a:ext uri="{FF2B5EF4-FFF2-40B4-BE49-F238E27FC236}">
                <a16:creationId xmlns:a16="http://schemas.microsoft.com/office/drawing/2014/main" xmlns="" id="{36C0ECEA-12C7-478D-A50C-AD05BA9864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-143428" y="0"/>
            <a:ext cx="9750658" cy="74118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04" y="1323194"/>
            <a:ext cx="7650794" cy="383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01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pic>
        <p:nvPicPr>
          <p:cNvPr id="9" name="Grafika 19" descr="Monitor">
            <a:extLst>
              <a:ext uri="{FF2B5EF4-FFF2-40B4-BE49-F238E27FC236}">
                <a16:creationId xmlns:a16="http://schemas.microsoft.com/office/drawing/2014/main" xmlns="" id="{36C0ECEA-12C7-478D-A50C-AD05BA9864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-143428" y="-409432"/>
            <a:ext cx="9750658" cy="78212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25" y="941696"/>
            <a:ext cx="7484125" cy="410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0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8D61121-114E-4E46-98F2-C8BC9CC38337}"/>
              </a:ext>
            </a:extLst>
          </p:cNvPr>
          <p:cNvSpPr txBox="1"/>
          <p:nvPr/>
        </p:nvSpPr>
        <p:spPr>
          <a:xfrm>
            <a:off x="890397" y="635485"/>
            <a:ext cx="6455833" cy="7702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r-BA" sz="4100" b="1" dirty="0" smtClean="0"/>
              <a:t>Opis sustava</a:t>
            </a:r>
            <a:endParaRPr lang="en-US" sz="4100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8921" y="1656407"/>
            <a:ext cx="77109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BA" sz="2200" dirty="0" smtClean="0"/>
              <a:t>Web aplikacija prvenstveno namijenjena za dvije vrste korisnika: </a:t>
            </a:r>
            <a:r>
              <a:rPr lang="hr-BA" sz="2200" i="1" dirty="0" smtClean="0"/>
              <a:t>Darivatelji </a:t>
            </a:r>
            <a:r>
              <a:rPr lang="hr-BA" sz="2200" dirty="0" smtClean="0"/>
              <a:t> i </a:t>
            </a:r>
            <a:r>
              <a:rPr lang="hr-BA" sz="2200" i="1" dirty="0" err="1" smtClean="0"/>
              <a:t>Transfuziološke</a:t>
            </a:r>
            <a:r>
              <a:rPr lang="hr-BA" sz="2200" i="1" dirty="0" smtClean="0"/>
              <a:t> ustanove</a:t>
            </a:r>
          </a:p>
          <a:p>
            <a:pPr>
              <a:lnSpc>
                <a:spcPct val="150000"/>
              </a:lnSpc>
            </a:pPr>
            <a:endParaRPr lang="hr-BA" sz="2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BA" sz="2200" dirty="0" smtClean="0"/>
              <a:t>Moderniziran način pohrane podataka vezano za registar (zalihe krvi, povijest dolazaka, razlozi (ne)mogućnosti davanja krvi…)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r-BA" sz="2000" dirty="0"/>
          </a:p>
          <a:p>
            <a:pPr>
              <a:lnSpc>
                <a:spcPct val="150000"/>
              </a:lnSpc>
            </a:pPr>
            <a:endParaRPr lang="hr-BA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355811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pic>
        <p:nvPicPr>
          <p:cNvPr id="9" name="Grafika 19" descr="Monitor">
            <a:extLst>
              <a:ext uri="{FF2B5EF4-FFF2-40B4-BE49-F238E27FC236}">
                <a16:creationId xmlns:a16="http://schemas.microsoft.com/office/drawing/2014/main" xmlns="" id="{36C0ECEA-12C7-478D-A50C-AD05BA9864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-143428" y="0"/>
            <a:ext cx="9750658" cy="74118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82" y="1337480"/>
            <a:ext cx="7533564" cy="380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19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21" name="TekstniOkvir 20">
            <a:extLst>
              <a:ext uri="{FF2B5EF4-FFF2-40B4-BE49-F238E27FC236}">
                <a16:creationId xmlns:a16="http://schemas.microsoft.com/office/drawing/2014/main" xmlns="" id="{1280DB67-6906-47C8-8B07-21ED4BDE0829}"/>
              </a:ext>
            </a:extLst>
          </p:cNvPr>
          <p:cNvSpPr txBox="1"/>
          <p:nvPr/>
        </p:nvSpPr>
        <p:spPr>
          <a:xfrm>
            <a:off x="3429888" y="3043250"/>
            <a:ext cx="5338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b="1" dirty="0"/>
              <a:t>HVALA NA PAŽNJI !!!</a:t>
            </a:r>
          </a:p>
        </p:txBody>
      </p:sp>
    </p:spTree>
    <p:extLst>
      <p:ext uri="{BB962C8B-B14F-4D97-AF65-F5344CB8AC3E}">
        <p14:creationId xmlns:p14="http://schemas.microsoft.com/office/powerpoint/2010/main" val="309965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8D61121-114E-4E46-98F2-C8BC9CC38337}"/>
              </a:ext>
            </a:extLst>
          </p:cNvPr>
          <p:cNvSpPr txBox="1"/>
          <p:nvPr/>
        </p:nvSpPr>
        <p:spPr>
          <a:xfrm>
            <a:off x="890397" y="635485"/>
            <a:ext cx="6455833" cy="6910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r-HR" sz="4400" b="1" dirty="0" smtClean="0"/>
              <a:t>Cilj sustava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2263" y="1910687"/>
            <a:ext cx="7874758" cy="304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BA" sz="2200" dirty="0" smtClean="0"/>
              <a:t>osigurati </a:t>
            </a:r>
            <a:r>
              <a:rPr lang="hr-BA" sz="2200" dirty="0"/>
              <a:t>jednostavnije pronalaženje odgovarajućih darivatelja krvi za one kojima je </a:t>
            </a:r>
            <a:r>
              <a:rPr lang="hr-BA" sz="2200" dirty="0" smtClean="0"/>
              <a:t>potrebna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r-BA" sz="22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BA" sz="2200" dirty="0"/>
              <a:t>olakšano pronalaženje ustanova koje nude </a:t>
            </a:r>
            <a:r>
              <a:rPr lang="hr-BA" sz="2200" dirty="0" err="1"/>
              <a:t>transfuziološke</a:t>
            </a:r>
            <a:r>
              <a:rPr lang="hr-BA" sz="2200" dirty="0"/>
              <a:t> usluge svim korisnicima koji žele postati dobrovoljni </a:t>
            </a:r>
            <a:r>
              <a:rPr lang="hr-BA" sz="2200" dirty="0" smtClean="0"/>
              <a:t>darivatelji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r-BA" sz="2000" b="1" dirty="0"/>
          </a:p>
        </p:txBody>
      </p:sp>
    </p:spTree>
    <p:extLst>
      <p:ext uri="{BB962C8B-B14F-4D97-AF65-F5344CB8AC3E}">
        <p14:creationId xmlns:p14="http://schemas.microsoft.com/office/powerpoint/2010/main" val="1827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0" y="0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8D61121-114E-4E46-98F2-C8BC9CC38337}"/>
              </a:ext>
            </a:extLst>
          </p:cNvPr>
          <p:cNvSpPr txBox="1"/>
          <p:nvPr/>
        </p:nvSpPr>
        <p:spPr>
          <a:xfrm>
            <a:off x="890397" y="635485"/>
            <a:ext cx="6455833" cy="14979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kstniOkvir 1">
            <a:extLst>
              <a:ext uri="{FF2B5EF4-FFF2-40B4-BE49-F238E27FC236}">
                <a16:creationId xmlns:a16="http://schemas.microsoft.com/office/drawing/2014/main" xmlns="" id="{0351F65F-4241-4E43-9D9F-B27C8346EDA1}"/>
              </a:ext>
            </a:extLst>
          </p:cNvPr>
          <p:cNvSpPr txBox="1"/>
          <p:nvPr/>
        </p:nvSpPr>
        <p:spPr>
          <a:xfrm>
            <a:off x="890388" y="787652"/>
            <a:ext cx="5504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b="1" dirty="0"/>
              <a:t>Korištene tehnologije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0761" y="1635617"/>
            <a:ext cx="63879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BA" sz="2200" dirty="0" smtClean="0"/>
              <a:t>PHP – </a:t>
            </a:r>
            <a:r>
              <a:rPr lang="hr-BA" sz="2200" dirty="0" err="1" smtClean="0"/>
              <a:t>Laravel</a:t>
            </a:r>
            <a:r>
              <a:rPr lang="hr-BA" sz="2200" dirty="0" smtClean="0"/>
              <a:t> </a:t>
            </a:r>
            <a:r>
              <a:rPr lang="hr-BA" sz="2200" dirty="0" err="1" smtClean="0"/>
              <a:t>framework</a:t>
            </a:r>
            <a:endParaRPr lang="hr-BA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BA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BA" sz="2200" dirty="0" err="1" smtClean="0"/>
              <a:t>Phpmyadmin</a:t>
            </a:r>
            <a:r>
              <a:rPr lang="hr-BA" sz="2200" dirty="0" smtClean="0"/>
              <a:t> – za bazu podataka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162593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3593A23-E4BF-4CE3-BFE5-C037515D2F7B}"/>
              </a:ext>
            </a:extLst>
          </p:cNvPr>
          <p:cNvSpPr txBox="1"/>
          <p:nvPr/>
        </p:nvSpPr>
        <p:spPr>
          <a:xfrm>
            <a:off x="805542" y="442913"/>
            <a:ext cx="6382657" cy="57864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hr-HR" sz="2800" b="1" dirty="0"/>
              <a:t>Korisnici sustava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1900" b="1" dirty="0"/>
              <a:t>Darivatelj</a:t>
            </a:r>
            <a:r>
              <a:rPr lang="hr-HR" sz="1900" dirty="0"/>
              <a:t> – individualni korisnik koji nakon uspješnog popunjavanja upitnika ima mogućnost registrirati se kao dobrovoljni darivatelj krvi nakon prijave u sustav ima mogućnosti:</a:t>
            </a:r>
          </a:p>
          <a:p>
            <a:pPr marL="800100" lvl="1" indent="-285750" defTabSz="9144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r-HR" sz="1900" dirty="0"/>
              <a:t> uvid u svoj profil;</a:t>
            </a:r>
          </a:p>
          <a:p>
            <a:pPr marL="800100" lvl="1" indent="-285750" defTabSz="9144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r-HR" sz="1900" dirty="0"/>
              <a:t> ažuriranje osobnih podataka kao i lozinku;</a:t>
            </a:r>
          </a:p>
          <a:p>
            <a:pPr marL="800100" lvl="1" indent="-285750" defTabSz="9144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r-HR" sz="1900" dirty="0"/>
              <a:t> uvid u povijest svojih darivanja;</a:t>
            </a:r>
          </a:p>
          <a:p>
            <a:pPr marL="800100" lvl="1" indent="-285750" defTabSz="9144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r-HR" sz="1900" dirty="0"/>
              <a:t>pretraživanje transfiziološke ustanove po mjestu;</a:t>
            </a:r>
          </a:p>
          <a:p>
            <a:pPr marL="800100" lvl="1" indent="-285750" defTabSz="9144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r-HR" sz="1900" dirty="0"/>
              <a:t>primanju obavijesti o mogućnosti ponovnog darivanja</a:t>
            </a:r>
            <a:r>
              <a:rPr lang="hr-HR" dirty="0" smtClean="0"/>
              <a:t>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8151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2" y="-2055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7" name="Rectangle 6"/>
          <p:cNvSpPr/>
          <p:nvPr/>
        </p:nvSpPr>
        <p:spPr>
          <a:xfrm>
            <a:off x="613894" y="550606"/>
            <a:ext cx="6096000" cy="34249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1900" b="1" dirty="0" err="1"/>
              <a:t>Transfuziološke</a:t>
            </a:r>
            <a:r>
              <a:rPr lang="hr-HR" sz="1900" b="1" dirty="0"/>
              <a:t> ustanove</a:t>
            </a:r>
            <a:r>
              <a:rPr lang="hr-HR" sz="1900" dirty="0"/>
              <a:t> – drugi tip korisnika koji nakon registracije i prijave u sustav ima uvid u sve registrirane darivatelje i njihove podatke (npr. krvna grupa, br. tel...)</a:t>
            </a:r>
          </a:p>
          <a:p>
            <a:pPr marL="800100" lvl="1" indent="-285750" defTabSz="9144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r-HR" sz="1900" dirty="0"/>
              <a:t> mogu kontaktirati darivatelja ukoliko je potrebno;</a:t>
            </a:r>
          </a:p>
          <a:p>
            <a:pPr marL="800100" lvl="1" indent="-285750" defTabSz="9144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r-HR" sz="1900" dirty="0"/>
              <a:t>uvid u sva dosadašnja darivanja u svojoj ustanovi;</a:t>
            </a:r>
          </a:p>
          <a:p>
            <a:pPr marL="800100" lvl="1" indent="-285750" defTabSz="9144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r-HR" sz="1900" dirty="0"/>
              <a:t>uvid u zalihe krvi; </a:t>
            </a:r>
          </a:p>
          <a:p>
            <a:pPr marL="800100" lvl="1" indent="-285750" defTabSz="9144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r-HR" sz="1900" dirty="0"/>
              <a:t>uvid u svoj profil (ažuriranje svojih informacija)).</a:t>
            </a:r>
            <a:endParaRPr lang="hr-HR" sz="1900" dirty="0"/>
          </a:p>
        </p:txBody>
      </p:sp>
      <p:sp>
        <p:nvSpPr>
          <p:cNvPr id="8" name="Rectangle 7"/>
          <p:cNvSpPr/>
          <p:nvPr/>
        </p:nvSpPr>
        <p:spPr>
          <a:xfrm>
            <a:off x="716924" y="4952975"/>
            <a:ext cx="6096000" cy="6186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1900" b="1" dirty="0"/>
              <a:t>Administrator</a:t>
            </a:r>
            <a:r>
              <a:rPr lang="hr-HR" sz="1900" dirty="0"/>
              <a:t> – ima uvid i kontrolu nad cijelim sustavom (CRUD).</a:t>
            </a:r>
            <a:endParaRPr lang="hr-HR" sz="1900" dirty="0"/>
          </a:p>
        </p:txBody>
      </p:sp>
    </p:spTree>
    <p:extLst>
      <p:ext uri="{BB962C8B-B14F-4D97-AF65-F5344CB8AC3E}">
        <p14:creationId xmlns:p14="http://schemas.microsoft.com/office/powerpoint/2010/main" val="376147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30D032F-9246-4319-BC79-4EBC6C714FB8}"/>
              </a:ext>
            </a:extLst>
          </p:cNvPr>
          <p:cNvSpPr txBox="1"/>
          <p:nvPr/>
        </p:nvSpPr>
        <p:spPr>
          <a:xfrm>
            <a:off x="805542" y="296215"/>
            <a:ext cx="6419506" cy="64265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hr-HR" sz="2800" b="1" dirty="0" smtClean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hr-HR" sz="2800" b="1" dirty="0" smtClean="0"/>
              <a:t>Funkcionalni zahtjevi </a:t>
            </a:r>
            <a:r>
              <a:rPr lang="hr-HR" sz="2800" b="1" dirty="0"/>
              <a:t>sustava: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hr-BA" dirty="0" smtClean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hr-HR" dirty="0"/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1900" dirty="0"/>
              <a:t>Omogućiti prijavu i odjavu na </a:t>
            </a:r>
            <a:r>
              <a:rPr lang="hr-HR" sz="1900" dirty="0" smtClean="0"/>
              <a:t>sustav</a:t>
            </a:r>
            <a:endParaRPr lang="hr-HR" sz="1900" dirty="0"/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1900" dirty="0"/>
              <a:t>Omogućiti unos i izmjenu podataka (npr. prilikom ažuriranja osobnih </a:t>
            </a:r>
            <a:r>
              <a:rPr lang="hr-HR" sz="1900" dirty="0" smtClean="0"/>
              <a:t>podataka)</a:t>
            </a:r>
          </a:p>
          <a:p>
            <a:pPr marL="57150" lvl="0" defTabSz="914400">
              <a:lnSpc>
                <a:spcPct val="90000"/>
              </a:lnSpc>
              <a:spcAft>
                <a:spcPts val="600"/>
              </a:spcAft>
            </a:pPr>
            <a:endParaRPr lang="hr-HR" sz="1900" dirty="0"/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1900" dirty="0"/>
              <a:t>Sustav treba zapamtiti registracijske podatke (ime, korisničko ime, email, lozinku</a:t>
            </a:r>
            <a:r>
              <a:rPr lang="hr-HR" sz="1900" dirty="0" smtClean="0"/>
              <a:t>..)</a:t>
            </a:r>
            <a:endParaRPr lang="hr-HR" sz="1900" dirty="0"/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1900" dirty="0"/>
              <a:t>Razlikovati prijavu korisnika (administrator, tranfuziološke ustanove, darivatelji) preko korisničkog imena ili </a:t>
            </a:r>
            <a:r>
              <a:rPr lang="hr-HR" sz="1900" dirty="0" smtClean="0"/>
              <a:t>emaila</a:t>
            </a:r>
          </a:p>
          <a:p>
            <a:pPr marL="57150" lvl="0" defTabSz="914400">
              <a:lnSpc>
                <a:spcPct val="90000"/>
              </a:lnSpc>
              <a:spcAft>
                <a:spcPts val="600"/>
              </a:spcAft>
            </a:pPr>
            <a:endParaRPr lang="hr-HR" sz="1900" dirty="0"/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1900" dirty="0"/>
              <a:t>Upozoriti korisnika ako postoji neka greška (netočan unos i slično</a:t>
            </a:r>
            <a:r>
              <a:rPr lang="hr-HR" sz="1900" dirty="0" smtClean="0"/>
              <a:t>)</a:t>
            </a:r>
            <a:endParaRPr lang="hr-HR" sz="1900" dirty="0"/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1900" dirty="0"/>
              <a:t>Prikazati obavijest nakon izvršenog zadatka (npr. nakon uspješne registracije</a:t>
            </a:r>
            <a:r>
              <a:rPr lang="hr-HR" sz="1900" dirty="0" smtClean="0"/>
              <a:t>)</a:t>
            </a:r>
          </a:p>
          <a:p>
            <a:pPr marL="57150" lvl="0" defTabSz="914400">
              <a:lnSpc>
                <a:spcPct val="90000"/>
              </a:lnSpc>
              <a:spcAft>
                <a:spcPts val="600"/>
              </a:spcAft>
            </a:pPr>
            <a:endParaRPr lang="hr-HR" sz="1900" dirty="0"/>
          </a:p>
        </p:txBody>
      </p:sp>
    </p:spTree>
    <p:extLst>
      <p:ext uri="{BB962C8B-B14F-4D97-AF65-F5344CB8AC3E}">
        <p14:creationId xmlns:p14="http://schemas.microsoft.com/office/powerpoint/2010/main" val="96244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5" name="Rectangle 4"/>
          <p:cNvSpPr/>
          <p:nvPr/>
        </p:nvSpPr>
        <p:spPr>
          <a:xfrm>
            <a:off x="497983" y="771967"/>
            <a:ext cx="6096000" cy="30315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1900" dirty="0"/>
              <a:t>Omogućiti </a:t>
            </a:r>
            <a:r>
              <a:rPr lang="hr-HR" sz="1900" i="1" dirty="0"/>
              <a:t>administratoru</a:t>
            </a:r>
            <a:r>
              <a:rPr lang="hr-HR" sz="1900" dirty="0"/>
              <a:t> funkcije: dodavanje, brisanje, pregled, uređivanje </a:t>
            </a:r>
            <a:r>
              <a:rPr lang="hr-HR" sz="1900" dirty="0" smtClean="0"/>
              <a:t>darivatelja </a:t>
            </a:r>
            <a:r>
              <a:rPr lang="hr-HR" sz="1900" dirty="0"/>
              <a:t>i </a:t>
            </a:r>
            <a:r>
              <a:rPr lang="hr-HR" sz="1900" dirty="0" err="1"/>
              <a:t>transfuzioloških</a:t>
            </a:r>
            <a:r>
              <a:rPr lang="hr-HR" sz="1900" dirty="0"/>
              <a:t> </a:t>
            </a:r>
            <a:r>
              <a:rPr lang="hr-HR" sz="1900" dirty="0" smtClean="0"/>
              <a:t>ustanova</a:t>
            </a:r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r-HR" sz="1900" dirty="0"/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1900" dirty="0"/>
              <a:t>Omogućiti </a:t>
            </a:r>
            <a:r>
              <a:rPr lang="hr-HR" sz="1900" i="1" dirty="0"/>
              <a:t>darivatelju</a:t>
            </a:r>
            <a:r>
              <a:rPr lang="hr-HR" sz="1900" dirty="0"/>
              <a:t> funkcije: slanje zahtjeva, pregled </a:t>
            </a:r>
            <a:r>
              <a:rPr lang="hr-HR" sz="1900" dirty="0" err="1"/>
              <a:t>tranfuzioloških</a:t>
            </a:r>
            <a:r>
              <a:rPr lang="hr-HR" sz="1900" dirty="0"/>
              <a:t> ustanova, pregled povijesti </a:t>
            </a:r>
            <a:r>
              <a:rPr lang="hr-HR" sz="1900" dirty="0" smtClean="0"/>
              <a:t>darivanje</a:t>
            </a:r>
          </a:p>
          <a:p>
            <a:pPr marL="57150" lvl="0" defTabSz="914400">
              <a:lnSpc>
                <a:spcPct val="90000"/>
              </a:lnSpc>
              <a:spcAft>
                <a:spcPts val="600"/>
              </a:spcAft>
            </a:pPr>
            <a:endParaRPr lang="hr-HR" sz="1900" dirty="0"/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1900" dirty="0"/>
              <a:t>Omogućiti </a:t>
            </a:r>
            <a:r>
              <a:rPr lang="hr-HR" sz="1900" i="1" dirty="0"/>
              <a:t>transfiziološkim ustanovama </a:t>
            </a:r>
            <a:r>
              <a:rPr lang="hr-HR" sz="1900" dirty="0" smtClean="0"/>
              <a:t>funkcije</a:t>
            </a:r>
            <a:r>
              <a:rPr lang="hr-HR" sz="1900" dirty="0"/>
              <a:t>: pregled zaliha krvi, prijavljenih korisnika, zahtjeva i svih darivanja, dodavanje novog darivanja </a:t>
            </a:r>
            <a:endParaRPr lang="hr-HR" sz="1900" dirty="0"/>
          </a:p>
        </p:txBody>
      </p:sp>
    </p:spTree>
    <p:extLst>
      <p:ext uri="{BB962C8B-B14F-4D97-AF65-F5344CB8AC3E}">
        <p14:creationId xmlns:p14="http://schemas.microsoft.com/office/powerpoint/2010/main" val="1970953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93A30D-8EB4-47FF-979C-0055F0D209D2}"/>
              </a:ext>
            </a:extLst>
          </p:cNvPr>
          <p:cNvSpPr txBox="1"/>
          <p:nvPr/>
        </p:nvSpPr>
        <p:spPr>
          <a:xfrm>
            <a:off x="708338" y="656822"/>
            <a:ext cx="6220496" cy="5259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b="1" dirty="0"/>
              <a:t>Nefunkcionalni </a:t>
            </a:r>
            <a:r>
              <a:rPr lang="hr-HR" sz="2800" b="1" dirty="0" smtClean="0"/>
              <a:t>zahtjevi </a:t>
            </a:r>
            <a:r>
              <a:rPr lang="hr-HR" sz="2800" b="1" dirty="0"/>
              <a:t>sustava:</a:t>
            </a:r>
          </a:p>
          <a:p>
            <a:endParaRPr lang="hr-H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900" dirty="0"/>
              <a:t>Jednostavnost prilikom upotrebe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900" dirty="0"/>
              <a:t>Jednostavan dizajn pogodan za sve vrste korisnika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900" dirty="0"/>
              <a:t>Jednostavnost kontrola kako bi se izbjegle </a:t>
            </a:r>
            <a:r>
              <a:rPr lang="hr-HR" sz="1900" dirty="0" smtClean="0"/>
              <a:t>nepotrebne poteškoće </a:t>
            </a:r>
            <a:r>
              <a:rPr lang="hr-HR" sz="1900" dirty="0"/>
              <a:t>prilikom korištenja </a:t>
            </a:r>
            <a:r>
              <a:rPr lang="hr-HR" sz="1900" dirty="0" smtClean="0"/>
              <a:t>sistema</a:t>
            </a:r>
          </a:p>
          <a:p>
            <a:endParaRPr lang="hr-HR" sz="1900" dirty="0"/>
          </a:p>
          <a:p>
            <a:pPr marL="285750" lvl="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1900" dirty="0"/>
              <a:t>Dostupnost – mogućnost korištenja sustava u bilo koje vrijeme</a:t>
            </a:r>
          </a:p>
          <a:p>
            <a:pPr marL="285750" lvl="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1900" dirty="0"/>
              <a:t>Omogućiti konzistentan način rada sa sustavom u svrhu olakšanja korištenja; ekrani sustava bi se trebali moći upotrebljavati na sličan način kroz cijeli </a:t>
            </a:r>
            <a:r>
              <a:rPr lang="hr-HR" sz="1900" dirty="0" smtClean="0"/>
              <a:t>sustav</a:t>
            </a:r>
          </a:p>
          <a:p>
            <a:pPr lvl="0">
              <a:lnSpc>
                <a:spcPct val="90000"/>
              </a:lnSpc>
              <a:spcAft>
                <a:spcPts val="600"/>
              </a:spcAft>
            </a:pPr>
            <a:endParaRPr lang="hr-HR" sz="1900" dirty="0"/>
          </a:p>
          <a:p>
            <a:pPr marL="285750" lvl="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1900" dirty="0"/>
              <a:t>Sustav bi se u budućnosti trebao moći nadograditi eventualnim dodatnim funkcionalnostima.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3942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150</TotalTime>
  <Words>457</Words>
  <Application>Microsoft Office PowerPoint</Application>
  <PresentationFormat>Widescreen</PresentationFormat>
  <Paragraphs>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fsr1492RR</dc:creator>
  <cp:lastModifiedBy>maric</cp:lastModifiedBy>
  <cp:revision>17</cp:revision>
  <dcterms:created xsi:type="dcterms:W3CDTF">2019-02-13T22:03:10Z</dcterms:created>
  <dcterms:modified xsi:type="dcterms:W3CDTF">2019-02-14T21:08:29Z</dcterms:modified>
</cp:coreProperties>
</file>