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33" r:id="rId5"/>
    <p:sldId id="338" r:id="rId6"/>
    <p:sldId id="321" r:id="rId7"/>
    <p:sldId id="318" r:id="rId8"/>
    <p:sldId id="319" r:id="rId9"/>
    <p:sldId id="328" r:id="rId10"/>
    <p:sldId id="317" r:id="rId11"/>
    <p:sldId id="320" r:id="rId12"/>
    <p:sldId id="322" r:id="rId13"/>
    <p:sldId id="323" r:id="rId14"/>
    <p:sldId id="324" r:id="rId15"/>
    <p:sldId id="325" r:id="rId16"/>
    <p:sldId id="326" r:id="rId17"/>
    <p:sldId id="334" r:id="rId18"/>
    <p:sldId id="335" r:id="rId19"/>
    <p:sldId id="327" r:id="rId20"/>
    <p:sldId id="329" r:id="rId21"/>
    <p:sldId id="330" r:id="rId22"/>
    <p:sldId id="331" r:id="rId23"/>
    <p:sldId id="332" r:id="rId24"/>
    <p:sldId id="33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0EB"/>
    <a:srgbClr val="446992"/>
    <a:srgbClr val="AEC2D8"/>
    <a:srgbClr val="98432A"/>
    <a:srgbClr val="D84400"/>
    <a:srgbClr val="44678D"/>
    <a:srgbClr val="263E5A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53B2-FD87-4AAE-AF69-14FE02FB4D0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DBB3-C345-4EAB-AB5D-9FB3AF589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E3B5BDB-80B3-1678-E295-CF9ECEBEA749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/>
          <a:srcRect l="5099" r="5099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BD1AD-7394-ECEA-EA56-B1532E20743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7" y="2769487"/>
            <a:ext cx="4959822" cy="2007158"/>
          </a:xfrm>
        </p:spPr>
        <p:txBody>
          <a:bodyPr/>
          <a:lstStyle/>
          <a:p>
            <a:r>
              <a:rPr lang="en-SG" sz="2000" b="0" i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(5087066, 15)</a:t>
            </a:r>
          </a:p>
          <a:p>
            <a:endParaRPr lang="en-SG" sz="2000" dirty="0">
              <a:solidFill>
                <a:srgbClr val="000000"/>
              </a:solidFill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sz="2000" b="0" i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Try </a:t>
            </a:r>
            <a:r>
              <a:rPr lang="en-SG" sz="2000" b="0" i="0" dirty="0" err="1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xgboost</a:t>
            </a:r>
            <a:r>
              <a:rPr lang="en-SG" sz="2000" b="0" i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B3325-C331-4EAA-234F-04BCDE03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009808"/>
            <a:ext cx="9823998" cy="1325563"/>
          </a:xfrm>
        </p:spPr>
        <p:txBody>
          <a:bodyPr/>
          <a:lstStyle/>
          <a:p>
            <a:r>
              <a:rPr lang="en-SG" dirty="0"/>
              <a:t>DATA SHAPE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83C8-CF0B-6263-69C0-8E9E272AA540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3AEE3-0A93-8A25-54CD-190CB7EDCF89}"/>
              </a:ext>
            </a:extLst>
          </p:cNvPr>
          <p:cNvSpPr txBox="1"/>
          <p:nvPr/>
        </p:nvSpPr>
        <p:spPr>
          <a:xfrm>
            <a:off x="6664960" y="42359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Class Distribution</a:t>
            </a:r>
            <a:b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0 5082403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1 4655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71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B470D0A-71F0-3443-34B3-EB485460BF7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05528-E3CB-D8CF-12D1-10169480B22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D6850D-8C96-4EF6-D2D5-9BE72C51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64E7F-0402-5809-9AE7-5B105B2F7F75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D3AEF8-3485-3EBD-1F2D-8D202841E56D}"/>
              </a:ext>
            </a:extLst>
          </p:cNvPr>
          <p:cNvSpPr/>
          <p:nvPr/>
        </p:nvSpPr>
        <p:spPr>
          <a:xfrm>
            <a:off x="3390549" y="1263048"/>
            <a:ext cx="536135" cy="65532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BA6059-B90F-F71F-18A7-0944DDFD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143000"/>
            <a:ext cx="11811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3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66CD7DC-28F7-B409-48D9-E9189556D73C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C1FD2-B9CE-3A97-514D-6BB7498D638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2BF548-0D21-C9D4-CC71-40F4EB86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79346-9CE4-8F74-8503-61B026A76505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944D6A-9338-7A3B-E4FB-F07CAA9C2D21}"/>
              </a:ext>
            </a:extLst>
          </p:cNvPr>
          <p:cNvSpPr/>
          <p:nvPr/>
        </p:nvSpPr>
        <p:spPr>
          <a:xfrm>
            <a:off x="5804176" y="4477543"/>
            <a:ext cx="436723" cy="1405097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2A9931-1955-654B-BF58-C1047ADC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143000"/>
            <a:ext cx="11811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5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DDB7366-9C84-A3D5-FDA7-D8349373BDAB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4C2A4-3378-A44A-886C-36C959A812A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C5D773-8D62-F677-89D8-5DFBC914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18297-848D-C8CC-801C-39620A52163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92A93E-FFE7-137A-EE93-84DE2A3988ED}"/>
              </a:ext>
            </a:extLst>
          </p:cNvPr>
          <p:cNvSpPr/>
          <p:nvPr/>
        </p:nvSpPr>
        <p:spPr>
          <a:xfrm>
            <a:off x="4162709" y="1143001"/>
            <a:ext cx="536135" cy="65532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74BA1-A34A-C11D-20B1-061CB5C27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143000"/>
            <a:ext cx="11811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8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57CEED-A1DB-C0DA-8F9B-2497093B679B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638A-875A-E2D6-A6A9-5CFE0E2C97D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32853-E455-427E-0E68-3E4C0FBD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3CC1-1621-524D-0CB3-5DBEB2FC8EF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CE549C-B0E2-4E73-3796-14B734C8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2584"/>
            <a:ext cx="12192000" cy="24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8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023CE9B-E202-1A33-EB96-5D8D78F49B4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1575A-D071-E5C9-BE33-D45296FF254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68136" y="1312352"/>
            <a:ext cx="11612369" cy="4808529"/>
          </a:xfrm>
        </p:spPr>
        <p:txBody>
          <a:bodyPr/>
          <a:lstStyle/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sampling_method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2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k_neighbors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5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sampling_strategy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.42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k_neighbors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10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#10 #20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x_oversample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y_oversample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= </a:t>
            </a:r>
            <a:r>
              <a:rPr lang="en-SG" b="0" dirty="0" err="1">
                <a:solidFill>
                  <a:srgbClr val="795E26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sample_imbalanced_data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X_values</a:t>
            </a:r>
            <a:r>
              <a:rPr lang="en-SG" b="0" dirty="0" err="1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y_values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sampling_method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sampling_strategy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sampling_strategy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k_neighbors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k_neighbors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min_samples_leaf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10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max_depth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7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estimators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50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#50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samples_leaf_sizes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= [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2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4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6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7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8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10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50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tree_depths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= </a:t>
            </a:r>
            <a:r>
              <a:rPr lang="en-SG" b="0" dirty="0">
                <a:solidFill>
                  <a:srgbClr val="267F99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range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1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30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execute_crossval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000FF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False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sampling_method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10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E87949-5C43-3ED6-5168-4CEE07D0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37" y="379439"/>
            <a:ext cx="9823998" cy="1325563"/>
          </a:xfrm>
        </p:spPr>
        <p:txBody>
          <a:bodyPr/>
          <a:lstStyle/>
          <a:p>
            <a:r>
              <a:rPr lang="en-US" dirty="0"/>
              <a:t>UNDERSAMPLE BEFORE SPLIT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C7A0E-F720-87D7-F168-209155662DE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657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F2BA1-033E-DB0C-D8C1-79D851D326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37871C-F477-7F43-69E1-4BE94964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F1F2-6537-0855-725D-F9A078A3B720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EEA839-F5ED-E3C1-D477-13DF09414F8E}"/>
              </a:ext>
            </a:extLst>
          </p:cNvPr>
          <p:cNvSpPr txBox="1"/>
          <p:nvPr/>
        </p:nvSpPr>
        <p:spPr>
          <a:xfrm>
            <a:off x="4078366" y="61651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 Distribution</a:t>
            </a:r>
            <a:b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SG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1 11083 </a:t>
            </a:r>
          </a:p>
          <a:p>
            <a:r>
              <a:rPr lang="en-SG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0 11083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D94835D-9002-E2FE-370B-12FB97BBCA5E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/>
          <a:srcRect l="15848" r="15848"/>
          <a:stretch>
            <a:fillRect/>
          </a:stretch>
        </p:blipFill>
        <p:spPr>
          <a:xfrm>
            <a:off x="7493000" y="528638"/>
            <a:ext cx="4249738" cy="47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1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AFBA7FF-C6E3-B993-CBB3-4906626B84A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BAE60-F63D-2EC3-2091-90F56FB2FAC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E801B2-9EE9-4CAB-F991-C50DA3E6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70" y="427469"/>
            <a:ext cx="9823998" cy="1325563"/>
          </a:xfrm>
        </p:spPr>
        <p:txBody>
          <a:bodyPr/>
          <a:lstStyle/>
          <a:p>
            <a:r>
              <a:rPr lang="en-SG" dirty="0"/>
              <a:t>IDEAL SCENARIO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463B0-E190-CB7F-BA92-4700CA56505E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C0840-8998-68D5-493F-C82110E82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27" y="1264732"/>
            <a:ext cx="4159632" cy="4953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2BBB50-B44E-8854-0EF7-CFCBA3D923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4886960" y="1264731"/>
            <a:ext cx="6708124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38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33A8F90-C59C-010F-B4AC-98EA011739DB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76486-B479-6393-BB8E-F6838A80F8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ACA15A-4FFD-9796-0A84-190073E2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601F9-5D5A-14CA-B961-21915CA035DE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E15508-03CD-2759-BC18-1D0682E2E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54" y="1259815"/>
            <a:ext cx="8902798" cy="380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91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5E6D11F-C53D-C3C8-8098-B04C4770A73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F39F2-30B8-2DA7-0A7E-437153B699E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1D320-4C16-DE92-EE05-2B528B69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D371E-EC34-0AD1-68BF-D1254AA68FA1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47040-CB70-8DEB-866E-5F75A559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91" y="283990"/>
            <a:ext cx="9058275" cy="2838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B9493E-1432-B517-703C-A8029D484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71" y="3601261"/>
            <a:ext cx="5642582" cy="2838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FD9723-264D-0E12-732B-6882942FC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88" y="3625993"/>
            <a:ext cx="5565717" cy="2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5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E956EEE-D83D-B023-7B35-075024D5055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9200F-26C3-8C1E-FC10-DC906FB2A73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F501A7-2271-FD9C-2A34-EF69817D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24009-F815-9845-9DB4-45ADB178CFE0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02AC5F-8148-7871-FE65-152E602FB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51" y="147529"/>
            <a:ext cx="6798084" cy="1858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0BA7FE-5427-C37D-46E7-FB9A331FD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51" y="2136115"/>
            <a:ext cx="6692509" cy="1793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F2F19F-411F-712C-E336-AF1574741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51" y="4234753"/>
            <a:ext cx="84201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9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023CE9B-E202-1A33-EB96-5D8D78F49B4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1575A-D071-E5C9-BE33-D45296FF254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68136" y="1312352"/>
            <a:ext cx="11612369" cy="4808529"/>
          </a:xfrm>
        </p:spPr>
        <p:txBody>
          <a:bodyPr/>
          <a:lstStyle/>
          <a:p>
            <a:endParaRPr lang="en-SG" dirty="0">
              <a:highlight>
                <a:srgbClr val="D6E0EB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E87949-5C43-3ED6-5168-4CEE07D0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37" y="379439"/>
            <a:ext cx="9823998" cy="1325563"/>
          </a:xfrm>
        </p:spPr>
        <p:txBody>
          <a:bodyPr/>
          <a:lstStyle/>
          <a:p>
            <a:r>
              <a:rPr lang="en-US" dirty="0"/>
              <a:t>weights = 0: 0.1 , 1: 99.9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C7A0E-F720-87D7-F168-209155662DE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B82B4-CF16-52CB-F58E-9A4AFD78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05" y="1252538"/>
            <a:ext cx="4250877" cy="5147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D59B50-5AA8-C111-C3FB-01C592E3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56" y="1215313"/>
            <a:ext cx="4344568" cy="51479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DDACCE-4D01-C919-4D47-B194997C0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298" y="1616983"/>
            <a:ext cx="12192000" cy="524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12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452FCE2-9FEF-0967-CFD9-48ABCD77066C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8BE11-CC77-8AC0-E0B1-AC32E6413D2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7A2817-78B3-9B00-F971-349C9395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24FEF-7A27-3164-3654-6A0A14414035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CB7A3-285D-18C1-0291-42959C111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38" y="253431"/>
            <a:ext cx="5386122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AE8B1E-D4A3-A295-DAD9-17910946D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28" y="253430"/>
            <a:ext cx="5276357" cy="2895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86127C-634A-00EF-348D-6E1D451EC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29" y="3470643"/>
            <a:ext cx="5276355" cy="2895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F214F-DDF8-57DD-4431-DE8E71487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038" y="3472973"/>
            <a:ext cx="5386123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07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A1994E3-DE6D-7E85-8425-D1C5592F5A25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722C-200F-AD08-2C66-C57C983BEC0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C6DA81-BCFD-279B-B285-811BAB23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PCA no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5A99F-DB37-12CC-8EF6-F50FF6F023D7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936EE-2C42-7C01-2CED-890F7F7A7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139" y="757806"/>
            <a:ext cx="4743229" cy="546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8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023CE9B-E202-1A33-EB96-5D8D78F49B4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1575A-D071-E5C9-BE33-D45296FF254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68136" y="1312352"/>
            <a:ext cx="11612369" cy="4808529"/>
          </a:xfrm>
        </p:spPr>
        <p:txBody>
          <a:bodyPr/>
          <a:lstStyle/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# # UNDERSAMPLE - Most efficient with still high accuracy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sampling_method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0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sampling_strategy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.42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x_oversample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y_oversample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= </a:t>
            </a:r>
            <a:r>
              <a:rPr lang="en-SG" b="0" dirty="0" err="1">
                <a:solidFill>
                  <a:srgbClr val="795E26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sample_imbalanced_data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X_train</a:t>
            </a:r>
            <a:r>
              <a:rPr lang="en-SG" b="0" dirty="0" err="1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y_train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sampling_method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sampling_strategy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sampling_strategy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# </a:t>
            </a:r>
            <a:r>
              <a:rPr lang="en-SG" b="0" dirty="0" err="1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X_test,y_test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= </a:t>
            </a:r>
            <a:r>
              <a:rPr lang="en-SG" b="0" dirty="0" err="1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sample_imbalanced_data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X_test,y_test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 0, </a:t>
            </a:r>
            <a:r>
              <a:rPr lang="en-SG" b="0" dirty="0" err="1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sampling_strategy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 err="1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sampling_strategy</a:t>
            </a:r>
            <a:r>
              <a:rPr lang="en-SG" b="0" dirty="0">
                <a:solidFill>
                  <a:srgbClr val="008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)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min_samples_leaf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10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max_depth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dirty="0">
                <a:solidFill>
                  <a:srgbClr val="098658"/>
                </a:solidFill>
                <a:highlight>
                  <a:srgbClr val="D6E0EB"/>
                </a:highlight>
                <a:latin typeface="Consolas" panose="020B0609020204030204" pitchFamily="49" charset="0"/>
              </a:rPr>
              <a:t>7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estimators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50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samples_leaf_sizes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= [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2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4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6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7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8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10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20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30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40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50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tree_depths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 = </a:t>
            </a:r>
            <a:r>
              <a:rPr lang="en-SG" b="0" dirty="0">
                <a:solidFill>
                  <a:srgbClr val="267F99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range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1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098658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25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class_weight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A31515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'balanced'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execute_crossval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000FF"/>
                </a:solidFill>
                <a:effectLst/>
                <a:highlight>
                  <a:srgbClr val="D6E0EB"/>
                </a:highlight>
                <a:latin typeface="Consolas" panose="020B0609020204030204" pitchFamily="49" charset="0"/>
              </a:rPr>
              <a:t>True</a:t>
            </a:r>
            <a:endParaRPr lang="en-SG" b="0" dirty="0">
              <a:solidFill>
                <a:srgbClr val="000000"/>
              </a:solidFill>
              <a:effectLst/>
              <a:highlight>
                <a:srgbClr val="D6E0EB"/>
              </a:highlight>
              <a:latin typeface="Consolas" panose="020B0609020204030204" pitchFamily="49" charset="0"/>
            </a:endParaRPr>
          </a:p>
          <a:p>
            <a:endParaRPr lang="en-SG" dirty="0">
              <a:highlight>
                <a:srgbClr val="D6E0EB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E87949-5C43-3ED6-5168-4CEE07D0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37" y="379439"/>
            <a:ext cx="9823998" cy="1325563"/>
          </a:xfrm>
        </p:spPr>
        <p:txBody>
          <a:bodyPr/>
          <a:lstStyle/>
          <a:p>
            <a:r>
              <a:rPr lang="en-US" dirty="0"/>
              <a:t>UNDERSAMPLE AFTER SPLIT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C7A0E-F720-87D7-F168-209155662DE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054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AFBA7FF-C6E3-B993-CBB3-4906626B84A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E801B2-9EE9-4CAB-F991-C50DA3E6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70" y="427469"/>
            <a:ext cx="9823998" cy="1325563"/>
          </a:xfrm>
        </p:spPr>
        <p:txBody>
          <a:bodyPr/>
          <a:lstStyle/>
          <a:p>
            <a:r>
              <a:rPr lang="en-SG" dirty="0"/>
              <a:t>ACTUAL SCENARIO</a:t>
            </a:r>
            <a:br>
              <a:rPr lang="en-SG" dirty="0"/>
            </a:br>
            <a:r>
              <a:rPr lang="en-US" dirty="0"/>
              <a:t>weights = 0: 0.1 , 1: 99.9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463B0-E190-CB7F-BA92-4700CA56505E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1BFF01-DADE-F71D-D68E-C0D372450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562" y="1874094"/>
            <a:ext cx="4386254" cy="44129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277163-D52E-B450-B3BA-48263E71F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32" y="1874094"/>
            <a:ext cx="5788084" cy="44547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AC89AE-6947-0B45-ABC9-47FB6A5AE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4" y="1874094"/>
            <a:ext cx="4114800" cy="44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7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53D10FD-63C2-C5C3-73D4-C123E6AB370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825B-2C54-EA14-D442-7A388610379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5F45F6-EEA5-F8F1-48B9-EFE5FC1C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44C05-7D96-FBEB-7300-0C1F90B55210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D52422-3D6E-B7B6-C140-35C18A79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5" y="1597722"/>
            <a:ext cx="11829050" cy="38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16EA7B1-AE88-0144-DCD2-992AFA5E2A3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6BBB4-EB5A-1FFE-766F-54A317CFE9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7F1600-2292-AC62-791A-C12DAAE9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93FFF-D72E-6D74-312B-67422AAEDA48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E9815-A4D4-C1B8-683B-E6FCF796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" y="1364848"/>
            <a:ext cx="11944657" cy="389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3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876B00F-B342-89B0-7863-54C6AAA0DF1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939C0-F52B-4BF0-B7F4-684172E798D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9B4714-4376-A694-5FBC-F9B73AF5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B657-A327-7784-37D3-7B9ACFA08B86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F2A7D-294D-0F80-66DF-1BC9896AF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" y="666851"/>
            <a:ext cx="12192000" cy="557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6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33B8DE5-196E-BE11-FC20-F40DDF76805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8E0C9-4A18-F751-F1B3-03B03079B27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3EE04A-11B1-BCCF-B3AA-2269BEB1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0597-DCC1-03DD-91C9-5D50FC96E55E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F71A47-9D83-06EC-3087-6548A9A7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" r="5285"/>
          <a:stretch/>
        </p:blipFill>
        <p:spPr>
          <a:xfrm>
            <a:off x="6280731" y="487425"/>
            <a:ext cx="3970709" cy="58831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E963BD-74AA-8A1F-2789-DF0D811321AC}"/>
              </a:ext>
            </a:extLst>
          </p:cNvPr>
          <p:cNvSpPr/>
          <p:nvPr/>
        </p:nvSpPr>
        <p:spPr>
          <a:xfrm>
            <a:off x="6096000" y="589838"/>
            <a:ext cx="4480560" cy="200715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612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1C13208-CA00-A657-5DE6-F4C84D5E337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CF254-C60E-DF06-9A6E-AC0D2876E3C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8CD73A-EE2F-3D9D-1C5C-42B80933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B50B-739B-B099-3A68-A9714B0B9CF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C7B006-40C7-B843-9F38-EAAFC9C22CE3}"/>
              </a:ext>
            </a:extLst>
          </p:cNvPr>
          <p:cNvSpPr/>
          <p:nvPr/>
        </p:nvSpPr>
        <p:spPr>
          <a:xfrm>
            <a:off x="4162709" y="1143001"/>
            <a:ext cx="536135" cy="65532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EE42C2-28DB-E062-F4BD-336B9EEA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143000"/>
            <a:ext cx="11811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148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5" id="{58BAEBF1-5D61-4C15-85CE-FF9951014D92}" vid="{276E4683-2F29-4A34-B0D2-95452F46AA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D5854E-F453-4846-A87D-6EF3DCF73E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4691</TotalTime>
  <Words>363</Words>
  <Application>Microsoft Office PowerPoint</Application>
  <PresentationFormat>Widescreen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等线</vt:lpstr>
      <vt:lpstr>Abadi</vt:lpstr>
      <vt:lpstr>Arial</vt:lpstr>
      <vt:lpstr>Calibri</vt:lpstr>
      <vt:lpstr>Consolas</vt:lpstr>
      <vt:lpstr>Posterama Text Black</vt:lpstr>
      <vt:lpstr>Posterama Text SemiBold</vt:lpstr>
      <vt:lpstr>Custom</vt:lpstr>
      <vt:lpstr>DATA SHAPE</vt:lpstr>
      <vt:lpstr>weights = 0: 0.1 , 1: 99.9</vt:lpstr>
      <vt:lpstr>UNDERSAMPLE AFTER SPLIT</vt:lpstr>
      <vt:lpstr>ACTUAL SCENARIO weights = 0: 0.1 , 1: 99.9</vt:lpstr>
      <vt:lpstr>PowerPoint Presentation</vt:lpstr>
      <vt:lpstr>PowerPoint Presentation</vt:lpstr>
      <vt:lpstr>PowerPoint Presentation</vt:lpstr>
      <vt:lpstr>Feature Importance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UNDERSAMPLE BEFORE SPLIT</vt:lpstr>
      <vt:lpstr>PowerPoint Presentation</vt:lpstr>
      <vt:lpstr>IDEAL SCENARIO</vt:lpstr>
      <vt:lpstr>EDA</vt:lpstr>
      <vt:lpstr>PowerPoint Presentation</vt:lpstr>
      <vt:lpstr>PowerPoint Presentation</vt:lpstr>
      <vt:lpstr>PowerPoint Presentation</vt:lpstr>
      <vt:lpstr>PCA 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Maricris Resma</dc:creator>
  <cp:lastModifiedBy>Maricris Resma</cp:lastModifiedBy>
  <cp:revision>25</cp:revision>
  <dcterms:created xsi:type="dcterms:W3CDTF">2023-12-01T00:09:26Z</dcterms:created>
  <dcterms:modified xsi:type="dcterms:W3CDTF">2023-12-10T22:14:25Z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