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35225c5a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35225c5a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crumalliance.org/about-scrum?_gl=1*9qvatd*_gcl_au*MTkwMjk3NTk1Ny4xNzIzNzYzNjA5*_ga*MzQ1ODk2NDI2LjE3MjM3NjM2MDk.*_ga_FQREGB3E3L*MTcyMzc2MzYwOC4xLjEuMTcyMzc2MzYzNS4zMy4wLjA.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crum.org/learning-series/what-is-scrum/the-scrum-events/what-is-sprint-plann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tlassian.com/agile/project-management/project-management-intr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hyperlink" Target="https://www.pmi.org/learning/library/agile-versus-waterfall-approach-erp-project-630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secondnature.com.au/wp-content/uploads/2019/08/Successful-team-presentation--1024x669.jpg" TargetMode="External"/><Relationship Id="rId10" Type="http://schemas.openxmlformats.org/officeDocument/2006/relationships/hyperlink" Target="https://www.pmi.org/learning/library/agile-versus-waterfall-approach-erp-project-6300" TargetMode="External"/><Relationship Id="rId13" Type="http://schemas.openxmlformats.org/officeDocument/2006/relationships/image" Target="../media/image1.jpg"/><Relationship Id="rId12" Type="http://schemas.openxmlformats.org/officeDocument/2006/relationships/hyperlink" Target="https://www.secondnature.com.au/wp-content/uploads/2019/08/Successful-team-presentation--1024x669.jpg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crumalliance.org/about-scrum?_gl=1*9qvatd*_gcl_au*MTkwMjk3NTk1Ny4xNzIzNzYzNjA5*_ga*MzQ1ODk2NDI2LjE3MjM3NjM2MDk.*_ga_FQREGB3E3L*MTcyMzc2MzYwOC4xLjEuMTcyMzc2MzYzNS4zMy4wLjA" TargetMode="External"/><Relationship Id="rId4" Type="http://schemas.openxmlformats.org/officeDocument/2006/relationships/hyperlink" Target="https://www.scrumalliance.org/about-scrum?_gl=1*9qvatd*_gcl_au*MTkwMjk3NTk1Ny4xNzIzNzYzNjA5*_ga*MzQ1ODk2NDI2LjE3MjM3NjM2MDk.*_ga_FQREGB3E3L*MTcyMzc2MzYwOC4xLjEuMTcyMzc2MzYzNS4zMy4wLjA" TargetMode="External"/><Relationship Id="rId9" Type="http://schemas.openxmlformats.org/officeDocument/2006/relationships/hyperlink" Target="https://www.pmi.org/learning/library/agile-versus-waterfall-approach-erp-project-6300" TargetMode="External"/><Relationship Id="rId5" Type="http://schemas.openxmlformats.org/officeDocument/2006/relationships/hyperlink" Target="https://www.scrum.org/learning-series/what-is-scrum/the-scrum-events/what-is-sprint-planning" TargetMode="External"/><Relationship Id="rId6" Type="http://schemas.openxmlformats.org/officeDocument/2006/relationships/hyperlink" Target="https://www.scrum.org/learning-series/what-is-scrum/the-scrum-events/what-is-sprint-planning" TargetMode="External"/><Relationship Id="rId7" Type="http://schemas.openxmlformats.org/officeDocument/2006/relationships/hyperlink" Target="https://www.atlassian.com/agile/project-management/project-management-intro" TargetMode="External"/><Relationship Id="rId8" Type="http://schemas.openxmlformats.org/officeDocument/2006/relationships/hyperlink" Target="https://www.atlassian.com/agile/project-management/project-management-int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000"/>
              <a:t> Understanding Scrum-Agile vs. Waterfall Development Approaches</a:t>
            </a:r>
            <a:endParaRPr sz="7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 Facets and Considerations for Leadership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Presented by: Maridelle Gonzales</a:t>
            </a:r>
            <a:endParaRPr sz="42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CS-250</a:t>
            </a:r>
            <a:endParaRPr sz="42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August 15, 2024</a:t>
            </a:r>
            <a:endParaRPr sz="42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Roles in Scrum-Agile Teams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04450"/>
            <a:ext cx="85206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Product Owner</a:t>
            </a:r>
            <a:endParaRPr b="1" sz="1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Responsibilities:</a:t>
            </a:r>
            <a:r>
              <a:rPr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Defines and prioritizes the product backlog based on business goals and customer needs. Ensures that the team delivers value in each sprint.</a:t>
            </a:r>
            <a:endParaRPr sz="1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Importance:</a:t>
            </a:r>
            <a:r>
              <a:rPr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Directly impacts the product's alignment with customer expectations and market requirements.</a:t>
            </a:r>
            <a:endParaRPr sz="1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Scrum Master</a:t>
            </a:r>
            <a:endParaRPr b="1" sz="1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Responsibilities:</a:t>
            </a:r>
            <a:r>
              <a:rPr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Facilitates the Scrum process, removes impediments, and ensures that Agile practices are followed.</a:t>
            </a:r>
            <a:endParaRPr sz="1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Importance:</a:t>
            </a:r>
            <a:r>
              <a:rPr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Helps the team stay focused, resolves issues that may hinder progress, and supports a productive work environment.</a:t>
            </a:r>
            <a:endParaRPr sz="1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Development Team</a:t>
            </a:r>
            <a:endParaRPr b="1" sz="1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Responsibilities:</a:t>
            </a:r>
            <a:r>
              <a:rPr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Self-organizes to complete tasks, produces high-quality increments of the product, and adapts to changes.</a:t>
            </a:r>
            <a:endParaRPr sz="1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Importance:</a:t>
            </a:r>
            <a:r>
              <a:rPr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Delivers the product incrementally, ensuring quality and responsiveness to feedback.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Amatic SC"/>
                <a:ea typeface="Amatic SC"/>
                <a:cs typeface="Amatic SC"/>
                <a:sym typeface="Amatic SC"/>
              </a:rPr>
              <a:t>Source: </a:t>
            </a:r>
            <a:r>
              <a:rPr lang="en" sz="14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Scrum Alliances Website</a:t>
            </a:r>
            <a:endParaRPr sz="1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Phases of the Agile SDLC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Sprint Planning</a:t>
            </a:r>
            <a:endParaRPr b="1"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Purpose:</a:t>
            </a:r>
            <a:r>
              <a:rPr lang="en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Set goals for the sprint, define tasks, and plan the work to be done.</a:t>
            </a:r>
            <a:endParaRPr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Importance:</a:t>
            </a:r>
            <a:r>
              <a:rPr lang="en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Ensures that the team is aligned on what needs to be achieved and how.</a:t>
            </a:r>
            <a:endParaRPr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Daily Stand-ups</a:t>
            </a:r>
            <a:endParaRPr b="1"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Purpose:</a:t>
            </a:r>
            <a:r>
              <a:rPr lang="en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Brief meetings to discuss progress, obstacles, and plans for the day.</a:t>
            </a:r>
            <a:endParaRPr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Importance:</a:t>
            </a:r>
            <a:r>
              <a:rPr lang="en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Keeps the team synchronized and addresses issues quickly.</a:t>
            </a:r>
            <a:endParaRPr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Sprint Review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Purpose:</a:t>
            </a:r>
            <a:r>
              <a:rPr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Review completed work with stakeholders to gather feedback.</a:t>
            </a:r>
            <a:endParaRPr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Importance:</a:t>
            </a:r>
            <a:r>
              <a:rPr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Provides a platform for stakeholder input and ensures the product meets their expectations.</a:t>
            </a:r>
            <a:endParaRPr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Sprint Retrospective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Purpose:</a:t>
            </a:r>
            <a:r>
              <a:rPr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Reflect on the sprint to identify what went well and what can be improved.</a:t>
            </a:r>
            <a:endParaRPr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Importance:</a:t>
            </a:r>
            <a:r>
              <a:rPr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Facilitates continuous improvement and enhances team processes.</a:t>
            </a:r>
            <a:endParaRPr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71400" y="4568875"/>
            <a:ext cx="835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Source:https: </a:t>
            </a:r>
            <a:r>
              <a:rPr lang="en" sz="12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Scrum org</a:t>
            </a:r>
            <a:endParaRPr sz="1200">
              <a:solidFill>
                <a:schemeClr val="dk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55600"/>
            <a:ext cx="5308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vs. Agile: A Comparative Overview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393650"/>
            <a:ext cx="4082100" cy="17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Waterfall Model</a:t>
            </a:r>
            <a:endParaRPr b="1" sz="1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Sequential Phases:</a:t>
            </a:r>
            <a:r>
              <a:rPr lang="en" sz="1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Requirements -&gt; Design -&gt; Implementation -&gt; Testing -&gt; Deployment -&gt; Maintenance.</a:t>
            </a:r>
            <a:endParaRPr sz="1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Challenges:</a:t>
            </a:r>
            <a:r>
              <a:rPr lang="en" sz="1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Changes are costly and difficult to implement once a phase is complete. Delays in one phase can affect the entire project timeline.</a:t>
            </a:r>
            <a:endParaRPr sz="1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423550" y="1401000"/>
            <a:ext cx="44235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matic SC"/>
                <a:ea typeface="Amatic SC"/>
                <a:cs typeface="Amatic SC"/>
                <a:sym typeface="Amatic SC"/>
              </a:rPr>
              <a:t>Agile Model</a:t>
            </a:r>
            <a:endParaRPr b="1" sz="1700">
              <a:latin typeface="Amatic SC"/>
              <a:ea typeface="Amatic SC"/>
              <a:cs typeface="Amatic SC"/>
              <a:sym typeface="Amatic S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Amatic SC"/>
                <a:ea typeface="Amatic SC"/>
                <a:cs typeface="Amatic SC"/>
                <a:sym typeface="Amatic SC"/>
              </a:rPr>
              <a:t>Iterative Development:</a:t>
            </a:r>
            <a:r>
              <a:rPr lang="en" sz="1700">
                <a:latin typeface="Amatic SC"/>
                <a:ea typeface="Amatic SC"/>
                <a:cs typeface="Amatic SC"/>
                <a:sym typeface="Amatic SC"/>
              </a:rPr>
              <a:t> Frequent iterations and feedback loops.</a:t>
            </a:r>
            <a:endParaRPr sz="1700">
              <a:latin typeface="Amatic SC"/>
              <a:ea typeface="Amatic SC"/>
              <a:cs typeface="Amatic SC"/>
              <a:sym typeface="Amatic S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Amatic SC"/>
                <a:ea typeface="Amatic SC"/>
                <a:cs typeface="Amatic SC"/>
                <a:sym typeface="Amatic SC"/>
              </a:rPr>
              <a:t>Flexibility:</a:t>
            </a:r>
            <a:r>
              <a:rPr lang="en" sz="1700">
                <a:latin typeface="Amatic SC"/>
                <a:ea typeface="Amatic SC"/>
                <a:cs typeface="Amatic SC"/>
                <a:sym typeface="Amatic SC"/>
              </a:rPr>
              <a:t> Adapts to changes and evolving requirements, allowing for continuous improvement and adjustment.</a:t>
            </a:r>
            <a:endParaRPr sz="17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46850" y="3101250"/>
            <a:ext cx="82503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matic SC"/>
                <a:ea typeface="Amatic SC"/>
                <a:cs typeface="Amatic SC"/>
                <a:sym typeface="Amatic SC"/>
              </a:rPr>
              <a:t>Example Comparison:</a:t>
            </a:r>
            <a:endParaRPr b="1" sz="1700">
              <a:latin typeface="Amatic SC"/>
              <a:ea typeface="Amatic SC"/>
              <a:cs typeface="Amatic SC"/>
              <a:sym typeface="Amatic S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Amatic SC"/>
                <a:ea typeface="Amatic SC"/>
                <a:cs typeface="Amatic SC"/>
                <a:sym typeface="Amatic SC"/>
              </a:rPr>
              <a:t>Waterfall:</a:t>
            </a:r>
            <a:r>
              <a:rPr lang="en" sz="1700">
                <a:latin typeface="Amatic SC"/>
                <a:ea typeface="Amatic SC"/>
                <a:cs typeface="Amatic SC"/>
                <a:sym typeface="Amatic SC"/>
              </a:rPr>
              <a:t> Design flaws discovered late in the testing phase lead to costly redesigns and delays.</a:t>
            </a:r>
            <a:endParaRPr sz="1700">
              <a:latin typeface="Amatic SC"/>
              <a:ea typeface="Amatic SC"/>
              <a:cs typeface="Amatic SC"/>
              <a:sym typeface="Amatic S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Amatic SC"/>
                <a:ea typeface="Amatic SC"/>
                <a:cs typeface="Amatic SC"/>
                <a:sym typeface="Amatic SC"/>
              </a:rPr>
              <a:t>Agile:</a:t>
            </a:r>
            <a:r>
              <a:rPr lang="en" sz="1700">
                <a:latin typeface="Amatic SC"/>
                <a:ea typeface="Amatic SC"/>
                <a:cs typeface="Amatic SC"/>
                <a:sym typeface="Amatic SC"/>
              </a:rPr>
              <a:t> Continuous feedback during sprints allows early identification and resolution of issues, minimizing disruptions.</a:t>
            </a:r>
            <a:endParaRPr sz="17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Source: </a:t>
            </a:r>
            <a:r>
              <a:rPr lang="en" sz="15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Atlassian - Dan Radigan</a:t>
            </a:r>
            <a:endParaRPr sz="1500">
              <a:solidFill>
                <a:schemeClr val="dk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90100" y="38925"/>
            <a:ext cx="3996000" cy="15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60"/>
              <a:t>Factors to Consider: Waterfall vs. Agile</a:t>
            </a:r>
            <a:endParaRPr sz="4260"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286050" y="1628025"/>
            <a:ext cx="4045200" cy="24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Project Scope</a:t>
            </a:r>
            <a:endParaRPr b="1" sz="11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Waterfall:</a:t>
            </a:r>
            <a:r>
              <a:rPr lang="en" sz="11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Best for projects with well-defined and stable requirements (Fair, 2012.).</a:t>
            </a:r>
            <a:endParaRPr sz="11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Agile:</a:t>
            </a:r>
            <a:r>
              <a:rPr lang="en" sz="11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Ideal for projects with evolving requirements and the need for iterative development.</a:t>
            </a:r>
            <a:endParaRPr sz="11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Project Size and Complexity</a:t>
            </a:r>
            <a:endParaRPr b="1" sz="11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Waterfall:</a:t>
            </a:r>
            <a:r>
              <a:rPr lang="en" sz="11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Suitable for projects where requirements are clear and unlikely to change.</a:t>
            </a:r>
            <a:endParaRPr sz="11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Agile:</a:t>
            </a:r>
            <a:r>
              <a:rPr lang="en" sz="11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Well-suited for complex projects requiring flexibility and regular updates.</a:t>
            </a:r>
            <a:endParaRPr sz="11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Risk Management</a:t>
            </a:r>
            <a:endParaRPr b="1" sz="11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Waterfall:</a:t>
            </a:r>
            <a:r>
              <a:rPr lang="en" sz="11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Risks are assessed and managed at each phase, but changes can be difficult to implement.</a:t>
            </a:r>
            <a:endParaRPr sz="11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Agile:</a:t>
            </a:r>
            <a:r>
              <a:rPr lang="en" sz="11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Provides continuous risk management through iterative feedback and regular adjustments.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7315" l="7432" r="11160" t="9648"/>
          <a:stretch/>
        </p:blipFill>
        <p:spPr>
          <a:xfrm>
            <a:off x="4652150" y="1069050"/>
            <a:ext cx="4382423" cy="29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652150" y="3969500"/>
            <a:ext cx="283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Image Source: https://www.exposit.com/wp-content/uploads/2021/12/Blog_cover-139-scaled.jpeg</a:t>
            </a:r>
            <a:endParaRPr sz="800">
              <a:solidFill>
                <a:schemeClr val="dk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65500" y="4523600"/>
            <a:ext cx="4086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Source: </a:t>
            </a:r>
            <a:r>
              <a:rPr lang="en" sz="12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4"/>
              </a:rPr>
              <a:t>Project Management Institute</a:t>
            </a:r>
            <a:endParaRPr sz="1200">
              <a:solidFill>
                <a:schemeClr val="dk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65000" y="163125"/>
            <a:ext cx="82140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Recommendations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395650" y="1439925"/>
            <a:ext cx="8373600" cy="3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matic SC"/>
                <a:ea typeface="Amatic SC"/>
                <a:cs typeface="Amatic SC"/>
                <a:sym typeface="Amatic SC"/>
              </a:rPr>
              <a:t>Summary:</a:t>
            </a:r>
            <a:endParaRPr b="1" sz="2200">
              <a:latin typeface="Amatic SC"/>
              <a:ea typeface="Amatic SC"/>
              <a:cs typeface="Amatic SC"/>
              <a:sym typeface="Amatic S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matic SC"/>
              <a:buChar char="●"/>
            </a:pPr>
            <a:r>
              <a:rPr lang="en" sz="2200">
                <a:latin typeface="Amatic SC"/>
                <a:ea typeface="Amatic SC"/>
                <a:cs typeface="Amatic SC"/>
                <a:sym typeface="Amatic SC"/>
              </a:rPr>
              <a:t>Agile provides flexibility, frequent feedback, and iterative development, making it suitable for projects with evolving needs.</a:t>
            </a:r>
            <a:endParaRPr sz="2200">
              <a:latin typeface="Amatic SC"/>
              <a:ea typeface="Amatic SC"/>
              <a:cs typeface="Amatic SC"/>
              <a:sym typeface="Amatic S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matic SC"/>
              <a:buChar char="●"/>
            </a:pPr>
            <a:r>
              <a:rPr lang="en" sz="2200">
                <a:latin typeface="Amatic SC"/>
                <a:ea typeface="Amatic SC"/>
                <a:cs typeface="Amatic SC"/>
                <a:sym typeface="Amatic SC"/>
              </a:rPr>
              <a:t>Waterfall offers a structured, sequential approach, ideal for projects with stable, well-defined requirements.</a:t>
            </a:r>
            <a:endParaRPr sz="22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matic SC"/>
                <a:ea typeface="Amatic SC"/>
                <a:cs typeface="Amatic SC"/>
                <a:sym typeface="Amatic SC"/>
              </a:rPr>
              <a:t>Recommendation:</a:t>
            </a:r>
            <a:endParaRPr b="1" sz="2200">
              <a:latin typeface="Amatic SC"/>
              <a:ea typeface="Amatic SC"/>
              <a:cs typeface="Amatic SC"/>
              <a:sym typeface="Amatic S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matic SC"/>
              <a:buChar char="●"/>
            </a:pPr>
            <a:r>
              <a:rPr lang="en" sz="2200">
                <a:latin typeface="Amatic SC"/>
                <a:ea typeface="Amatic SC"/>
                <a:cs typeface="Amatic SC"/>
                <a:sym typeface="Amatic SC"/>
              </a:rPr>
              <a:t>Consider Agile for projects that require adaptability and iterative enhancements.</a:t>
            </a:r>
            <a:endParaRPr sz="2200">
              <a:latin typeface="Amatic SC"/>
              <a:ea typeface="Amatic SC"/>
              <a:cs typeface="Amatic SC"/>
              <a:sym typeface="Amatic S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matic SC"/>
              <a:buChar char="●"/>
            </a:pPr>
            <a:r>
              <a:rPr lang="en" sz="2200">
                <a:latin typeface="Amatic SC"/>
                <a:ea typeface="Amatic SC"/>
                <a:cs typeface="Amatic SC"/>
                <a:sym typeface="Amatic SC"/>
              </a:rPr>
              <a:t>Use Waterfall for projects where requirements are fixed and a structured approach is needed.</a:t>
            </a:r>
            <a:endParaRPr sz="22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153450"/>
            <a:ext cx="2808000" cy="4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622650"/>
            <a:ext cx="2808000" cy="41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50">
                <a:latin typeface="Amatic SC"/>
                <a:ea typeface="Amatic SC"/>
                <a:cs typeface="Amatic SC"/>
                <a:sym typeface="Amatic SC"/>
              </a:rPr>
              <a:t>References: (Links)</a:t>
            </a:r>
            <a:endParaRPr sz="105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2952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matic SC"/>
              <a:buChar char="●"/>
            </a:pPr>
            <a:r>
              <a:rPr lang="en" sz="105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Scrum Alliance. (n.d.). </a:t>
            </a:r>
            <a:r>
              <a:rPr i="1" lang="en" sz="105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About Scrum</a:t>
            </a:r>
            <a:r>
              <a:rPr lang="en" sz="105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. Retrieved from</a:t>
            </a:r>
            <a:r>
              <a:rPr lang="en" sz="1050">
                <a:solidFill>
                  <a:srgbClr val="000000"/>
                </a:solidFill>
                <a:uFill>
                  <a:noFill/>
                </a:uFill>
                <a:latin typeface="Amatic SC"/>
                <a:ea typeface="Amatic SC"/>
                <a:cs typeface="Amatic SC"/>
                <a:sym typeface="Amatic S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5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4"/>
              </a:rPr>
              <a:t>https://www.scrumalliance.org/about-scrum?_gl=1*9qvatd*_gcl_au*MTkwMjk3NTk1Ny4xNzIzNzYzNjA5*_ga*MzQ1ODk2NDI2LjE3MjM3NjM2MDk.*_ga_FQREGB3E3L*MTcyMzc2MzYwOC4xLjEuMTcyMzc2MzYzNS4zMy4wLjA</a:t>
            </a:r>
            <a:endParaRPr sz="105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2952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matic SC"/>
              <a:buChar char="●"/>
            </a:pPr>
            <a:r>
              <a:rPr lang="en" sz="105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Scrum.org. (n.d.). </a:t>
            </a:r>
            <a:r>
              <a:rPr i="1" lang="en" sz="105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What is Sprint Planning?</a:t>
            </a:r>
            <a:r>
              <a:rPr lang="en" sz="105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. Retrieved from</a:t>
            </a:r>
            <a:r>
              <a:rPr lang="en" sz="1050">
                <a:solidFill>
                  <a:srgbClr val="000000"/>
                </a:solidFill>
                <a:uFill>
                  <a:noFill/>
                </a:uFill>
                <a:latin typeface="Amatic SC"/>
                <a:ea typeface="Amatic SC"/>
                <a:cs typeface="Amatic SC"/>
                <a:sym typeface="Amatic S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5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6"/>
              </a:rPr>
              <a:t>https://www.scrum.org/learning-series/what-is-scrum/the-scrum-events/what-is-sprint-planning</a:t>
            </a:r>
            <a:endParaRPr sz="105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2952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matic SC"/>
              <a:buChar char="●"/>
            </a:pPr>
            <a:r>
              <a:rPr lang="en" sz="105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Radigan, D. (2020). </a:t>
            </a:r>
            <a:r>
              <a:rPr i="1" lang="en" sz="105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Agile project management: What is Agile?</a:t>
            </a:r>
            <a:r>
              <a:rPr lang="en" sz="105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. Retrieved from</a:t>
            </a:r>
            <a:r>
              <a:rPr lang="en" sz="1050">
                <a:solidFill>
                  <a:srgbClr val="000000"/>
                </a:solidFill>
                <a:uFill>
                  <a:noFill/>
                </a:uFill>
                <a:latin typeface="Amatic SC"/>
                <a:ea typeface="Amatic SC"/>
                <a:cs typeface="Amatic SC"/>
                <a:sym typeface="Amatic SC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5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8"/>
              </a:rPr>
              <a:t>https://www.atlassian.com/agile/project-management/project-management-intro</a:t>
            </a:r>
            <a:endParaRPr sz="105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2952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matic SC"/>
              <a:buChar char="●"/>
            </a:pPr>
            <a:r>
              <a:rPr lang="en" sz="105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Fair, J. (2012). </a:t>
            </a:r>
            <a:r>
              <a:rPr i="1" lang="en" sz="105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Agile vs. Waterfall approach in ERP projects</a:t>
            </a:r>
            <a:r>
              <a:rPr lang="en" sz="105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. Retrieved from</a:t>
            </a:r>
            <a:r>
              <a:rPr lang="en" sz="1050">
                <a:solidFill>
                  <a:srgbClr val="000000"/>
                </a:solidFill>
                <a:uFill>
                  <a:noFill/>
                </a:uFill>
                <a:latin typeface="Amatic SC"/>
                <a:ea typeface="Amatic SC"/>
                <a:cs typeface="Amatic SC"/>
                <a:sym typeface="Amatic SC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5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10"/>
              </a:rPr>
              <a:t>https://www.pmi.org/learning/library/agile-versus-waterfall-approach-erp-project-6300</a:t>
            </a:r>
            <a:endParaRPr sz="105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2952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matic SC"/>
              <a:buChar char="●"/>
            </a:pPr>
            <a:r>
              <a:rPr lang="en" sz="105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Second Nature. (2019, August). </a:t>
            </a:r>
            <a:r>
              <a:rPr i="1" lang="en" sz="105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Successful team presentation</a:t>
            </a:r>
            <a:r>
              <a:rPr lang="en" sz="105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[Image]. Retrieved from</a:t>
            </a:r>
            <a:r>
              <a:rPr lang="en" sz="1050">
                <a:solidFill>
                  <a:srgbClr val="000000"/>
                </a:solidFill>
                <a:uFill>
                  <a:noFill/>
                </a:uFill>
                <a:latin typeface="Amatic SC"/>
                <a:ea typeface="Amatic SC"/>
                <a:cs typeface="Amatic SC"/>
                <a:sym typeface="Amatic SC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5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12"/>
              </a:rPr>
              <a:t>https://www.secondnature.com.au/wp-content/uploads/2019/08/Successful-team-presentation--1024x669.jpg</a:t>
            </a:r>
            <a:endParaRPr sz="105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675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859">
                <a:latin typeface="Amatic SC"/>
                <a:ea typeface="Amatic SC"/>
                <a:cs typeface="Amatic SC"/>
                <a:sym typeface="Amatic SC"/>
              </a:rPr>
              <a:t>I did not include in-text citations directly on the slides to maintain a clean and professional appearance. Instead, I've included the reference links for all sources used. Additionally, each slide contains a brief text indicating the source of the information.</a:t>
            </a:r>
            <a:endParaRPr sz="859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13">
            <a:alphaModFix/>
          </a:blip>
          <a:srcRect b="0" l="12725" r="12725" t="0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