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72B"/>
    <a:srgbClr val="416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7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6688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02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17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4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7900" y="76201"/>
            <a:ext cx="9613900" cy="615952"/>
          </a:xfrm>
        </p:spPr>
        <p:txBody>
          <a:bodyPr anchor="t"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1409700" y="704852"/>
            <a:ext cx="4483100" cy="361949"/>
          </a:xfrm>
          <a:ln>
            <a:noFill/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Modifiez les styles du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77" y="5883278"/>
            <a:ext cx="1134923" cy="966786"/>
          </a:xfrm>
          <a:prstGeom prst="rect">
            <a:avLst/>
          </a:prstGeom>
          <a:ln>
            <a:noFill/>
          </a:ln>
        </p:spPr>
      </p:pic>
      <p:sp>
        <p:nvSpPr>
          <p:cNvPr id="13" name="Triangle isocèle 12"/>
          <p:cNvSpPr/>
          <p:nvPr userDrawn="1"/>
        </p:nvSpPr>
        <p:spPr>
          <a:xfrm rot="5400000" flipH="1">
            <a:off x="0" y="1"/>
            <a:ext cx="1080000" cy="1080000"/>
          </a:xfrm>
          <a:prstGeom prst="triangle">
            <a:avLst>
              <a:gd name="adj" fmla="val 10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52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7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77" y="5883278"/>
            <a:ext cx="1134923" cy="966786"/>
          </a:xfrm>
          <a:prstGeom prst="rect">
            <a:avLst/>
          </a:prstGeom>
          <a:ln>
            <a:noFill/>
          </a:ln>
        </p:spPr>
      </p:pic>
      <p:sp>
        <p:nvSpPr>
          <p:cNvPr id="12" name="Triangle isocèle 11"/>
          <p:cNvSpPr/>
          <p:nvPr userDrawn="1"/>
        </p:nvSpPr>
        <p:spPr>
          <a:xfrm rot="5400000" flipH="1">
            <a:off x="0" y="1"/>
            <a:ext cx="1080000" cy="1080000"/>
          </a:xfrm>
          <a:prstGeom prst="triangle">
            <a:avLst>
              <a:gd name="adj" fmla="val 10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6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4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9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2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FCCA-29EE-4D05-A854-8E9A21459E88}" type="datetimeFigureOut">
              <a:rPr lang="fr-FR" smtClean="0"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75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Kit de démo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janvier 2019</a:t>
            </a:r>
          </a:p>
          <a:p>
            <a:r>
              <a:rPr lang="fr-FR" dirty="0" err="1" smtClean="0"/>
              <a:t>Annaëlle</a:t>
            </a:r>
            <a:r>
              <a:rPr lang="fr-FR" dirty="0" smtClean="0"/>
              <a:t> MOSS</a:t>
            </a:r>
          </a:p>
          <a:p>
            <a:r>
              <a:rPr lang="fr-FR" dirty="0" smtClean="0"/>
              <a:t>Marie GAZAL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2" y="2443162"/>
            <a:ext cx="2314575" cy="19716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Notre roadmap</a:t>
            </a:r>
            <a:endParaRPr lang="fr-FR" dirty="0"/>
          </a:p>
        </p:txBody>
      </p:sp>
      <p:grpSp>
        <p:nvGrpSpPr>
          <p:cNvPr id="4" name="Group 124"/>
          <p:cNvGrpSpPr/>
          <p:nvPr/>
        </p:nvGrpSpPr>
        <p:grpSpPr>
          <a:xfrm>
            <a:off x="1291307" y="1439943"/>
            <a:ext cx="162167" cy="4248000"/>
            <a:chOff x="7377910" y="2687782"/>
            <a:chExt cx="171692" cy="3137463"/>
          </a:xfrm>
        </p:grpSpPr>
        <p:sp>
          <p:nvSpPr>
            <p:cNvPr id="44" name="Isosceles Triangle 125"/>
            <p:cNvSpPr/>
            <p:nvPr/>
          </p:nvSpPr>
          <p:spPr bwMode="auto">
            <a:xfrm>
              <a:off x="7377910" y="5658557"/>
              <a:ext cx="171692" cy="16668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5" name="Straight Connector 126"/>
            <p:cNvCxnSpPr/>
            <p:nvPr/>
          </p:nvCxnSpPr>
          <p:spPr bwMode="auto">
            <a:xfrm flipV="1">
              <a:off x="7463744" y="2687782"/>
              <a:ext cx="0" cy="2964218"/>
            </a:xfrm>
            <a:prstGeom prst="line">
              <a:avLst/>
            </a:prstGeom>
            <a:solidFill>
              <a:srgbClr val="7FD1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Line 14"/>
          <p:cNvSpPr>
            <a:spLocks noChangeShapeType="1"/>
          </p:cNvSpPr>
          <p:nvPr/>
        </p:nvSpPr>
        <p:spPr bwMode="auto">
          <a:xfrm flipV="1">
            <a:off x="1044408" y="1436840"/>
            <a:ext cx="3168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 type="oval" w="med" len="med"/>
            <a:tailEnd type="oval" w="med" len="med"/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V="1">
            <a:off x="4195245" y="1436840"/>
            <a:ext cx="3780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 type="oval" w="med" len="med"/>
            <a:tailEnd type="oval" w="med" len="med"/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7976574" y="1436840"/>
            <a:ext cx="3168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 type="oval" w="med" len="med"/>
            <a:tailEnd type="oval" w="med" len="med"/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03"/>
          <p:cNvSpPr txBox="1"/>
          <p:nvPr/>
        </p:nvSpPr>
        <p:spPr>
          <a:xfrm>
            <a:off x="643944" y="5742026"/>
            <a:ext cx="1498771" cy="6525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Réception du sujet et début du Story </a:t>
            </a:r>
            <a:r>
              <a:rPr lang="fr-FR" sz="1200" dirty="0" err="1"/>
              <a:t>M</a:t>
            </a:r>
            <a:r>
              <a:rPr lang="fr-FR" sz="1200" dirty="0" err="1" smtClean="0"/>
              <a:t>apping</a:t>
            </a:r>
            <a:endParaRPr lang="en-US" sz="1200" dirty="0"/>
          </a:p>
        </p:txBody>
      </p:sp>
      <p:sp>
        <p:nvSpPr>
          <p:cNvPr id="13" name="TextBox 111"/>
          <p:cNvSpPr txBox="1"/>
          <p:nvPr/>
        </p:nvSpPr>
        <p:spPr>
          <a:xfrm>
            <a:off x="2678806" y="5732501"/>
            <a:ext cx="1533601" cy="62113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Priorisation et début de la conception de l’architecture</a:t>
            </a:r>
            <a:endParaRPr lang="en-US" sz="1200" dirty="0"/>
          </a:p>
        </p:txBody>
      </p:sp>
      <p:sp>
        <p:nvSpPr>
          <p:cNvPr id="14" name="TextBox 24"/>
          <p:cNvSpPr txBox="1"/>
          <p:nvPr/>
        </p:nvSpPr>
        <p:spPr>
          <a:xfrm>
            <a:off x="1975945" y="1176685"/>
            <a:ext cx="1304925" cy="2013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b="1" dirty="0" smtClean="0"/>
              <a:t>Novembre </a:t>
            </a:r>
            <a:r>
              <a:rPr lang="fr-FR" sz="1050" b="1" dirty="0" smtClean="0"/>
              <a:t>2018</a:t>
            </a:r>
            <a:endParaRPr lang="en-US" sz="1050" b="1" dirty="0"/>
          </a:p>
        </p:txBody>
      </p:sp>
      <p:sp>
        <p:nvSpPr>
          <p:cNvPr id="15" name="TextBox 25"/>
          <p:cNvSpPr txBox="1"/>
          <p:nvPr/>
        </p:nvSpPr>
        <p:spPr>
          <a:xfrm>
            <a:off x="5629274" y="1150086"/>
            <a:ext cx="1402591" cy="16292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b="1" dirty="0" smtClean="0"/>
              <a:t>Décembre</a:t>
            </a:r>
            <a:r>
              <a:rPr lang="fr-FR" sz="1050" b="1" dirty="0" smtClean="0"/>
              <a:t> 2018</a:t>
            </a:r>
            <a:endParaRPr lang="en-US" sz="1050" b="1" dirty="0"/>
          </a:p>
        </p:txBody>
      </p:sp>
      <p:sp>
        <p:nvSpPr>
          <p:cNvPr id="16" name="TextBox 26"/>
          <p:cNvSpPr txBox="1"/>
          <p:nvPr/>
        </p:nvSpPr>
        <p:spPr>
          <a:xfrm>
            <a:off x="9247032" y="1160616"/>
            <a:ext cx="1163792" cy="20412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b="1" dirty="0" smtClean="0"/>
              <a:t>Janvier </a:t>
            </a:r>
            <a:r>
              <a:rPr lang="fr-FR" sz="1050" b="1" dirty="0" smtClean="0"/>
              <a:t> 2019</a:t>
            </a:r>
            <a:endParaRPr lang="en-US" sz="1050" b="1" dirty="0"/>
          </a:p>
        </p:txBody>
      </p:sp>
      <p:grpSp>
        <p:nvGrpSpPr>
          <p:cNvPr id="21" name="Group 124"/>
          <p:cNvGrpSpPr/>
          <p:nvPr/>
        </p:nvGrpSpPr>
        <p:grpSpPr>
          <a:xfrm>
            <a:off x="3334219" y="1439943"/>
            <a:ext cx="162167" cy="4248000"/>
            <a:chOff x="7377910" y="2687782"/>
            <a:chExt cx="171692" cy="3137463"/>
          </a:xfrm>
        </p:grpSpPr>
        <p:sp>
          <p:nvSpPr>
            <p:cNvPr id="42" name="Isosceles Triangle 32"/>
            <p:cNvSpPr/>
            <p:nvPr/>
          </p:nvSpPr>
          <p:spPr bwMode="auto">
            <a:xfrm>
              <a:off x="7377910" y="5658557"/>
              <a:ext cx="171692" cy="16668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3" name="Straight Connector 33"/>
            <p:cNvCxnSpPr/>
            <p:nvPr/>
          </p:nvCxnSpPr>
          <p:spPr bwMode="auto">
            <a:xfrm flipV="1">
              <a:off x="7463744" y="2687782"/>
              <a:ext cx="0" cy="2964218"/>
            </a:xfrm>
            <a:prstGeom prst="line">
              <a:avLst/>
            </a:prstGeom>
            <a:solidFill>
              <a:srgbClr val="7FD1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124"/>
          <p:cNvGrpSpPr/>
          <p:nvPr/>
        </p:nvGrpSpPr>
        <p:grpSpPr>
          <a:xfrm>
            <a:off x="5747128" y="1449468"/>
            <a:ext cx="162167" cy="4248000"/>
            <a:chOff x="7377910" y="2687782"/>
            <a:chExt cx="171692" cy="3137463"/>
          </a:xfrm>
        </p:grpSpPr>
        <p:sp>
          <p:nvSpPr>
            <p:cNvPr id="40" name="Isosceles Triangle 42"/>
            <p:cNvSpPr/>
            <p:nvPr/>
          </p:nvSpPr>
          <p:spPr bwMode="auto">
            <a:xfrm>
              <a:off x="7377910" y="5658557"/>
              <a:ext cx="171692" cy="16668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1" name="Straight Connector 43"/>
            <p:cNvCxnSpPr/>
            <p:nvPr/>
          </p:nvCxnSpPr>
          <p:spPr bwMode="auto">
            <a:xfrm flipV="1">
              <a:off x="7463744" y="2687782"/>
              <a:ext cx="0" cy="2964218"/>
            </a:xfrm>
            <a:prstGeom prst="line">
              <a:avLst/>
            </a:prstGeom>
            <a:solidFill>
              <a:srgbClr val="7FD1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44"/>
          <p:cNvSpPr txBox="1"/>
          <p:nvPr/>
        </p:nvSpPr>
        <p:spPr>
          <a:xfrm>
            <a:off x="5132295" y="5742026"/>
            <a:ext cx="1407888" cy="61161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Début du développement</a:t>
            </a:r>
            <a:endParaRPr lang="en-US" sz="1200" dirty="0"/>
          </a:p>
        </p:txBody>
      </p:sp>
      <p:grpSp>
        <p:nvGrpSpPr>
          <p:cNvPr id="30" name="Group 124"/>
          <p:cNvGrpSpPr/>
          <p:nvPr/>
        </p:nvGrpSpPr>
        <p:grpSpPr>
          <a:xfrm>
            <a:off x="9958386" y="1458993"/>
            <a:ext cx="162167" cy="4248000"/>
            <a:chOff x="7377910" y="2687782"/>
            <a:chExt cx="171692" cy="3137463"/>
          </a:xfrm>
        </p:grpSpPr>
        <p:sp>
          <p:nvSpPr>
            <p:cNvPr id="38" name="Isosceles Triangle 47"/>
            <p:cNvSpPr/>
            <p:nvPr/>
          </p:nvSpPr>
          <p:spPr bwMode="auto">
            <a:xfrm>
              <a:off x="7377910" y="5658557"/>
              <a:ext cx="171692" cy="16668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9" name="Straight Connector 48"/>
            <p:cNvCxnSpPr/>
            <p:nvPr/>
          </p:nvCxnSpPr>
          <p:spPr bwMode="auto">
            <a:xfrm flipV="1">
              <a:off x="7463744" y="2687782"/>
              <a:ext cx="0" cy="2964218"/>
            </a:xfrm>
            <a:prstGeom prst="line">
              <a:avLst/>
            </a:prstGeom>
            <a:solidFill>
              <a:srgbClr val="7FD1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Box 49"/>
          <p:cNvSpPr txBox="1"/>
          <p:nvPr/>
        </p:nvSpPr>
        <p:spPr>
          <a:xfrm>
            <a:off x="9529762" y="5770602"/>
            <a:ext cx="1057275" cy="4762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Soutenance du projet Web</a:t>
            </a:r>
            <a:endParaRPr lang="en-US" sz="1200" dirty="0"/>
          </a:p>
        </p:txBody>
      </p:sp>
      <p:sp>
        <p:nvSpPr>
          <p:cNvPr id="34" name="Pentagon 52"/>
          <p:cNvSpPr/>
          <p:nvPr/>
        </p:nvSpPr>
        <p:spPr>
          <a:xfrm>
            <a:off x="6002023" y="3231992"/>
            <a:ext cx="2536671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Développement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6" name="Pentagon 50"/>
          <p:cNvSpPr/>
          <p:nvPr/>
        </p:nvSpPr>
        <p:spPr>
          <a:xfrm>
            <a:off x="1453452" y="1793178"/>
            <a:ext cx="1905000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Story </a:t>
            </a:r>
            <a:r>
              <a:rPr lang="fr-FR" sz="1400" dirty="0" err="1" smtClean="0">
                <a:solidFill>
                  <a:schemeClr val="bg1"/>
                </a:solidFill>
              </a:rPr>
              <a:t>Mapping</a:t>
            </a:r>
            <a:endParaRPr lang="fr-FR" sz="1400" dirty="0" smtClean="0">
              <a:solidFill>
                <a:schemeClr val="bg1"/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Spécifications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7" name="Pentagon 51"/>
          <p:cNvSpPr/>
          <p:nvPr/>
        </p:nvSpPr>
        <p:spPr>
          <a:xfrm>
            <a:off x="3584774" y="2495345"/>
            <a:ext cx="2146326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Maquettes du site</a:t>
            </a:r>
          </a:p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Architecture de la base de données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8" name="Pentagon 52"/>
          <p:cNvSpPr/>
          <p:nvPr/>
        </p:nvSpPr>
        <p:spPr>
          <a:xfrm>
            <a:off x="6848471" y="3982853"/>
            <a:ext cx="1690223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Recette</a:t>
            </a:r>
            <a:r>
              <a:rPr lang="en-US" sz="1400" dirty="0" smtClean="0">
                <a:solidFill>
                  <a:schemeClr val="bg1"/>
                </a:solidFill>
              </a:rPr>
              <a:t> et </a:t>
            </a:r>
            <a:r>
              <a:rPr lang="en-US" sz="1400" dirty="0" err="1" smtClean="0">
                <a:solidFill>
                  <a:schemeClr val="bg1"/>
                </a:solidFill>
              </a:rPr>
              <a:t>itérations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9" name="Pentagon 52"/>
          <p:cNvSpPr/>
          <p:nvPr/>
        </p:nvSpPr>
        <p:spPr>
          <a:xfrm>
            <a:off x="8006966" y="4706812"/>
            <a:ext cx="1690223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Réalisation</a:t>
            </a:r>
            <a:r>
              <a:rPr lang="en-US" sz="1400" dirty="0" smtClean="0">
                <a:solidFill>
                  <a:schemeClr val="bg1"/>
                </a:solidFill>
              </a:rPr>
              <a:t> du ki</a:t>
            </a:r>
            <a:r>
              <a:rPr lang="en-US" sz="1400" dirty="0" smtClean="0">
                <a:solidFill>
                  <a:schemeClr val="bg1"/>
                </a:solidFill>
              </a:rPr>
              <a:t>t de </a:t>
            </a:r>
            <a:r>
              <a:rPr lang="en-US" sz="1400" dirty="0" err="1" smtClean="0">
                <a:solidFill>
                  <a:schemeClr val="bg1"/>
                </a:solidFill>
              </a:rPr>
              <a:t>démo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Story </a:t>
            </a:r>
            <a:r>
              <a:rPr lang="fr-FR" dirty="0" err="1" smtClean="0"/>
              <a:t>Mapping</a:t>
            </a:r>
            <a:r>
              <a:rPr lang="fr-FR" dirty="0" smtClean="0"/>
              <a:t> pour </a:t>
            </a:r>
          </a:p>
          <a:p>
            <a:pPr lvl="1"/>
            <a:r>
              <a:rPr lang="fr-FR" dirty="0" smtClean="0"/>
              <a:t>Estimer la charge</a:t>
            </a:r>
            <a:endParaRPr lang="fr-FR" dirty="0" smtClean="0"/>
          </a:p>
          <a:p>
            <a:pPr lvl="1"/>
            <a:r>
              <a:rPr lang="fr-FR" dirty="0" smtClean="0"/>
              <a:t>Prioriser (Minimum Viable Product)</a:t>
            </a:r>
          </a:p>
          <a:p>
            <a:pPr lvl="1"/>
            <a:r>
              <a:rPr lang="fr-FR" dirty="0" smtClean="0"/>
              <a:t>Répartir les fonctionnalités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409700" y="653336"/>
            <a:ext cx="4483100" cy="361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Notre choix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94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>
          <a:xfrm>
            <a:off x="1409700" y="640457"/>
            <a:ext cx="4483100" cy="361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Story </a:t>
            </a:r>
            <a:r>
              <a:rPr lang="fr-FR" dirty="0" err="1" smtClean="0"/>
              <a:t>Mapping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746973" y="1146216"/>
            <a:ext cx="0" cy="558000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90146" y="2073503"/>
            <a:ext cx="12024000" cy="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68043" y="1535473"/>
            <a:ext cx="16742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Se connecter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74173" y="1422997"/>
            <a:ext cx="19833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Effectuer une Opérations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634036" y="5154068"/>
            <a:ext cx="1476000" cy="1015663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Effectuer un virement entre ses comptes d’un montant libre, si le solde le permet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596421" y="2148155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Ajouter un bénéficiaire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65819" y="2146546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Créer un compte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61200" y="2741509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S’authentifier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702674" y="1422997"/>
            <a:ext cx="18557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Accéder à son espace personnel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009636" y="2146546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ses comptes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449195" y="2134573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Souscrire à un compte courant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321184" y="1535472"/>
            <a:ext cx="17054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Souscrire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015321" y="2734737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ses opérations en temps réel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624890" y="2734737"/>
            <a:ext cx="1476000" cy="1569660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Effectuer un virement vers un bénéficiaire de la même agence ou d’une autre d’un montant libre, si le solde le permet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7194040" y="1345390"/>
            <a:ext cx="0" cy="5173009"/>
          </a:xfrm>
          <a:prstGeom prst="line">
            <a:avLst/>
          </a:prstGeom>
          <a:ln w="12700">
            <a:solidFill>
              <a:srgbClr val="41627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978449" y="1050321"/>
            <a:ext cx="123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CLIENT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258929" y="1045961"/>
            <a:ext cx="189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CONSEILLER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938716" y="3724445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Valider un bénéficiaire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27127" y="4406067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Sélectionner un bénéficiaire existant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997928" y="3507594"/>
            <a:ext cx="1476000" cy="830997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Commander un chéquier max par compte courant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 rot="16200000">
            <a:off x="-236766" y="1320450"/>
            <a:ext cx="13007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Macro-besoins</a:t>
            </a:r>
            <a:endParaRPr lang="fr-FR" sz="1400" dirty="0">
              <a:solidFill>
                <a:srgbClr val="41627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 rot="16200000">
            <a:off x="-440738" y="4011381"/>
            <a:ext cx="17173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User Stories</a:t>
            </a:r>
            <a:endParaRPr lang="fr-FR" sz="1400" dirty="0">
              <a:solidFill>
                <a:srgbClr val="416275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449208" y="2892464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/>
              <a:t>Recevoir 1000€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7330367" y="2620735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</a:t>
            </a:r>
            <a:r>
              <a:rPr lang="fr-FR" sz="1200" dirty="0" smtClean="0"/>
              <a:t>réer </a:t>
            </a:r>
            <a:r>
              <a:rPr lang="fr-FR" sz="1200" dirty="0"/>
              <a:t>des clients Particuliers et leurs comptes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7330367" y="3397237"/>
            <a:ext cx="1476000" cy="830997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Afficher, ajouter, modifier (gérer) les informations de chaque client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8928402" y="2184249"/>
            <a:ext cx="1476000" cy="1391518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Passer </a:t>
            </a:r>
            <a:r>
              <a:rPr lang="fr-FR" sz="1200" dirty="0"/>
              <a:t>des ordres sur les différents clients et comptes de la banque si le solde du client le </a:t>
            </a:r>
            <a:r>
              <a:rPr lang="fr-FR" sz="1200" dirty="0" smtClean="0"/>
              <a:t>permet</a:t>
            </a:r>
            <a:endParaRPr lang="fr-FR" sz="1200" dirty="0"/>
          </a:p>
        </p:txBody>
      </p:sp>
      <p:sp>
        <p:nvSpPr>
          <p:cNvPr id="67" name="ZoneTexte 66"/>
          <p:cNvSpPr txBox="1"/>
          <p:nvPr/>
        </p:nvSpPr>
        <p:spPr>
          <a:xfrm>
            <a:off x="7348979" y="4347018"/>
            <a:ext cx="1476000" cy="101101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Paramétrer l’autorisation de découvert des Clients </a:t>
            </a:r>
            <a:r>
              <a:rPr lang="fr-FR" sz="1200" dirty="0" smtClean="0"/>
              <a:t>Particuliers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938716" y="4178862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Valider l’envoi du chèque du Client Particulier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7330367" y="1370313"/>
            <a:ext cx="1483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 connecter Gérer </a:t>
            </a:r>
            <a:r>
              <a:rPr lang="fr-FR" sz="1400" dirty="0"/>
              <a:t>les clients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9042284" y="1420266"/>
            <a:ext cx="114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Gérer les </a:t>
            </a:r>
            <a:r>
              <a:rPr lang="fr-FR" sz="1400" dirty="0" smtClean="0"/>
              <a:t>opérations</a:t>
            </a:r>
            <a:endParaRPr lang="fr-FR" sz="14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3" y="2073503"/>
            <a:ext cx="345634" cy="276507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5" y="2650909"/>
            <a:ext cx="345634" cy="27650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36" y="2071355"/>
            <a:ext cx="345634" cy="276507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88" y="2803309"/>
            <a:ext cx="345634" cy="276507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11" y="2082086"/>
            <a:ext cx="345634" cy="276507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33" y="2687399"/>
            <a:ext cx="345634" cy="276507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19" y="2069207"/>
            <a:ext cx="345634" cy="276507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18" y="2661640"/>
            <a:ext cx="345634" cy="276507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38" y="4335889"/>
            <a:ext cx="345634" cy="276507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58" y="5095745"/>
            <a:ext cx="345634" cy="276507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72" y="2558604"/>
            <a:ext cx="345634" cy="276507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94" y="3318463"/>
            <a:ext cx="345634" cy="276507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54" y="4284375"/>
            <a:ext cx="345634" cy="276507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54" y="2120723"/>
            <a:ext cx="345634" cy="276507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98" y="3640430"/>
            <a:ext cx="345634" cy="276507"/>
          </a:xfrm>
          <a:prstGeom prst="rect">
            <a:avLst/>
          </a:prstGeom>
        </p:spPr>
      </p:pic>
      <p:cxnSp>
        <p:nvCxnSpPr>
          <p:cNvPr id="87" name="Connecteur droit 86"/>
          <p:cNvCxnSpPr/>
          <p:nvPr/>
        </p:nvCxnSpPr>
        <p:spPr>
          <a:xfrm>
            <a:off x="10527525" y="1343242"/>
            <a:ext cx="0" cy="5173009"/>
          </a:xfrm>
          <a:prstGeom prst="line">
            <a:avLst/>
          </a:prstGeom>
          <a:ln w="12700">
            <a:solidFill>
              <a:srgbClr val="41627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10618172" y="1043813"/>
            <a:ext cx="189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TECHNIQUE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10638094" y="2193585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</a:t>
            </a:r>
            <a:r>
              <a:rPr lang="fr-FR" sz="1200" dirty="0" smtClean="0"/>
              <a:t>réer une interface technique</a:t>
            </a:r>
            <a:endParaRPr lang="fr-FR" sz="1200" dirty="0"/>
          </a:p>
        </p:txBody>
      </p:sp>
      <p:sp>
        <p:nvSpPr>
          <p:cNvPr id="90" name="ZoneTexte 89"/>
          <p:cNvSpPr txBox="1"/>
          <p:nvPr/>
        </p:nvSpPr>
        <p:spPr>
          <a:xfrm>
            <a:off x="10802034" y="1483331"/>
            <a:ext cx="114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Simuler des opérations</a:t>
            </a:r>
            <a:endParaRPr lang="fr-FR" sz="1400" dirty="0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830" y="2144333"/>
            <a:ext cx="345634" cy="276507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10638094" y="2962143"/>
            <a:ext cx="1476000" cy="1015663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Créer des </a:t>
            </a:r>
            <a:r>
              <a:rPr lang="fr-FR" sz="1200" dirty="0"/>
              <a:t>opérations Chèque et CB au débit et au </a:t>
            </a:r>
            <a:r>
              <a:rPr lang="fr-FR" sz="1200" dirty="0" smtClean="0"/>
              <a:t>crédit</a:t>
            </a:r>
            <a:endParaRPr lang="fr-FR" sz="12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337134" y="2198448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S’authentifier</a:t>
            </a:r>
            <a:endParaRPr lang="fr-FR" sz="120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69" y="2107848"/>
            <a:ext cx="345634" cy="2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de la base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692153"/>
            <a:ext cx="9982021" cy="5565492"/>
          </a:xfrm>
        </p:spPr>
      </p:pic>
    </p:spTree>
    <p:extLst>
      <p:ext uri="{BB962C8B-B14F-4D97-AF65-F5344CB8AC3E}">
        <p14:creationId xmlns:p14="http://schemas.microsoft.com/office/powerpoint/2010/main" val="14988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2449192" y="2134573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Souscrire à un compte courant</a:t>
            </a:r>
            <a:endParaRPr lang="fr-FR" sz="1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du site 1/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68225" y="1007588"/>
            <a:ext cx="1995916" cy="307238"/>
          </a:xfrm>
          <a:ln>
            <a:solidFill>
              <a:srgbClr val="C0272B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400" dirty="0" smtClean="0"/>
              <a:t> Page d’accueil</a:t>
            </a:r>
            <a:endParaRPr lang="fr-FR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9400" t="14856" r="8732" b="13751"/>
          <a:stretch/>
        </p:blipFill>
        <p:spPr>
          <a:xfrm>
            <a:off x="9029478" y="544480"/>
            <a:ext cx="2743200" cy="1341513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746973" y="1146216"/>
            <a:ext cx="0" cy="558000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90146" y="2073503"/>
            <a:ext cx="5688000" cy="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68043" y="1535473"/>
            <a:ext cx="16742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Se connecter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65819" y="2146546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Créer un compte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61200" y="2741509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S’authentifier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978449" y="1050321"/>
            <a:ext cx="123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CLIENT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16200000">
            <a:off x="-440738" y="4011381"/>
            <a:ext cx="17173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User Stories</a:t>
            </a:r>
            <a:endParaRPr lang="fr-FR" sz="1400" dirty="0">
              <a:solidFill>
                <a:srgbClr val="416275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3" y="2073503"/>
            <a:ext cx="345634" cy="27650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5" y="2650909"/>
            <a:ext cx="345634" cy="276507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322548" y="1045961"/>
            <a:ext cx="189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CONSEILLER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207827" y="1531134"/>
            <a:ext cx="148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 connecter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4207570" y="2159811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S’authentifier</a:t>
            </a:r>
            <a:endParaRPr lang="fr-FR" sz="1200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57" y="2069211"/>
            <a:ext cx="345634" cy="276507"/>
          </a:xfrm>
          <a:prstGeom prst="rect">
            <a:avLst/>
          </a:prstGeom>
        </p:spPr>
      </p:pic>
      <p:sp>
        <p:nvSpPr>
          <p:cNvPr id="69" name="Espace réservé du contenu 2"/>
          <p:cNvSpPr txBox="1">
            <a:spLocks/>
          </p:cNvSpPr>
          <p:nvPr/>
        </p:nvSpPr>
        <p:spPr>
          <a:xfrm>
            <a:off x="6568225" y="2136200"/>
            <a:ext cx="1995916" cy="41804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Page de connexion Client</a:t>
            </a:r>
            <a:endParaRPr lang="fr-FR" sz="1400" dirty="0"/>
          </a:p>
        </p:txBody>
      </p:sp>
      <p:sp>
        <p:nvSpPr>
          <p:cNvPr id="70" name="Espace réservé du contenu 2"/>
          <p:cNvSpPr txBox="1">
            <a:spLocks/>
          </p:cNvSpPr>
          <p:nvPr/>
        </p:nvSpPr>
        <p:spPr>
          <a:xfrm>
            <a:off x="6568225" y="5545527"/>
            <a:ext cx="1995916" cy="30723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Nouveau client</a:t>
            </a:r>
            <a:endParaRPr lang="fr-FR" sz="1400" dirty="0"/>
          </a:p>
        </p:txBody>
      </p:sp>
      <p:sp>
        <p:nvSpPr>
          <p:cNvPr id="71" name="Espace réservé du contenu 2"/>
          <p:cNvSpPr txBox="1">
            <a:spLocks/>
          </p:cNvSpPr>
          <p:nvPr/>
        </p:nvSpPr>
        <p:spPr>
          <a:xfrm>
            <a:off x="6568225" y="3619492"/>
            <a:ext cx="1995916" cy="450232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Page de connexion Conseiller</a:t>
            </a:r>
            <a:endParaRPr lang="fr-FR" sz="14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 rotWithShape="1">
          <a:blip r:embed="rId4"/>
          <a:srcRect l="4536" t="28534" r="4352" b="12846"/>
          <a:stretch/>
        </p:blipFill>
        <p:spPr>
          <a:xfrm>
            <a:off x="8676382" y="1881152"/>
            <a:ext cx="3475150" cy="125707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9042357" y="3379919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8450" t="16509" r="31021" b="6270"/>
          <a:stretch/>
        </p:blipFill>
        <p:spPr>
          <a:xfrm>
            <a:off x="9227942" y="4860524"/>
            <a:ext cx="2628224" cy="188516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321181" y="1535472"/>
            <a:ext cx="17054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Souscrire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449205" y="2892464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/>
              <a:t>Recevoir 1000€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79" y="2071355"/>
            <a:ext cx="345634" cy="276507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06" y="2803309"/>
            <a:ext cx="345634" cy="276507"/>
          </a:xfrm>
          <a:prstGeom prst="rect">
            <a:avLst/>
          </a:prstGeom>
        </p:spPr>
      </p:pic>
      <p:cxnSp>
        <p:nvCxnSpPr>
          <p:cNvPr id="31" name="Connecteur droit 30"/>
          <p:cNvCxnSpPr/>
          <p:nvPr/>
        </p:nvCxnSpPr>
        <p:spPr>
          <a:xfrm>
            <a:off x="4051590" y="1345390"/>
            <a:ext cx="0" cy="5173009"/>
          </a:xfrm>
          <a:prstGeom prst="line">
            <a:avLst/>
          </a:prstGeom>
          <a:ln w="12700">
            <a:solidFill>
              <a:srgbClr val="41627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31480" y="1380078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index.html</a:t>
            </a:r>
            <a:endParaRPr lang="fr-FR" sz="1050" dirty="0"/>
          </a:p>
        </p:txBody>
      </p:sp>
      <p:sp>
        <p:nvSpPr>
          <p:cNvPr id="33" name="ZoneTexte 32"/>
          <p:cNvSpPr txBox="1"/>
          <p:nvPr/>
        </p:nvSpPr>
        <p:spPr>
          <a:xfrm>
            <a:off x="6549286" y="2635476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login-</a:t>
            </a:r>
            <a:r>
              <a:rPr lang="fr-FR" sz="1050" dirty="0" err="1" smtClean="0"/>
              <a:t>client.php</a:t>
            </a:r>
            <a:endParaRPr lang="fr-FR" sz="1050" dirty="0"/>
          </a:p>
        </p:txBody>
      </p:sp>
      <p:sp>
        <p:nvSpPr>
          <p:cNvPr id="34" name="ZoneTexte 33"/>
          <p:cNvSpPr txBox="1"/>
          <p:nvPr/>
        </p:nvSpPr>
        <p:spPr>
          <a:xfrm>
            <a:off x="6568225" y="4149868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login-</a:t>
            </a:r>
            <a:r>
              <a:rPr lang="fr-FR" sz="1050" dirty="0" err="1" smtClean="0"/>
              <a:t>conseiller.php</a:t>
            </a:r>
            <a:endParaRPr lang="fr-FR" sz="1050" dirty="0"/>
          </a:p>
        </p:txBody>
      </p:sp>
      <p:sp>
        <p:nvSpPr>
          <p:cNvPr id="35" name="ZoneTexte 34"/>
          <p:cNvSpPr txBox="1"/>
          <p:nvPr/>
        </p:nvSpPr>
        <p:spPr>
          <a:xfrm>
            <a:off x="6549286" y="5881208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err="1" smtClean="0"/>
              <a:t>inscription.php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8411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du site 2/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68225" y="1609863"/>
            <a:ext cx="1995916" cy="482838"/>
          </a:xfrm>
          <a:ln>
            <a:solidFill>
              <a:srgbClr val="C0272B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1400" dirty="0" smtClean="0"/>
              <a:t> Espace personnel : comptes</a:t>
            </a:r>
            <a:endParaRPr lang="fr-FR" sz="14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746973" y="1146216"/>
            <a:ext cx="0" cy="558000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90146" y="2073503"/>
            <a:ext cx="4068000" cy="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978449" y="1050321"/>
            <a:ext cx="123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CLIENT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16200000">
            <a:off x="-440738" y="4011381"/>
            <a:ext cx="17173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User Stories</a:t>
            </a:r>
            <a:endParaRPr lang="fr-FR" sz="1400" dirty="0">
              <a:solidFill>
                <a:srgbClr val="416275"/>
              </a:solidFill>
            </a:endParaRPr>
          </a:p>
        </p:txBody>
      </p:sp>
      <p:sp>
        <p:nvSpPr>
          <p:cNvPr id="69" name="Espace réservé du contenu 2"/>
          <p:cNvSpPr txBox="1">
            <a:spLocks/>
          </p:cNvSpPr>
          <p:nvPr/>
        </p:nvSpPr>
        <p:spPr>
          <a:xfrm>
            <a:off x="6568225" y="3694548"/>
            <a:ext cx="1995916" cy="41804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Espace personnel : opérations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6531480" y="2049782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err="1" smtClean="0"/>
              <a:t>comptes.php</a:t>
            </a:r>
            <a:endParaRPr lang="fr-FR" sz="1050" dirty="0"/>
          </a:p>
        </p:txBody>
      </p:sp>
      <p:sp>
        <p:nvSpPr>
          <p:cNvPr id="32" name="ZoneTexte 31"/>
          <p:cNvSpPr txBox="1"/>
          <p:nvPr/>
        </p:nvSpPr>
        <p:spPr>
          <a:xfrm>
            <a:off x="2196117" y="1422997"/>
            <a:ext cx="19833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Effectuer une Opérations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55980" y="5154068"/>
            <a:ext cx="1476000" cy="1015663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Effectuer un virement entre ses comptes d’un montant libre, si le solde le permet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518365" y="2148155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Ajouter un bénéficiaire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24618" y="1422997"/>
            <a:ext cx="18557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Accéder à son espace personnel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31580" y="2146546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ses comptes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37265" y="2734737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ses opérations en temps réel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2546834" y="2734737"/>
            <a:ext cx="1476000" cy="1569660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Effectuer un virement vers un bénéficiaire de la même agence ou d’une autre d’un montant libre, si le solde le permet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2549071" y="4406067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Sélectionner un bénéficiaire existant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919872" y="3507594"/>
            <a:ext cx="1476000" cy="830997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Commander un chéquier max par compte courant</a:t>
            </a:r>
            <a:endParaRPr lang="fr-FR" sz="1200" dirty="0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5" y="2082086"/>
            <a:ext cx="345634" cy="276507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7" y="2687399"/>
            <a:ext cx="345634" cy="27650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63" y="2069207"/>
            <a:ext cx="345634" cy="276507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62" y="2661640"/>
            <a:ext cx="345634" cy="27650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2" y="4335889"/>
            <a:ext cx="345634" cy="276507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02" y="5095745"/>
            <a:ext cx="345634" cy="276507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6549286" y="4193824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err="1" smtClean="0"/>
              <a:t>operations.php</a:t>
            </a:r>
            <a:endParaRPr lang="fr-FR" sz="105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9507" t="14255" r="9473" b="13785"/>
          <a:stretch/>
        </p:blipFill>
        <p:spPr>
          <a:xfrm>
            <a:off x="9278877" y="1327882"/>
            <a:ext cx="2488932" cy="1242844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9042357" y="3598864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isocèle 4"/>
          <p:cNvSpPr/>
          <p:nvPr/>
        </p:nvSpPr>
        <p:spPr>
          <a:xfrm>
            <a:off x="6351175" y="3306591"/>
            <a:ext cx="2331076" cy="2547566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du site 3/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68225" y="953034"/>
            <a:ext cx="1995916" cy="482838"/>
          </a:xfrm>
          <a:ln>
            <a:solidFill>
              <a:srgbClr val="C0272B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sz="1400" dirty="0" smtClean="0"/>
              <a:t> Gestion des clients</a:t>
            </a:r>
            <a:endParaRPr lang="fr-FR" sz="14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746973" y="1146216"/>
            <a:ext cx="0" cy="558000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90146" y="2073503"/>
            <a:ext cx="4068000" cy="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 rot="16200000">
            <a:off x="-440738" y="4011381"/>
            <a:ext cx="17173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User Stories</a:t>
            </a:r>
            <a:endParaRPr lang="fr-FR" sz="1400" dirty="0">
              <a:solidFill>
                <a:srgbClr val="416275"/>
              </a:solidFill>
            </a:endParaRPr>
          </a:p>
        </p:txBody>
      </p:sp>
      <p:sp>
        <p:nvSpPr>
          <p:cNvPr id="69" name="Espace réservé du contenu 2"/>
          <p:cNvSpPr txBox="1">
            <a:spLocks/>
          </p:cNvSpPr>
          <p:nvPr/>
        </p:nvSpPr>
        <p:spPr>
          <a:xfrm>
            <a:off x="6568225" y="2200589"/>
            <a:ext cx="1995916" cy="41804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Gestion des agences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6531480" y="1392953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err="1" smtClean="0"/>
              <a:t>clients.php</a:t>
            </a:r>
            <a:endParaRPr lang="fr-FR" sz="1050" dirty="0"/>
          </a:p>
        </p:txBody>
      </p:sp>
      <p:sp>
        <p:nvSpPr>
          <p:cNvPr id="50" name="ZoneTexte 49"/>
          <p:cNvSpPr txBox="1"/>
          <p:nvPr/>
        </p:nvSpPr>
        <p:spPr>
          <a:xfrm>
            <a:off x="6549286" y="2699865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err="1" smtClean="0"/>
              <a:t>agences.php</a:t>
            </a:r>
            <a:endParaRPr lang="fr-FR" sz="1050" dirty="0"/>
          </a:p>
        </p:txBody>
      </p:sp>
      <p:sp>
        <p:nvSpPr>
          <p:cNvPr id="53" name="Rectangle 52"/>
          <p:cNvSpPr/>
          <p:nvPr/>
        </p:nvSpPr>
        <p:spPr>
          <a:xfrm>
            <a:off x="9042357" y="2104905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25545" y="1045961"/>
            <a:ext cx="189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CONSEILLER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499268" y="3724445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Valider un bénéficiaire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865161" y="2182849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</a:t>
            </a:r>
            <a:r>
              <a:rPr lang="fr-FR" sz="1200" dirty="0" smtClean="0"/>
              <a:t>réer </a:t>
            </a:r>
            <a:r>
              <a:rPr lang="fr-FR" sz="1200" dirty="0"/>
              <a:t>des clients Particuliers et leurs comptes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65161" y="2959351"/>
            <a:ext cx="1476000" cy="830997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Afficher, ajouter, modifier (gérer) les informations de chaque client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488954" y="2184249"/>
            <a:ext cx="1476000" cy="1391518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Passer </a:t>
            </a:r>
            <a:r>
              <a:rPr lang="fr-FR" sz="1200" dirty="0"/>
              <a:t>des ordres sur les différents clients et comptes de la banque si le solde du client le </a:t>
            </a:r>
            <a:r>
              <a:rPr lang="fr-FR" sz="1200" dirty="0" smtClean="0"/>
              <a:t>permet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883773" y="3909132"/>
            <a:ext cx="1476000" cy="101101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Paramétrer l’autorisation de découvert des Clients </a:t>
            </a:r>
            <a:r>
              <a:rPr lang="fr-FR" sz="1200" dirty="0" smtClean="0"/>
              <a:t>Particuliers</a:t>
            </a:r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2499268" y="4178862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Valider l’envoi du chèque du Client Particulier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890919" y="1370313"/>
            <a:ext cx="1483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 connecter Gérer </a:t>
            </a:r>
            <a:r>
              <a:rPr lang="fr-FR" sz="1400" dirty="0"/>
              <a:t>les clients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602836" y="1420266"/>
            <a:ext cx="114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Gérer les </a:t>
            </a:r>
            <a:r>
              <a:rPr lang="fr-FR" sz="1400" dirty="0" smtClean="0"/>
              <a:t>opérations</a:t>
            </a:r>
            <a:endParaRPr lang="fr-FR" sz="1400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6" y="2120718"/>
            <a:ext cx="345634" cy="276507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8" y="2880577"/>
            <a:ext cx="345634" cy="276507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48" y="3846489"/>
            <a:ext cx="345634" cy="276507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06" y="2120723"/>
            <a:ext cx="345634" cy="276507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50" y="3640430"/>
            <a:ext cx="345634" cy="27650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8556" t="14631" r="10000" b="49859"/>
          <a:stretch/>
        </p:blipFill>
        <p:spPr>
          <a:xfrm>
            <a:off x="8800418" y="796661"/>
            <a:ext cx="3245477" cy="795584"/>
          </a:xfrm>
          <a:prstGeom prst="rect">
            <a:avLst/>
          </a:prstGeom>
        </p:spPr>
      </p:pic>
      <p:sp>
        <p:nvSpPr>
          <p:cNvPr id="63" name="Espace réservé du contenu 2"/>
          <p:cNvSpPr txBox="1">
            <a:spLocks/>
          </p:cNvSpPr>
          <p:nvPr/>
        </p:nvSpPr>
        <p:spPr>
          <a:xfrm>
            <a:off x="6566077" y="3640876"/>
            <a:ext cx="1995916" cy="41804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Passer des ordres</a:t>
            </a:r>
            <a:endParaRPr lang="fr-FR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6547138" y="4140152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smtClean="0">
                <a:solidFill>
                  <a:srgbClr val="FF0000"/>
                </a:solidFill>
              </a:rPr>
              <a:t>N’EXISTE PAS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40209" y="3545192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6" name="Espace réservé du contenu 2"/>
          <p:cNvSpPr txBox="1">
            <a:spLocks/>
          </p:cNvSpPr>
          <p:nvPr/>
        </p:nvSpPr>
        <p:spPr>
          <a:xfrm>
            <a:off x="6563929" y="4915346"/>
            <a:ext cx="1995916" cy="661142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Valider les bénéficiaires et les chèques</a:t>
            </a:r>
            <a:endParaRPr lang="fr-FR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6544990" y="5567563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smtClean="0">
                <a:solidFill>
                  <a:srgbClr val="FF0000"/>
                </a:solidFill>
              </a:rPr>
              <a:t>N’EXISTE PAS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38061" y="4972603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562</Words>
  <Application>Microsoft Office PowerPoint</Application>
  <PresentationFormat>Grand écran</PresentationFormat>
  <Paragraphs>130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Thème Office</vt:lpstr>
      <vt:lpstr>Kit de démo</vt:lpstr>
      <vt:lpstr>Notre roadmap</vt:lpstr>
      <vt:lpstr>Organisation du travail</vt:lpstr>
      <vt:lpstr>Organisation du travail</vt:lpstr>
      <vt:lpstr>Architecture de la base de données</vt:lpstr>
      <vt:lpstr>Architecture du site 1/</vt:lpstr>
      <vt:lpstr>Architecture du site 2/</vt:lpstr>
      <vt:lpstr>Architecture du site 3/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 GZL</dc:creator>
  <cp:lastModifiedBy>M GZL</cp:lastModifiedBy>
  <cp:revision>54</cp:revision>
  <dcterms:created xsi:type="dcterms:W3CDTF">2018-12-29T08:18:03Z</dcterms:created>
  <dcterms:modified xsi:type="dcterms:W3CDTF">2018-12-29T17:52:22Z</dcterms:modified>
</cp:coreProperties>
</file>