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272B"/>
    <a:srgbClr val="416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476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6688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02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17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41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7900" y="76201"/>
            <a:ext cx="9613900" cy="615952"/>
          </a:xfrm>
        </p:spPr>
        <p:txBody>
          <a:bodyPr anchor="t"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1409700" y="704852"/>
            <a:ext cx="4483100" cy="361949"/>
          </a:xfrm>
          <a:ln>
            <a:noFill/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Modifiez les styles du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77" y="5883278"/>
            <a:ext cx="1134923" cy="966786"/>
          </a:xfrm>
          <a:prstGeom prst="rect">
            <a:avLst/>
          </a:prstGeom>
          <a:ln>
            <a:noFill/>
          </a:ln>
        </p:spPr>
      </p:pic>
      <p:sp>
        <p:nvSpPr>
          <p:cNvPr id="13" name="Triangle isocèle 12"/>
          <p:cNvSpPr/>
          <p:nvPr userDrawn="1"/>
        </p:nvSpPr>
        <p:spPr>
          <a:xfrm rot="5400000" flipH="1">
            <a:off x="0" y="1"/>
            <a:ext cx="1080000" cy="1080000"/>
          </a:xfrm>
          <a:prstGeom prst="triangle">
            <a:avLst>
              <a:gd name="adj" fmla="val 10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520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72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77" y="5883278"/>
            <a:ext cx="1134923" cy="966786"/>
          </a:xfrm>
          <a:prstGeom prst="rect">
            <a:avLst/>
          </a:prstGeom>
          <a:ln>
            <a:noFill/>
          </a:ln>
        </p:spPr>
      </p:pic>
      <p:sp>
        <p:nvSpPr>
          <p:cNvPr id="12" name="Triangle isocèle 11"/>
          <p:cNvSpPr/>
          <p:nvPr userDrawn="1"/>
        </p:nvSpPr>
        <p:spPr>
          <a:xfrm rot="5400000" flipH="1">
            <a:off x="0" y="1"/>
            <a:ext cx="1080000" cy="1080000"/>
          </a:xfrm>
          <a:prstGeom prst="triangle">
            <a:avLst>
              <a:gd name="adj" fmla="val 10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6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14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44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29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1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FCCA-29EE-4D05-A854-8E9A21459E88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29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FCCA-29EE-4D05-A854-8E9A21459E88}" type="datetimeFigureOut">
              <a:rPr lang="fr-FR" smtClean="0"/>
              <a:t>30/12/2018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BFB5-8AD2-4218-B8DE-7C021E56B4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75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Kit de démo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15 janvier 2019</a:t>
            </a:r>
          </a:p>
          <a:p>
            <a:r>
              <a:rPr lang="fr-FR" dirty="0" err="1" smtClean="0"/>
              <a:t>Annaëlle</a:t>
            </a:r>
            <a:r>
              <a:rPr lang="fr-FR" dirty="0" smtClean="0"/>
              <a:t> MOSS</a:t>
            </a:r>
          </a:p>
          <a:p>
            <a:r>
              <a:rPr lang="fr-FR" dirty="0" smtClean="0"/>
              <a:t>Marie GAZAL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2" y="2443162"/>
            <a:ext cx="2314575" cy="19716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8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Notre roadmap</a:t>
            </a:r>
            <a:endParaRPr lang="fr-FR" dirty="0"/>
          </a:p>
        </p:txBody>
      </p:sp>
      <p:grpSp>
        <p:nvGrpSpPr>
          <p:cNvPr id="4" name="Group 124"/>
          <p:cNvGrpSpPr/>
          <p:nvPr/>
        </p:nvGrpSpPr>
        <p:grpSpPr>
          <a:xfrm>
            <a:off x="1291307" y="1439943"/>
            <a:ext cx="162167" cy="4248000"/>
            <a:chOff x="7377910" y="2687782"/>
            <a:chExt cx="171692" cy="3137463"/>
          </a:xfrm>
        </p:grpSpPr>
        <p:sp>
          <p:nvSpPr>
            <p:cNvPr id="44" name="Isosceles Triangle 125"/>
            <p:cNvSpPr/>
            <p:nvPr/>
          </p:nvSpPr>
          <p:spPr bwMode="auto">
            <a:xfrm>
              <a:off x="7377910" y="5658557"/>
              <a:ext cx="171692" cy="16668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5" name="Straight Connector 126"/>
            <p:cNvCxnSpPr/>
            <p:nvPr/>
          </p:nvCxnSpPr>
          <p:spPr bwMode="auto">
            <a:xfrm flipV="1">
              <a:off x="7463744" y="2687782"/>
              <a:ext cx="0" cy="2964218"/>
            </a:xfrm>
            <a:prstGeom prst="line">
              <a:avLst/>
            </a:prstGeom>
            <a:solidFill>
              <a:srgbClr val="7FD1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Line 14"/>
          <p:cNvSpPr>
            <a:spLocks noChangeShapeType="1"/>
          </p:cNvSpPr>
          <p:nvPr/>
        </p:nvSpPr>
        <p:spPr bwMode="auto">
          <a:xfrm flipV="1">
            <a:off x="1044408" y="1436840"/>
            <a:ext cx="31680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 type="oval" w="med" len="med"/>
            <a:tailEnd type="oval" w="med" len="med"/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V="1">
            <a:off x="4195245" y="1436840"/>
            <a:ext cx="37800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 type="oval" w="med" len="med"/>
            <a:tailEnd type="oval" w="med" len="med"/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7976574" y="1436840"/>
            <a:ext cx="31680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 type="oval" w="med" len="med"/>
            <a:tailEnd type="oval" w="med" len="med"/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Box 103"/>
          <p:cNvSpPr txBox="1"/>
          <p:nvPr/>
        </p:nvSpPr>
        <p:spPr>
          <a:xfrm>
            <a:off x="643944" y="5742026"/>
            <a:ext cx="1498771" cy="65256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 smtClean="0"/>
              <a:t>Réception du sujet et début du Story </a:t>
            </a:r>
            <a:r>
              <a:rPr lang="fr-FR" sz="1200" dirty="0" err="1"/>
              <a:t>M</a:t>
            </a:r>
            <a:r>
              <a:rPr lang="fr-FR" sz="1200" dirty="0" err="1" smtClean="0"/>
              <a:t>apping</a:t>
            </a:r>
            <a:endParaRPr lang="en-US" sz="1200" dirty="0"/>
          </a:p>
        </p:txBody>
      </p:sp>
      <p:sp>
        <p:nvSpPr>
          <p:cNvPr id="13" name="TextBox 111"/>
          <p:cNvSpPr txBox="1"/>
          <p:nvPr/>
        </p:nvSpPr>
        <p:spPr>
          <a:xfrm>
            <a:off x="2678806" y="5732501"/>
            <a:ext cx="1533601" cy="62113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 smtClean="0"/>
              <a:t>Priorisation et début de la conception de l’architecture</a:t>
            </a:r>
            <a:endParaRPr lang="en-US" sz="1200" dirty="0"/>
          </a:p>
        </p:txBody>
      </p:sp>
      <p:sp>
        <p:nvSpPr>
          <p:cNvPr id="14" name="TextBox 24"/>
          <p:cNvSpPr txBox="1"/>
          <p:nvPr/>
        </p:nvSpPr>
        <p:spPr>
          <a:xfrm>
            <a:off x="1975945" y="1176685"/>
            <a:ext cx="1304925" cy="2013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50" b="1" dirty="0" smtClean="0"/>
              <a:t>Novembre 2018</a:t>
            </a:r>
            <a:endParaRPr lang="en-US" sz="1050" b="1" dirty="0"/>
          </a:p>
        </p:txBody>
      </p:sp>
      <p:sp>
        <p:nvSpPr>
          <p:cNvPr id="15" name="TextBox 25"/>
          <p:cNvSpPr txBox="1"/>
          <p:nvPr/>
        </p:nvSpPr>
        <p:spPr>
          <a:xfrm>
            <a:off x="5629274" y="1150086"/>
            <a:ext cx="1402591" cy="16292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50" b="1" dirty="0" smtClean="0"/>
              <a:t>Décembre 2018</a:t>
            </a:r>
            <a:endParaRPr lang="en-US" sz="1050" b="1" dirty="0"/>
          </a:p>
        </p:txBody>
      </p:sp>
      <p:sp>
        <p:nvSpPr>
          <p:cNvPr id="16" name="TextBox 26"/>
          <p:cNvSpPr txBox="1"/>
          <p:nvPr/>
        </p:nvSpPr>
        <p:spPr>
          <a:xfrm>
            <a:off x="9247032" y="1160616"/>
            <a:ext cx="1163792" cy="20412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50" b="1" dirty="0" smtClean="0"/>
              <a:t>Janvier  2019</a:t>
            </a:r>
            <a:endParaRPr lang="en-US" sz="1050" b="1" dirty="0"/>
          </a:p>
        </p:txBody>
      </p:sp>
      <p:grpSp>
        <p:nvGrpSpPr>
          <p:cNvPr id="21" name="Group 124"/>
          <p:cNvGrpSpPr/>
          <p:nvPr/>
        </p:nvGrpSpPr>
        <p:grpSpPr>
          <a:xfrm>
            <a:off x="3334219" y="1439943"/>
            <a:ext cx="162167" cy="4248000"/>
            <a:chOff x="7377910" y="2687782"/>
            <a:chExt cx="171692" cy="3137463"/>
          </a:xfrm>
        </p:grpSpPr>
        <p:sp>
          <p:nvSpPr>
            <p:cNvPr id="42" name="Isosceles Triangle 32"/>
            <p:cNvSpPr/>
            <p:nvPr/>
          </p:nvSpPr>
          <p:spPr bwMode="auto">
            <a:xfrm>
              <a:off x="7377910" y="5658557"/>
              <a:ext cx="171692" cy="16668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3" name="Straight Connector 33"/>
            <p:cNvCxnSpPr/>
            <p:nvPr/>
          </p:nvCxnSpPr>
          <p:spPr bwMode="auto">
            <a:xfrm flipV="1">
              <a:off x="7463744" y="2687782"/>
              <a:ext cx="0" cy="2964218"/>
            </a:xfrm>
            <a:prstGeom prst="line">
              <a:avLst/>
            </a:prstGeom>
            <a:solidFill>
              <a:srgbClr val="7FD1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124"/>
          <p:cNvGrpSpPr/>
          <p:nvPr/>
        </p:nvGrpSpPr>
        <p:grpSpPr>
          <a:xfrm>
            <a:off x="5747128" y="1449468"/>
            <a:ext cx="162167" cy="4248000"/>
            <a:chOff x="7377910" y="2687782"/>
            <a:chExt cx="171692" cy="3137463"/>
          </a:xfrm>
        </p:grpSpPr>
        <p:sp>
          <p:nvSpPr>
            <p:cNvPr id="40" name="Isosceles Triangle 42"/>
            <p:cNvSpPr/>
            <p:nvPr/>
          </p:nvSpPr>
          <p:spPr bwMode="auto">
            <a:xfrm>
              <a:off x="7377910" y="5658557"/>
              <a:ext cx="171692" cy="16668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1" name="Straight Connector 43"/>
            <p:cNvCxnSpPr/>
            <p:nvPr/>
          </p:nvCxnSpPr>
          <p:spPr bwMode="auto">
            <a:xfrm flipV="1">
              <a:off x="7463744" y="2687782"/>
              <a:ext cx="0" cy="2964218"/>
            </a:xfrm>
            <a:prstGeom prst="line">
              <a:avLst/>
            </a:prstGeom>
            <a:solidFill>
              <a:srgbClr val="7FD1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44"/>
          <p:cNvSpPr txBox="1"/>
          <p:nvPr/>
        </p:nvSpPr>
        <p:spPr>
          <a:xfrm>
            <a:off x="5132295" y="5742026"/>
            <a:ext cx="1407888" cy="61161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 smtClean="0"/>
              <a:t>Début du développement</a:t>
            </a:r>
            <a:endParaRPr lang="en-US" sz="1200" dirty="0"/>
          </a:p>
        </p:txBody>
      </p:sp>
      <p:grpSp>
        <p:nvGrpSpPr>
          <p:cNvPr id="30" name="Group 124"/>
          <p:cNvGrpSpPr/>
          <p:nvPr/>
        </p:nvGrpSpPr>
        <p:grpSpPr>
          <a:xfrm>
            <a:off x="9958386" y="1458993"/>
            <a:ext cx="162167" cy="4248000"/>
            <a:chOff x="7377910" y="2687782"/>
            <a:chExt cx="171692" cy="3137463"/>
          </a:xfrm>
        </p:grpSpPr>
        <p:sp>
          <p:nvSpPr>
            <p:cNvPr id="38" name="Isosceles Triangle 47"/>
            <p:cNvSpPr/>
            <p:nvPr/>
          </p:nvSpPr>
          <p:spPr bwMode="auto">
            <a:xfrm>
              <a:off x="7377910" y="5658557"/>
              <a:ext cx="171692" cy="16668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9" name="Straight Connector 48"/>
            <p:cNvCxnSpPr/>
            <p:nvPr/>
          </p:nvCxnSpPr>
          <p:spPr bwMode="auto">
            <a:xfrm flipV="1">
              <a:off x="7463744" y="2687782"/>
              <a:ext cx="0" cy="2964218"/>
            </a:xfrm>
            <a:prstGeom prst="line">
              <a:avLst/>
            </a:prstGeom>
            <a:solidFill>
              <a:srgbClr val="7FD1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TextBox 49"/>
          <p:cNvSpPr txBox="1"/>
          <p:nvPr/>
        </p:nvSpPr>
        <p:spPr>
          <a:xfrm>
            <a:off x="9529762" y="5770602"/>
            <a:ext cx="1057275" cy="4762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 smtClean="0"/>
              <a:t>Soutenance du projet Web</a:t>
            </a:r>
            <a:endParaRPr lang="en-US" sz="1200" dirty="0"/>
          </a:p>
        </p:txBody>
      </p:sp>
      <p:sp>
        <p:nvSpPr>
          <p:cNvPr id="34" name="Pentagon 52"/>
          <p:cNvSpPr/>
          <p:nvPr/>
        </p:nvSpPr>
        <p:spPr>
          <a:xfrm>
            <a:off x="6002023" y="3231992"/>
            <a:ext cx="2536671" cy="648000"/>
          </a:xfrm>
          <a:prstGeom prst="homePlate">
            <a:avLst/>
          </a:prstGeom>
          <a:solidFill>
            <a:srgbClr val="4162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Développement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6" name="Pentagon 50"/>
          <p:cNvSpPr/>
          <p:nvPr/>
        </p:nvSpPr>
        <p:spPr>
          <a:xfrm>
            <a:off x="1453452" y="1793178"/>
            <a:ext cx="1905000" cy="648000"/>
          </a:xfrm>
          <a:prstGeom prst="homePlate">
            <a:avLst/>
          </a:prstGeom>
          <a:solidFill>
            <a:srgbClr val="4162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Story </a:t>
            </a:r>
            <a:r>
              <a:rPr lang="fr-FR" sz="1400" dirty="0" err="1" smtClean="0">
                <a:solidFill>
                  <a:schemeClr val="bg1"/>
                </a:solidFill>
              </a:rPr>
              <a:t>Mapping</a:t>
            </a:r>
            <a:endParaRPr lang="fr-FR" sz="1400" dirty="0" smtClean="0">
              <a:solidFill>
                <a:schemeClr val="bg1"/>
              </a:solidFill>
            </a:endParaRPr>
          </a:p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Spécifications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7" name="Pentagon 51"/>
          <p:cNvSpPr/>
          <p:nvPr/>
        </p:nvSpPr>
        <p:spPr>
          <a:xfrm>
            <a:off x="3584774" y="2495345"/>
            <a:ext cx="2146326" cy="648000"/>
          </a:xfrm>
          <a:prstGeom prst="homePlate">
            <a:avLst/>
          </a:prstGeom>
          <a:solidFill>
            <a:srgbClr val="4162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Maquettes du site</a:t>
            </a:r>
          </a:p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Architecture de la base de données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8" name="Pentagon 52"/>
          <p:cNvSpPr/>
          <p:nvPr/>
        </p:nvSpPr>
        <p:spPr>
          <a:xfrm>
            <a:off x="6848471" y="3982853"/>
            <a:ext cx="1690223" cy="648000"/>
          </a:xfrm>
          <a:prstGeom prst="homePlate">
            <a:avLst/>
          </a:prstGeom>
          <a:solidFill>
            <a:srgbClr val="4162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Recette</a:t>
            </a:r>
            <a:r>
              <a:rPr lang="en-US" sz="1400" dirty="0" smtClean="0">
                <a:solidFill>
                  <a:schemeClr val="bg1"/>
                </a:solidFill>
              </a:rPr>
              <a:t> et </a:t>
            </a:r>
            <a:r>
              <a:rPr lang="en-US" sz="1400" dirty="0" err="1" smtClean="0">
                <a:solidFill>
                  <a:schemeClr val="bg1"/>
                </a:solidFill>
              </a:rPr>
              <a:t>itérations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9" name="Pentagon 52"/>
          <p:cNvSpPr/>
          <p:nvPr/>
        </p:nvSpPr>
        <p:spPr>
          <a:xfrm>
            <a:off x="8006966" y="4706812"/>
            <a:ext cx="1690223" cy="648000"/>
          </a:xfrm>
          <a:prstGeom prst="homePlate">
            <a:avLst/>
          </a:prstGeom>
          <a:solidFill>
            <a:srgbClr val="4162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Réalisation</a:t>
            </a:r>
            <a:r>
              <a:rPr lang="en-US" sz="1400" dirty="0" smtClean="0">
                <a:solidFill>
                  <a:schemeClr val="bg1"/>
                </a:solidFill>
              </a:rPr>
              <a:t> du kit de </a:t>
            </a:r>
            <a:r>
              <a:rPr lang="en-US" sz="1400" dirty="0" err="1" smtClean="0">
                <a:solidFill>
                  <a:schemeClr val="bg1"/>
                </a:solidFill>
              </a:rPr>
              <a:t>démo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Story </a:t>
            </a:r>
            <a:r>
              <a:rPr lang="fr-FR" dirty="0" err="1" smtClean="0"/>
              <a:t>Mapping</a:t>
            </a:r>
            <a:r>
              <a:rPr lang="fr-FR" dirty="0" smtClean="0"/>
              <a:t> pour </a:t>
            </a:r>
          </a:p>
          <a:p>
            <a:pPr lvl="1"/>
            <a:r>
              <a:rPr lang="fr-FR" dirty="0" smtClean="0"/>
              <a:t>Estimer la charge</a:t>
            </a:r>
          </a:p>
          <a:p>
            <a:pPr lvl="1"/>
            <a:r>
              <a:rPr lang="fr-FR" dirty="0" smtClean="0"/>
              <a:t>Prioriser (Minimum Viable Product)</a:t>
            </a:r>
          </a:p>
          <a:p>
            <a:pPr lvl="1"/>
            <a:r>
              <a:rPr lang="fr-FR" dirty="0" smtClean="0"/>
              <a:t>Répartir les fonctionnalités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409700" y="653336"/>
            <a:ext cx="4483100" cy="361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Notre choix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94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>
          <a:xfrm>
            <a:off x="1409700" y="640457"/>
            <a:ext cx="4483100" cy="361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La Story </a:t>
            </a:r>
            <a:r>
              <a:rPr lang="fr-FR" dirty="0" err="1" smtClean="0"/>
              <a:t>Mapping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746973" y="1146216"/>
            <a:ext cx="0" cy="5580000"/>
          </a:xfrm>
          <a:prstGeom prst="straightConnector1">
            <a:avLst/>
          </a:prstGeom>
          <a:ln>
            <a:solidFill>
              <a:srgbClr val="4162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90146" y="2073503"/>
            <a:ext cx="12024000" cy="0"/>
          </a:xfrm>
          <a:prstGeom prst="straightConnector1">
            <a:avLst/>
          </a:prstGeom>
          <a:ln>
            <a:solidFill>
              <a:srgbClr val="4162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68043" y="1535473"/>
            <a:ext cx="167425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Se connecter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274173" y="1422997"/>
            <a:ext cx="19833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Effectuer une Opérations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634036" y="5154068"/>
            <a:ext cx="1476000" cy="1015663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Effectuer un virement entre ses comptes d’un montant libre, si le solde le permet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596421" y="2148155"/>
            <a:ext cx="1476000" cy="46166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Ajouter un bénéficiaire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865819" y="2146546"/>
            <a:ext cx="1476000" cy="46166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Créer un compte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61200" y="2741509"/>
            <a:ext cx="1476000" cy="276999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S’authentifier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702674" y="1422997"/>
            <a:ext cx="18557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Accéder à son espace personnel</a:t>
            </a:r>
            <a:endParaRPr lang="fr-FR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4009636" y="2146546"/>
            <a:ext cx="1476000" cy="46166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Consulter ses comptes</a:t>
            </a:r>
            <a:endParaRPr lang="fr-FR" sz="1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2449195" y="2134573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Souscrire à un compte courant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321184" y="1535472"/>
            <a:ext cx="170549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Souscrire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4015321" y="2734737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Consulter ses opérations en temps réel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5624890" y="2734737"/>
            <a:ext cx="1476000" cy="1569660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Effectuer un virement vers un bénéficiaire de la même agence ou d’une autre d’un montant libre, si le solde le permet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7194040" y="1345390"/>
            <a:ext cx="0" cy="5173009"/>
          </a:xfrm>
          <a:prstGeom prst="line">
            <a:avLst/>
          </a:prstGeom>
          <a:ln w="12700">
            <a:solidFill>
              <a:srgbClr val="41627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978449" y="1050321"/>
            <a:ext cx="123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272B"/>
                </a:solidFill>
              </a:rPr>
              <a:t>CLIENT</a:t>
            </a:r>
            <a:endParaRPr lang="fr-FR" sz="1600" b="1" dirty="0">
              <a:solidFill>
                <a:srgbClr val="C0272B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258929" y="1045961"/>
            <a:ext cx="189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272B"/>
                </a:solidFill>
              </a:rPr>
              <a:t>CONSEILLER</a:t>
            </a:r>
            <a:endParaRPr lang="fr-FR" sz="1600" b="1" dirty="0">
              <a:solidFill>
                <a:srgbClr val="C0272B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938716" y="3724445"/>
            <a:ext cx="1476000" cy="276999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Valider un bénéficiaire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627127" y="4406067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Sélectionner un bénéficiaire existant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997928" y="3507594"/>
            <a:ext cx="1476000" cy="830997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Commander un chéquier max par compte courant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 rot="16200000">
            <a:off x="-236766" y="1320450"/>
            <a:ext cx="130070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>
                <a:solidFill>
                  <a:srgbClr val="416275"/>
                </a:solidFill>
              </a:rPr>
              <a:t>Macro-besoins</a:t>
            </a:r>
            <a:endParaRPr lang="fr-FR" sz="1400" dirty="0">
              <a:solidFill>
                <a:srgbClr val="416275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 rot="16200000">
            <a:off x="-440738" y="4011381"/>
            <a:ext cx="17173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>
                <a:solidFill>
                  <a:srgbClr val="416275"/>
                </a:solidFill>
              </a:rPr>
              <a:t>User Stories</a:t>
            </a:r>
            <a:endParaRPr lang="fr-FR" sz="1400" dirty="0">
              <a:solidFill>
                <a:srgbClr val="416275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2449208" y="2892464"/>
            <a:ext cx="1476000" cy="46166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/>
              <a:t>Recevoir 1000€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7330367" y="2620735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</a:t>
            </a:r>
            <a:r>
              <a:rPr lang="fr-FR" sz="1200" dirty="0" smtClean="0"/>
              <a:t>réer </a:t>
            </a:r>
            <a:r>
              <a:rPr lang="fr-FR" sz="1200" dirty="0"/>
              <a:t>des clients Particuliers et leurs comptes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7330367" y="3397237"/>
            <a:ext cx="1476000" cy="830997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Afficher, ajouter, modifier (gérer) les informations de chaque client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8928402" y="2184249"/>
            <a:ext cx="1476000" cy="1391518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Passer </a:t>
            </a:r>
            <a:r>
              <a:rPr lang="fr-FR" sz="1200" dirty="0"/>
              <a:t>des ordres sur les différents clients et comptes de la banque si le solde du client le </a:t>
            </a:r>
            <a:r>
              <a:rPr lang="fr-FR" sz="1200" dirty="0" smtClean="0"/>
              <a:t>permet</a:t>
            </a:r>
            <a:endParaRPr lang="fr-FR" sz="1200" dirty="0"/>
          </a:p>
        </p:txBody>
      </p:sp>
      <p:sp>
        <p:nvSpPr>
          <p:cNvPr id="67" name="ZoneTexte 66"/>
          <p:cNvSpPr txBox="1"/>
          <p:nvPr/>
        </p:nvSpPr>
        <p:spPr>
          <a:xfrm>
            <a:off x="7348979" y="4347018"/>
            <a:ext cx="1476000" cy="101101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Paramétrer l’autorisation de découvert des Clients </a:t>
            </a:r>
            <a:r>
              <a:rPr lang="fr-FR" sz="1200" dirty="0" smtClean="0"/>
              <a:t>Particuliers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938716" y="4178862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Valider l’envoi du chèque du Client Particulier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7330367" y="1370313"/>
            <a:ext cx="1483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 connecter Gérer </a:t>
            </a:r>
            <a:r>
              <a:rPr lang="fr-FR" sz="1400" dirty="0"/>
              <a:t>les clients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9042284" y="1420266"/>
            <a:ext cx="114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Gérer les </a:t>
            </a:r>
            <a:r>
              <a:rPr lang="fr-FR" sz="1400" dirty="0" smtClean="0"/>
              <a:t>opérations</a:t>
            </a:r>
            <a:endParaRPr lang="fr-FR" sz="14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83" y="2073503"/>
            <a:ext cx="345634" cy="276507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35" y="2650909"/>
            <a:ext cx="345634" cy="276507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36" y="2071355"/>
            <a:ext cx="345634" cy="276507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88" y="2803309"/>
            <a:ext cx="345634" cy="276507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11" y="2082086"/>
            <a:ext cx="345634" cy="276507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33" y="2687399"/>
            <a:ext cx="345634" cy="276507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19" y="2069207"/>
            <a:ext cx="345634" cy="276507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18" y="2661640"/>
            <a:ext cx="345634" cy="276507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38" y="4335889"/>
            <a:ext cx="345634" cy="276507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458" y="5095745"/>
            <a:ext cx="345634" cy="276507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472" y="2558604"/>
            <a:ext cx="345634" cy="276507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94" y="3318463"/>
            <a:ext cx="345634" cy="276507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54" y="4284375"/>
            <a:ext cx="345634" cy="276507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54" y="2120723"/>
            <a:ext cx="345634" cy="276507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98" y="3640430"/>
            <a:ext cx="345634" cy="276507"/>
          </a:xfrm>
          <a:prstGeom prst="rect">
            <a:avLst/>
          </a:prstGeom>
        </p:spPr>
      </p:pic>
      <p:cxnSp>
        <p:nvCxnSpPr>
          <p:cNvPr id="87" name="Connecteur droit 86"/>
          <p:cNvCxnSpPr/>
          <p:nvPr/>
        </p:nvCxnSpPr>
        <p:spPr>
          <a:xfrm>
            <a:off x="10527525" y="1343242"/>
            <a:ext cx="0" cy="5173009"/>
          </a:xfrm>
          <a:prstGeom prst="line">
            <a:avLst/>
          </a:prstGeom>
          <a:ln w="12700">
            <a:solidFill>
              <a:srgbClr val="41627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10618172" y="1043813"/>
            <a:ext cx="189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272B"/>
                </a:solidFill>
              </a:rPr>
              <a:t>TECHNIQUE</a:t>
            </a:r>
            <a:endParaRPr lang="fr-FR" sz="1600" b="1" dirty="0">
              <a:solidFill>
                <a:srgbClr val="C0272B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10638094" y="2193585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</a:t>
            </a:r>
            <a:r>
              <a:rPr lang="fr-FR" sz="1200" dirty="0" smtClean="0"/>
              <a:t>réer une interface technique</a:t>
            </a:r>
            <a:endParaRPr lang="fr-FR" sz="1200" dirty="0"/>
          </a:p>
        </p:txBody>
      </p:sp>
      <p:sp>
        <p:nvSpPr>
          <p:cNvPr id="90" name="ZoneTexte 89"/>
          <p:cNvSpPr txBox="1"/>
          <p:nvPr/>
        </p:nvSpPr>
        <p:spPr>
          <a:xfrm>
            <a:off x="10802034" y="1483331"/>
            <a:ext cx="114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Simuler des opérations</a:t>
            </a:r>
            <a:endParaRPr lang="fr-FR" sz="1400" dirty="0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830" y="2144333"/>
            <a:ext cx="345634" cy="276507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10638094" y="2962143"/>
            <a:ext cx="1476000" cy="1015663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Créer des </a:t>
            </a:r>
            <a:r>
              <a:rPr lang="fr-FR" sz="1200" dirty="0"/>
              <a:t>opérations Chèque et CB au débit et au </a:t>
            </a:r>
            <a:r>
              <a:rPr lang="fr-FR" sz="1200" dirty="0" smtClean="0"/>
              <a:t>crédit</a:t>
            </a:r>
            <a:endParaRPr lang="fr-FR" sz="1200" dirty="0"/>
          </a:p>
        </p:txBody>
      </p:sp>
      <p:sp>
        <p:nvSpPr>
          <p:cNvPr id="96" name="ZoneTexte 95"/>
          <p:cNvSpPr txBox="1"/>
          <p:nvPr/>
        </p:nvSpPr>
        <p:spPr>
          <a:xfrm>
            <a:off x="7337134" y="2198448"/>
            <a:ext cx="1476000" cy="276999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S’authentifier</a:t>
            </a:r>
            <a:endParaRPr lang="fr-FR" sz="1200" dirty="0"/>
          </a:p>
        </p:txBody>
      </p:sp>
      <p:pic>
        <p:nvPicPr>
          <p:cNvPr id="98" name="Image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69" y="2107848"/>
            <a:ext cx="345634" cy="27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 de la base de 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692153"/>
            <a:ext cx="9982021" cy="5565492"/>
          </a:xfrm>
        </p:spPr>
      </p:pic>
    </p:spTree>
    <p:extLst>
      <p:ext uri="{BB962C8B-B14F-4D97-AF65-F5344CB8AC3E}">
        <p14:creationId xmlns:p14="http://schemas.microsoft.com/office/powerpoint/2010/main" val="14988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/>
          <p:cNvSpPr txBox="1"/>
          <p:nvPr/>
        </p:nvSpPr>
        <p:spPr>
          <a:xfrm>
            <a:off x="2449192" y="2134573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Souscrire à un compte courant</a:t>
            </a:r>
            <a:endParaRPr lang="fr-FR" sz="1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 du site 1/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68225" y="1007588"/>
            <a:ext cx="1995916" cy="307238"/>
          </a:xfrm>
          <a:ln>
            <a:solidFill>
              <a:srgbClr val="C0272B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400" dirty="0" smtClean="0"/>
              <a:t> Page d’accueil</a:t>
            </a:r>
            <a:endParaRPr lang="fr-FR" sz="1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9400" t="14856" r="8732" b="13751"/>
          <a:stretch/>
        </p:blipFill>
        <p:spPr>
          <a:xfrm>
            <a:off x="9029478" y="544480"/>
            <a:ext cx="2743200" cy="1341513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746973" y="1146216"/>
            <a:ext cx="0" cy="5580000"/>
          </a:xfrm>
          <a:prstGeom prst="straightConnector1">
            <a:avLst/>
          </a:prstGeom>
          <a:ln>
            <a:solidFill>
              <a:srgbClr val="4162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90146" y="2073503"/>
            <a:ext cx="5688000" cy="0"/>
          </a:xfrm>
          <a:prstGeom prst="straightConnector1">
            <a:avLst/>
          </a:prstGeom>
          <a:ln>
            <a:solidFill>
              <a:srgbClr val="4162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68043" y="1535473"/>
            <a:ext cx="167425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Se connecter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65819" y="2146546"/>
            <a:ext cx="1476000" cy="46166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Créer un compte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61200" y="2741509"/>
            <a:ext cx="1476000" cy="276999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S’authentifier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978449" y="1050321"/>
            <a:ext cx="123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272B"/>
                </a:solidFill>
              </a:rPr>
              <a:t>CLIENT</a:t>
            </a:r>
            <a:endParaRPr lang="fr-FR" sz="1600" b="1" dirty="0">
              <a:solidFill>
                <a:srgbClr val="C0272B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 rot="16200000">
            <a:off x="-440738" y="4011381"/>
            <a:ext cx="17173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>
                <a:solidFill>
                  <a:srgbClr val="416275"/>
                </a:solidFill>
              </a:rPr>
              <a:t>User Stories</a:t>
            </a:r>
            <a:endParaRPr lang="fr-FR" sz="1400" dirty="0">
              <a:solidFill>
                <a:srgbClr val="416275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83" y="2073503"/>
            <a:ext cx="345634" cy="276507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35" y="2650909"/>
            <a:ext cx="345634" cy="276507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4322548" y="1045961"/>
            <a:ext cx="189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272B"/>
                </a:solidFill>
              </a:rPr>
              <a:t>CONSEILLER</a:t>
            </a:r>
            <a:endParaRPr lang="fr-FR" sz="1600" b="1" dirty="0">
              <a:solidFill>
                <a:srgbClr val="C0272B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207827" y="1531134"/>
            <a:ext cx="148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 connecter</a:t>
            </a:r>
            <a:endParaRPr lang="fr-FR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4207570" y="2159811"/>
            <a:ext cx="1476000" cy="276999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S’authentifier</a:t>
            </a:r>
            <a:endParaRPr lang="fr-FR" sz="1200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57" y="2069211"/>
            <a:ext cx="345634" cy="276507"/>
          </a:xfrm>
          <a:prstGeom prst="rect">
            <a:avLst/>
          </a:prstGeom>
        </p:spPr>
      </p:pic>
      <p:sp>
        <p:nvSpPr>
          <p:cNvPr id="69" name="Espace réservé du contenu 2"/>
          <p:cNvSpPr txBox="1">
            <a:spLocks/>
          </p:cNvSpPr>
          <p:nvPr/>
        </p:nvSpPr>
        <p:spPr>
          <a:xfrm>
            <a:off x="6568225" y="2136200"/>
            <a:ext cx="1995916" cy="418048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 Page de connexion Client</a:t>
            </a:r>
            <a:endParaRPr lang="fr-FR" sz="1400" dirty="0"/>
          </a:p>
        </p:txBody>
      </p:sp>
      <p:sp>
        <p:nvSpPr>
          <p:cNvPr id="70" name="Espace réservé du contenu 2"/>
          <p:cNvSpPr txBox="1">
            <a:spLocks/>
          </p:cNvSpPr>
          <p:nvPr/>
        </p:nvSpPr>
        <p:spPr>
          <a:xfrm>
            <a:off x="6568225" y="5545527"/>
            <a:ext cx="1995916" cy="307238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Nouveau client</a:t>
            </a:r>
            <a:endParaRPr lang="fr-FR" sz="1400" dirty="0"/>
          </a:p>
        </p:txBody>
      </p:sp>
      <p:sp>
        <p:nvSpPr>
          <p:cNvPr id="71" name="Espace réservé du contenu 2"/>
          <p:cNvSpPr txBox="1">
            <a:spLocks/>
          </p:cNvSpPr>
          <p:nvPr/>
        </p:nvSpPr>
        <p:spPr>
          <a:xfrm>
            <a:off x="6568225" y="3619492"/>
            <a:ext cx="1995916" cy="450232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 Page de connexion Conseiller</a:t>
            </a:r>
            <a:endParaRPr lang="fr-FR" sz="14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 rotWithShape="1">
          <a:blip r:embed="rId4"/>
          <a:srcRect l="4536" t="28534" r="4352" b="12846"/>
          <a:stretch/>
        </p:blipFill>
        <p:spPr>
          <a:xfrm>
            <a:off x="8676382" y="1881152"/>
            <a:ext cx="3475150" cy="1257070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9042357" y="3379919"/>
            <a:ext cx="2999394" cy="10877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CAPTURE ECRAN QUAND VISUEL FINAL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l="8450" t="16509" r="31021" b="6270"/>
          <a:stretch/>
        </p:blipFill>
        <p:spPr>
          <a:xfrm>
            <a:off x="9227942" y="4860524"/>
            <a:ext cx="2628224" cy="188516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321181" y="1535472"/>
            <a:ext cx="170549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Souscrire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449205" y="2892464"/>
            <a:ext cx="1476000" cy="46166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/>
              <a:t>Recevoir 1000€</a:t>
            </a: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279" y="2071355"/>
            <a:ext cx="345634" cy="276507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06" y="2803309"/>
            <a:ext cx="345634" cy="276507"/>
          </a:xfrm>
          <a:prstGeom prst="rect">
            <a:avLst/>
          </a:prstGeom>
        </p:spPr>
      </p:pic>
      <p:cxnSp>
        <p:nvCxnSpPr>
          <p:cNvPr id="31" name="Connecteur droit 30"/>
          <p:cNvCxnSpPr/>
          <p:nvPr/>
        </p:nvCxnSpPr>
        <p:spPr>
          <a:xfrm>
            <a:off x="4051590" y="1345390"/>
            <a:ext cx="0" cy="5173009"/>
          </a:xfrm>
          <a:prstGeom prst="line">
            <a:avLst/>
          </a:prstGeom>
          <a:ln w="12700">
            <a:solidFill>
              <a:srgbClr val="41627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531480" y="1380078"/>
            <a:ext cx="1970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index.html</a:t>
            </a:r>
            <a:endParaRPr lang="fr-FR" sz="1050" dirty="0"/>
          </a:p>
        </p:txBody>
      </p:sp>
      <p:sp>
        <p:nvSpPr>
          <p:cNvPr id="33" name="ZoneTexte 32"/>
          <p:cNvSpPr txBox="1"/>
          <p:nvPr/>
        </p:nvSpPr>
        <p:spPr>
          <a:xfrm>
            <a:off x="6549286" y="2635476"/>
            <a:ext cx="1970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login-</a:t>
            </a:r>
            <a:r>
              <a:rPr lang="fr-FR" sz="1050" dirty="0" err="1" smtClean="0"/>
              <a:t>client.php</a:t>
            </a:r>
            <a:endParaRPr lang="fr-FR" sz="1050" dirty="0"/>
          </a:p>
        </p:txBody>
      </p:sp>
      <p:sp>
        <p:nvSpPr>
          <p:cNvPr id="34" name="ZoneTexte 33"/>
          <p:cNvSpPr txBox="1"/>
          <p:nvPr/>
        </p:nvSpPr>
        <p:spPr>
          <a:xfrm>
            <a:off x="6568225" y="4149868"/>
            <a:ext cx="1970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login-</a:t>
            </a:r>
            <a:r>
              <a:rPr lang="fr-FR" sz="1050" dirty="0" err="1" smtClean="0"/>
              <a:t>conseiller.php</a:t>
            </a:r>
            <a:endParaRPr lang="fr-FR" sz="1050" dirty="0"/>
          </a:p>
        </p:txBody>
      </p:sp>
      <p:sp>
        <p:nvSpPr>
          <p:cNvPr id="35" name="ZoneTexte 34"/>
          <p:cNvSpPr txBox="1"/>
          <p:nvPr/>
        </p:nvSpPr>
        <p:spPr>
          <a:xfrm>
            <a:off x="6549286" y="5881208"/>
            <a:ext cx="1970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pPr marL="171450" indent="-171450">
              <a:buFontTx/>
              <a:buChar char="-"/>
            </a:pPr>
            <a:r>
              <a:rPr lang="fr-FR" sz="1050" dirty="0" err="1" smtClean="0"/>
              <a:t>inscription.php</a:t>
            </a:r>
            <a:endParaRPr lang="fr-FR" sz="1050" dirty="0" smtClean="0"/>
          </a:p>
          <a:p>
            <a:pPr marL="171450" indent="-171450">
              <a:buFontTx/>
              <a:buChar char="-"/>
            </a:pPr>
            <a:r>
              <a:rPr lang="fr-FR" sz="1050" dirty="0" smtClean="0"/>
              <a:t>c</a:t>
            </a:r>
            <a:r>
              <a:rPr lang="fr-FR" sz="1050" dirty="0" smtClean="0"/>
              <a:t>lient-</a:t>
            </a:r>
            <a:r>
              <a:rPr lang="fr-FR" sz="1050" dirty="0" err="1" smtClean="0"/>
              <a:t>infos.html.php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8411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 du site 2/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68225" y="528034"/>
            <a:ext cx="1995916" cy="482838"/>
          </a:xfrm>
          <a:ln>
            <a:solidFill>
              <a:srgbClr val="C0272B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1400" dirty="0" smtClean="0"/>
              <a:t> Espace personnel : comptes</a:t>
            </a:r>
            <a:endParaRPr lang="fr-FR" sz="14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746973" y="1146216"/>
            <a:ext cx="0" cy="5580000"/>
          </a:xfrm>
          <a:prstGeom prst="straightConnector1">
            <a:avLst/>
          </a:prstGeom>
          <a:ln>
            <a:solidFill>
              <a:srgbClr val="4162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90146" y="2073503"/>
            <a:ext cx="4068000" cy="0"/>
          </a:xfrm>
          <a:prstGeom prst="straightConnector1">
            <a:avLst/>
          </a:prstGeom>
          <a:ln>
            <a:solidFill>
              <a:srgbClr val="4162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978449" y="1050321"/>
            <a:ext cx="123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272B"/>
                </a:solidFill>
              </a:rPr>
              <a:t>CLIENT</a:t>
            </a:r>
            <a:endParaRPr lang="fr-FR" sz="1600" b="1" dirty="0">
              <a:solidFill>
                <a:srgbClr val="C0272B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 rot="16200000">
            <a:off x="-440738" y="4011381"/>
            <a:ext cx="17173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>
                <a:solidFill>
                  <a:srgbClr val="416275"/>
                </a:solidFill>
              </a:rPr>
              <a:t>User Stories</a:t>
            </a:r>
            <a:endParaRPr lang="fr-FR" sz="1400" dirty="0">
              <a:solidFill>
                <a:srgbClr val="416275"/>
              </a:solidFill>
            </a:endParaRPr>
          </a:p>
        </p:txBody>
      </p:sp>
      <p:sp>
        <p:nvSpPr>
          <p:cNvPr id="69" name="Espace réservé du contenu 2"/>
          <p:cNvSpPr txBox="1">
            <a:spLocks/>
          </p:cNvSpPr>
          <p:nvPr/>
        </p:nvSpPr>
        <p:spPr>
          <a:xfrm>
            <a:off x="6568225" y="2252113"/>
            <a:ext cx="1995916" cy="418048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 Espace personnel : opérations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6531480" y="967953"/>
            <a:ext cx="197046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</a:t>
            </a:r>
            <a:r>
              <a:rPr lang="fr-FR" sz="1050" dirty="0" err="1" smtClean="0"/>
              <a:t>client.php</a:t>
            </a:r>
            <a:endParaRPr lang="fr-FR" sz="1050" dirty="0" smtClean="0"/>
          </a:p>
          <a:p>
            <a:pPr marL="171450" indent="-171450">
              <a:buFontTx/>
              <a:buChar char="-"/>
            </a:pPr>
            <a:r>
              <a:rPr lang="fr-FR" sz="1050" dirty="0" err="1" smtClean="0"/>
              <a:t>compte.card.html.php</a:t>
            </a:r>
            <a:endParaRPr lang="fr-FR" sz="1050" dirty="0" smtClean="0"/>
          </a:p>
          <a:p>
            <a:pPr marL="171450" indent="-171450">
              <a:buFontTx/>
              <a:buChar char="-"/>
            </a:pPr>
            <a:r>
              <a:rPr lang="fr-FR" sz="1050" dirty="0" err="1"/>
              <a:t>c</a:t>
            </a:r>
            <a:r>
              <a:rPr lang="fr-FR" sz="1050" dirty="0" err="1" smtClean="0"/>
              <a:t>ompte.html.php</a:t>
            </a:r>
            <a:endParaRPr lang="fr-FR" sz="1050" dirty="0" smtClean="0"/>
          </a:p>
          <a:p>
            <a:pPr marL="171450" indent="-171450">
              <a:buFontTx/>
              <a:buChar char="-"/>
            </a:pPr>
            <a:r>
              <a:rPr lang="fr-FR" sz="1050" dirty="0" err="1" smtClean="0"/>
              <a:t>c</a:t>
            </a:r>
            <a:r>
              <a:rPr lang="fr-FR" sz="1050" dirty="0" err="1" smtClean="0"/>
              <a:t>ompte.php</a:t>
            </a:r>
            <a:endParaRPr lang="fr-FR" sz="1050" dirty="0" smtClean="0"/>
          </a:p>
          <a:p>
            <a:pPr marL="171450" indent="-171450">
              <a:buFontTx/>
              <a:buChar char="-"/>
            </a:pPr>
            <a:r>
              <a:rPr lang="fr-FR" sz="1050" dirty="0" err="1" smtClean="0"/>
              <a:t>comptes.php</a:t>
            </a:r>
            <a:endParaRPr lang="fr-FR" sz="1050" dirty="0" smtClean="0"/>
          </a:p>
          <a:p>
            <a:pPr marL="171450" indent="-171450">
              <a:buFontTx/>
              <a:buChar char="-"/>
            </a:pPr>
            <a:r>
              <a:rPr lang="fr-FR" sz="1050" dirty="0" err="1" smtClean="0"/>
              <a:t>c</a:t>
            </a:r>
            <a:r>
              <a:rPr lang="fr-FR" sz="1050" dirty="0" err="1" smtClean="0"/>
              <a:t>omptes.html.php</a:t>
            </a:r>
            <a:endParaRPr lang="fr-FR" sz="1050" dirty="0"/>
          </a:p>
        </p:txBody>
      </p:sp>
      <p:sp>
        <p:nvSpPr>
          <p:cNvPr id="32" name="ZoneTexte 31"/>
          <p:cNvSpPr txBox="1"/>
          <p:nvPr/>
        </p:nvSpPr>
        <p:spPr>
          <a:xfrm>
            <a:off x="2196117" y="1422997"/>
            <a:ext cx="19833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Effectuer une Opérations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555980" y="5154068"/>
            <a:ext cx="1476000" cy="1015663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Effectuer un virement entre ses comptes d’un montant libre, si le solde le permet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518365" y="2148155"/>
            <a:ext cx="1476000" cy="46166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Ajouter un bénéficiaire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624618" y="1422997"/>
            <a:ext cx="18557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/>
              <a:t>Accéder à son espace personnel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931580" y="2146546"/>
            <a:ext cx="1476000" cy="46166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Consulter ses comptes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937265" y="2734737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Consulter ses opérations en temps réel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2546834" y="2734737"/>
            <a:ext cx="1476000" cy="1569660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Effectuer un virement vers un bénéficiaire de la même agence ou d’une autre d’un montant libre, si le solde le permet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2549071" y="4406067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Sélectionner un bénéficiaire existant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919872" y="3507594"/>
            <a:ext cx="1476000" cy="830997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Commander un chéquier max par compte courant</a:t>
            </a:r>
            <a:endParaRPr lang="fr-FR" sz="1200" dirty="0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5" y="2082086"/>
            <a:ext cx="345634" cy="276507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7" y="2687399"/>
            <a:ext cx="345634" cy="276507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63" y="2069207"/>
            <a:ext cx="345634" cy="276507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62" y="2661640"/>
            <a:ext cx="345634" cy="276507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2" y="4335889"/>
            <a:ext cx="345634" cy="276507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02" y="5095745"/>
            <a:ext cx="345634" cy="276507"/>
          </a:xfrm>
          <a:prstGeom prst="rect">
            <a:avLst/>
          </a:prstGeom>
        </p:spPr>
      </p:pic>
      <p:sp>
        <p:nvSpPr>
          <p:cNvPr id="50" name="ZoneTexte 49"/>
          <p:cNvSpPr txBox="1"/>
          <p:nvPr/>
        </p:nvSpPr>
        <p:spPr>
          <a:xfrm>
            <a:off x="6549286" y="2751389"/>
            <a:ext cx="1970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</a:t>
            </a:r>
            <a:r>
              <a:rPr lang="fr-FR" sz="1050" dirty="0" err="1" smtClean="0"/>
              <a:t>operations.php</a:t>
            </a:r>
            <a:endParaRPr lang="fr-FR" sz="105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9507" t="14255" r="9473" b="13785"/>
          <a:stretch/>
        </p:blipFill>
        <p:spPr>
          <a:xfrm>
            <a:off x="9278877" y="246053"/>
            <a:ext cx="2488932" cy="1242844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9042357" y="2156429"/>
            <a:ext cx="2999394" cy="10877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CAPTURE ECRAN QUAND VISUEL FINAL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6578956" y="3499214"/>
            <a:ext cx="1995916" cy="623486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Ajouter / Sélectionner un bénéficiaire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6560017" y="4140159"/>
            <a:ext cx="1970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pPr marL="171450" indent="-171450">
              <a:buFontTx/>
              <a:buChar char="-"/>
            </a:pPr>
            <a:r>
              <a:rPr lang="fr-FR" sz="1050" dirty="0" err="1" smtClean="0"/>
              <a:t>beneficiaire</a:t>
            </a:r>
            <a:r>
              <a:rPr lang="fr-FR" sz="1050" dirty="0" err="1" smtClean="0"/>
              <a:t>s.html.php</a:t>
            </a:r>
            <a:endParaRPr lang="fr-FR" sz="1050" dirty="0" smtClean="0"/>
          </a:p>
          <a:p>
            <a:pPr marL="171450" indent="-171450">
              <a:buFontTx/>
              <a:buChar char="-"/>
            </a:pPr>
            <a:r>
              <a:rPr lang="fr-FR" sz="1050" dirty="0" err="1"/>
              <a:t>b</a:t>
            </a:r>
            <a:r>
              <a:rPr lang="fr-FR" sz="1050" dirty="0" err="1" smtClean="0"/>
              <a:t>eneficiaires.php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9053088" y="3403530"/>
            <a:ext cx="2999394" cy="10877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CAPTURE ECRAN QUAND VISUEL FINAL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1" name="Espace réservé du contenu 2"/>
          <p:cNvSpPr txBox="1">
            <a:spLocks/>
          </p:cNvSpPr>
          <p:nvPr/>
        </p:nvSpPr>
        <p:spPr>
          <a:xfrm>
            <a:off x="6589687" y="4772079"/>
            <a:ext cx="1995916" cy="418048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Effectuer un virement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6570748" y="5271355"/>
            <a:ext cx="1970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pPr marL="171450" indent="-171450">
              <a:buFontTx/>
              <a:buChar char="-"/>
            </a:pPr>
            <a:r>
              <a:rPr lang="fr-FR" sz="1050" dirty="0" err="1" smtClean="0"/>
              <a:t>virements.html.php</a:t>
            </a:r>
            <a:endParaRPr lang="fr-FR" sz="1050" dirty="0" smtClean="0"/>
          </a:p>
          <a:p>
            <a:pPr marL="171450" indent="-171450">
              <a:buFontTx/>
              <a:buChar char="-"/>
            </a:pPr>
            <a:r>
              <a:rPr lang="fr-FR" sz="1050" dirty="0" err="1"/>
              <a:t>v</a:t>
            </a:r>
            <a:r>
              <a:rPr lang="fr-FR" sz="1050" dirty="0" err="1" smtClean="0"/>
              <a:t>irements.php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9063819" y="4676395"/>
            <a:ext cx="2999394" cy="10877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CAPTURE ECRAN QUAND VISUEL FINAL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isocèle 4"/>
          <p:cNvSpPr/>
          <p:nvPr/>
        </p:nvSpPr>
        <p:spPr>
          <a:xfrm>
            <a:off x="6362163" y="4457344"/>
            <a:ext cx="2320088" cy="2311212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 du site 3/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68225" y="798486"/>
            <a:ext cx="1995916" cy="482838"/>
          </a:xfrm>
          <a:ln>
            <a:solidFill>
              <a:srgbClr val="C0272B"/>
            </a:solidFill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FR" sz="1400" dirty="0" smtClean="0"/>
              <a:t> Gestion des clients</a:t>
            </a:r>
            <a:endParaRPr lang="fr-FR" sz="14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746973" y="1146216"/>
            <a:ext cx="0" cy="5580000"/>
          </a:xfrm>
          <a:prstGeom prst="straightConnector1">
            <a:avLst/>
          </a:prstGeom>
          <a:ln>
            <a:solidFill>
              <a:srgbClr val="4162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90146" y="2073503"/>
            <a:ext cx="4068000" cy="0"/>
          </a:xfrm>
          <a:prstGeom prst="straightConnector1">
            <a:avLst/>
          </a:prstGeom>
          <a:ln>
            <a:solidFill>
              <a:srgbClr val="4162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 rot="16200000">
            <a:off x="-440738" y="4011381"/>
            <a:ext cx="17173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>
                <a:solidFill>
                  <a:srgbClr val="416275"/>
                </a:solidFill>
              </a:rPr>
              <a:t>User Stories</a:t>
            </a:r>
            <a:endParaRPr lang="fr-FR" sz="1400" dirty="0">
              <a:solidFill>
                <a:srgbClr val="416275"/>
              </a:solidFill>
            </a:endParaRPr>
          </a:p>
        </p:txBody>
      </p:sp>
      <p:sp>
        <p:nvSpPr>
          <p:cNvPr id="69" name="Espace réservé du contenu 2"/>
          <p:cNvSpPr txBox="1">
            <a:spLocks/>
          </p:cNvSpPr>
          <p:nvPr/>
        </p:nvSpPr>
        <p:spPr>
          <a:xfrm>
            <a:off x="6568225" y="1852857"/>
            <a:ext cx="1995916" cy="418048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 Gestion des agences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6531480" y="1238405"/>
            <a:ext cx="1970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pPr marL="171450" indent="-171450">
              <a:buFontTx/>
              <a:buChar char="-"/>
            </a:pPr>
            <a:r>
              <a:rPr lang="fr-FR" sz="1050" dirty="0" err="1" smtClean="0"/>
              <a:t>clients.php</a:t>
            </a:r>
            <a:endParaRPr lang="fr-FR" sz="1050" dirty="0" smtClean="0"/>
          </a:p>
          <a:p>
            <a:pPr marL="171450" indent="-171450">
              <a:buFontTx/>
              <a:buChar char="-"/>
            </a:pPr>
            <a:r>
              <a:rPr lang="fr-FR" sz="1050" dirty="0" err="1"/>
              <a:t>c</a:t>
            </a:r>
            <a:r>
              <a:rPr lang="fr-FR" sz="1050" dirty="0" err="1" smtClean="0"/>
              <a:t>lients.html.php</a:t>
            </a:r>
            <a:endParaRPr lang="fr-FR" sz="1050" dirty="0"/>
          </a:p>
        </p:txBody>
      </p:sp>
      <p:sp>
        <p:nvSpPr>
          <p:cNvPr id="50" name="ZoneTexte 49"/>
          <p:cNvSpPr txBox="1"/>
          <p:nvPr/>
        </p:nvSpPr>
        <p:spPr>
          <a:xfrm>
            <a:off x="6549286" y="2352133"/>
            <a:ext cx="1970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pPr marL="171450" indent="-171450">
              <a:buFontTx/>
              <a:buChar char="-"/>
            </a:pPr>
            <a:r>
              <a:rPr lang="fr-FR" sz="1050" dirty="0" err="1" smtClean="0"/>
              <a:t>agences.php</a:t>
            </a:r>
            <a:endParaRPr lang="fr-FR" sz="1050" dirty="0" smtClean="0"/>
          </a:p>
          <a:p>
            <a:pPr marL="171450" indent="-171450">
              <a:buFontTx/>
              <a:buChar char="-"/>
            </a:pPr>
            <a:r>
              <a:rPr lang="fr-FR" sz="1050" dirty="0" err="1"/>
              <a:t>a</a:t>
            </a:r>
            <a:r>
              <a:rPr lang="fr-FR" sz="1050" dirty="0" err="1" smtClean="0"/>
              <a:t>gences.html.php</a:t>
            </a:r>
            <a:endParaRPr lang="fr-FR" sz="1050" dirty="0"/>
          </a:p>
        </p:txBody>
      </p:sp>
      <p:sp>
        <p:nvSpPr>
          <p:cNvPr id="53" name="Rectangle 52"/>
          <p:cNvSpPr/>
          <p:nvPr/>
        </p:nvSpPr>
        <p:spPr>
          <a:xfrm>
            <a:off x="9042357" y="1757173"/>
            <a:ext cx="2999394" cy="10877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CAPTURE ECRAN QUAND VISUEL FINAL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25545" y="1045961"/>
            <a:ext cx="189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272B"/>
                </a:solidFill>
              </a:rPr>
              <a:t>CONSEILLER</a:t>
            </a:r>
            <a:endParaRPr lang="fr-FR" sz="1600" b="1" dirty="0">
              <a:solidFill>
                <a:srgbClr val="C0272B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499268" y="3724445"/>
            <a:ext cx="1476000" cy="276999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Valider un bénéficiaire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865161" y="2182849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</a:t>
            </a:r>
            <a:r>
              <a:rPr lang="fr-FR" sz="1200" dirty="0" smtClean="0"/>
              <a:t>réer </a:t>
            </a:r>
            <a:r>
              <a:rPr lang="fr-FR" sz="1200" dirty="0"/>
              <a:t>des clients Particuliers et leurs comptes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865161" y="2959351"/>
            <a:ext cx="1476000" cy="830997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Afficher, ajouter, modifier (gérer) les informations de chaque client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488954" y="2184249"/>
            <a:ext cx="1476000" cy="1391518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Passer </a:t>
            </a:r>
            <a:r>
              <a:rPr lang="fr-FR" sz="1200" dirty="0"/>
              <a:t>des ordres sur les différents clients et comptes de la banque si le solde du client le </a:t>
            </a:r>
            <a:r>
              <a:rPr lang="fr-FR" sz="1200" dirty="0" smtClean="0"/>
              <a:t>permet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883773" y="3909132"/>
            <a:ext cx="1476000" cy="1011015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Paramétrer l’autorisation de découvert des Clients </a:t>
            </a:r>
            <a:r>
              <a:rPr lang="fr-FR" sz="1200" dirty="0" smtClean="0"/>
              <a:t>Particuliers</a:t>
            </a:r>
            <a:endParaRPr lang="fr-FR" sz="1200" dirty="0"/>
          </a:p>
        </p:txBody>
      </p:sp>
      <p:sp>
        <p:nvSpPr>
          <p:cNvPr id="51" name="ZoneTexte 50"/>
          <p:cNvSpPr txBox="1"/>
          <p:nvPr/>
        </p:nvSpPr>
        <p:spPr>
          <a:xfrm>
            <a:off x="2499268" y="4178862"/>
            <a:ext cx="1476000" cy="646331"/>
          </a:xfrm>
          <a:prstGeom prst="rect">
            <a:avLst/>
          </a:prstGeom>
          <a:noFill/>
          <a:ln>
            <a:solidFill>
              <a:srgbClr val="C027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Valider l’envoi du chèque du Client Particulier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890919" y="1370313"/>
            <a:ext cx="1483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 connecter Gérer </a:t>
            </a:r>
            <a:r>
              <a:rPr lang="fr-FR" sz="1400" dirty="0"/>
              <a:t>les clients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602836" y="1420266"/>
            <a:ext cx="114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Gérer les </a:t>
            </a:r>
            <a:r>
              <a:rPr lang="fr-FR" sz="1400" dirty="0" smtClean="0"/>
              <a:t>opérations</a:t>
            </a:r>
            <a:endParaRPr lang="fr-FR" sz="1400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66" y="2120718"/>
            <a:ext cx="345634" cy="276507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8" y="2880577"/>
            <a:ext cx="345634" cy="276507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48" y="3846489"/>
            <a:ext cx="345634" cy="276507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06" y="2120723"/>
            <a:ext cx="345634" cy="276507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50" y="3640430"/>
            <a:ext cx="345634" cy="27650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8556" t="14631" r="10000" b="49859"/>
          <a:stretch/>
        </p:blipFill>
        <p:spPr>
          <a:xfrm>
            <a:off x="8800418" y="642113"/>
            <a:ext cx="3245477" cy="795584"/>
          </a:xfrm>
          <a:prstGeom prst="rect">
            <a:avLst/>
          </a:prstGeom>
        </p:spPr>
      </p:pic>
      <p:sp>
        <p:nvSpPr>
          <p:cNvPr id="63" name="Espace réservé du contenu 2"/>
          <p:cNvSpPr txBox="1">
            <a:spLocks/>
          </p:cNvSpPr>
          <p:nvPr/>
        </p:nvSpPr>
        <p:spPr>
          <a:xfrm>
            <a:off x="6566077" y="4465127"/>
            <a:ext cx="1995916" cy="418048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 Passer des ordres</a:t>
            </a:r>
            <a:endParaRPr lang="fr-FR" sz="1400" dirty="0"/>
          </a:p>
        </p:txBody>
      </p:sp>
      <p:sp>
        <p:nvSpPr>
          <p:cNvPr id="64" name="ZoneTexte 63"/>
          <p:cNvSpPr txBox="1"/>
          <p:nvPr/>
        </p:nvSpPr>
        <p:spPr>
          <a:xfrm>
            <a:off x="6547138" y="4964403"/>
            <a:ext cx="1970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</a:t>
            </a:r>
            <a:r>
              <a:rPr lang="fr-FR" sz="1050" dirty="0" smtClean="0">
                <a:solidFill>
                  <a:srgbClr val="FF0000"/>
                </a:solidFill>
              </a:rPr>
              <a:t>N’EXISTE PAS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040209" y="4369443"/>
            <a:ext cx="2999394" cy="10877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CAPTURE ECRAN QUAND VISUEL FINAL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6" name="Espace réservé du contenu 2"/>
          <p:cNvSpPr txBox="1">
            <a:spLocks/>
          </p:cNvSpPr>
          <p:nvPr/>
        </p:nvSpPr>
        <p:spPr>
          <a:xfrm>
            <a:off x="6563929" y="5649443"/>
            <a:ext cx="1995916" cy="661142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 Valider les bénéficiaires et les chèques</a:t>
            </a:r>
            <a:endParaRPr lang="fr-FR" sz="1400" dirty="0"/>
          </a:p>
        </p:txBody>
      </p:sp>
      <p:sp>
        <p:nvSpPr>
          <p:cNvPr id="67" name="ZoneTexte 66"/>
          <p:cNvSpPr txBox="1"/>
          <p:nvPr/>
        </p:nvSpPr>
        <p:spPr>
          <a:xfrm>
            <a:off x="6544990" y="6301660"/>
            <a:ext cx="1970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:</a:t>
            </a:r>
          </a:p>
          <a:p>
            <a:r>
              <a:rPr lang="fr-FR" sz="1050" dirty="0" smtClean="0"/>
              <a:t>- </a:t>
            </a:r>
            <a:r>
              <a:rPr lang="fr-FR" sz="1050" dirty="0" smtClean="0">
                <a:solidFill>
                  <a:srgbClr val="FF0000"/>
                </a:solidFill>
              </a:rPr>
              <a:t>N’EXISTE PAS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038061" y="5706700"/>
            <a:ext cx="2999394" cy="10877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CAPTURE ECRAN QUAND VISUEL FINAL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6576809" y="3175087"/>
            <a:ext cx="1995916" cy="628230"/>
          </a:xfrm>
          <a:prstGeom prst="rect">
            <a:avLst/>
          </a:prstGeom>
          <a:ln>
            <a:solidFill>
              <a:srgbClr val="C0272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 smtClean="0"/>
              <a:t> </a:t>
            </a:r>
            <a:r>
              <a:rPr lang="fr-FR" sz="1400" dirty="0" smtClean="0"/>
              <a:t>Paramétrer l’autorisation de découvert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6557870" y="3841790"/>
            <a:ext cx="1970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Pages concernées </a:t>
            </a:r>
            <a:r>
              <a:rPr lang="fr-FR" sz="1050" dirty="0" smtClean="0"/>
              <a:t>:</a:t>
            </a:r>
            <a:endParaRPr lang="fr-FR" sz="105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050" dirty="0" err="1" smtClean="0"/>
              <a:t>compte.html.php</a:t>
            </a:r>
            <a:endParaRPr lang="fr-FR" sz="1050" dirty="0" smtClean="0"/>
          </a:p>
          <a:p>
            <a:pPr marL="171450" indent="-171450">
              <a:buFontTx/>
              <a:buChar char="-"/>
            </a:pPr>
            <a:r>
              <a:rPr lang="fr-FR" sz="1050" dirty="0" err="1"/>
              <a:t>c</a:t>
            </a:r>
            <a:r>
              <a:rPr lang="fr-FR" sz="1050" dirty="0" err="1" smtClean="0"/>
              <a:t>ompte.php</a:t>
            </a:r>
            <a:endParaRPr lang="fr-FR" sz="105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9050941" y="3079403"/>
            <a:ext cx="2999394" cy="10877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CAPTURE ECRAN QUAND VISUEL FINAL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610</Words>
  <Application>Microsoft Office PowerPoint</Application>
  <PresentationFormat>Grand écran</PresentationFormat>
  <Paragraphs>153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Thème Office</vt:lpstr>
      <vt:lpstr>Kit de démo</vt:lpstr>
      <vt:lpstr>Notre roadmap</vt:lpstr>
      <vt:lpstr>Organisation du travail</vt:lpstr>
      <vt:lpstr>Organisation du travail</vt:lpstr>
      <vt:lpstr>Architecture de la base de données</vt:lpstr>
      <vt:lpstr>Architecture du site 1/</vt:lpstr>
      <vt:lpstr>Architecture du site 2/</vt:lpstr>
      <vt:lpstr>Architecture du site 3/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 GZL</dc:creator>
  <cp:lastModifiedBy>M GZL</cp:lastModifiedBy>
  <cp:revision>70</cp:revision>
  <dcterms:created xsi:type="dcterms:W3CDTF">2018-12-29T08:18:03Z</dcterms:created>
  <dcterms:modified xsi:type="dcterms:W3CDTF">2018-12-30T15:07:03Z</dcterms:modified>
</cp:coreProperties>
</file>