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59" r:id="rId4"/>
    <p:sldId id="257" r:id="rId5"/>
    <p:sldId id="261" r:id="rId6"/>
    <p:sldId id="281" r:id="rId7"/>
    <p:sldId id="282" r:id="rId8"/>
    <p:sldId id="260" r:id="rId9"/>
    <p:sldId id="262" r:id="rId10"/>
    <p:sldId id="264" r:id="rId11"/>
    <p:sldId id="263" r:id="rId12"/>
    <p:sldId id="265" r:id="rId13"/>
    <p:sldId id="268" r:id="rId14"/>
    <p:sldId id="271" r:id="rId15"/>
    <p:sldId id="269" r:id="rId16"/>
    <p:sldId id="270" r:id="rId17"/>
    <p:sldId id="272" r:id="rId18"/>
    <p:sldId id="266"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fr-FR"/>
              <a:t>Proportion de personnes en état de sous nutrition en 2017</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Feuil1!$G$7</c:f>
              <c:strCache>
                <c:ptCount val="1"/>
                <c:pt idx="0">
                  <c:v>population en 2017</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solidFill>
                <a:srgbClr val="0070C0"/>
              </a:solidFill>
            </a:ln>
            <a:effectLst>
              <a:outerShdw blurRad="57150" dist="19050" dir="5400000" algn="ctr" rotWithShape="0">
                <a:srgbClr val="000000">
                  <a:alpha val="63000"/>
                </a:srgbClr>
              </a:outerShdw>
            </a:effectLst>
          </c:spPr>
          <c:invertIfNegative val="0"/>
          <c:dLbls>
            <c:dLbl>
              <c:idx val="0"/>
              <c:layout/>
              <c:tx>
                <c:rich>
                  <a:bodyPr/>
                  <a:lstStyle/>
                  <a:p>
                    <a:r>
                      <a:rPr lang="en-US"/>
                      <a:t>7,54</a:t>
                    </a:r>
                    <a:r>
                      <a:rPr lang="en-US" baseline="0"/>
                      <a:t> Millards d'habitants</a:t>
                    </a:r>
                    <a:endParaRPr lang="en-US"/>
                  </a:p>
                </c:rich>
              </c:tx>
              <c:dLblPos val="out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C0A6-4D14-98E5-A87C9824623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Feuil1!$G$8</c:f>
              <c:numCache>
                <c:formatCode>General</c:formatCode>
                <c:ptCount val="1"/>
                <c:pt idx="0">
                  <c:v>100</c:v>
                </c:pt>
              </c:numCache>
            </c:numRef>
          </c:val>
          <c:extLst>
            <c:ext xmlns:c16="http://schemas.microsoft.com/office/drawing/2014/chart" uri="{C3380CC4-5D6E-409C-BE32-E72D297353CC}">
              <c16:uniqueId val="{00000001-C0A6-4D14-98E5-A87C9824623B}"/>
            </c:ext>
          </c:extLst>
        </c:ser>
        <c:ser>
          <c:idx val="1"/>
          <c:order val="1"/>
          <c:tx>
            <c:strRef>
              <c:f>Feuil1!$H$7</c:f>
              <c:strCache>
                <c:ptCount val="1"/>
                <c:pt idx="0">
                  <c:v>population en etata de sous nutrition en 2017</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solidFill>
                <a:srgbClr val="0070C0"/>
              </a:solidFill>
            </a:ln>
            <a:effectLst>
              <a:outerShdw blurRad="57150" dist="19050" dir="5400000" algn="ctr" rotWithShape="0">
                <a:srgbClr val="000000">
                  <a:alpha val="63000"/>
                </a:srgbClr>
              </a:outerShdw>
            </a:effectLst>
          </c:spPr>
          <c:invertIfNegative val="0"/>
          <c:dLbls>
            <c:dLbl>
              <c:idx val="0"/>
              <c:layout/>
              <c:tx>
                <c:rich>
                  <a:bodyPr/>
                  <a:lstStyle/>
                  <a:p>
                    <a:r>
                      <a:rPr lang="en-US"/>
                      <a:t>535,7 Millions d'habiatnts = 7,1%</a:t>
                    </a:r>
                  </a:p>
                </c:rich>
              </c:tx>
              <c:dLblPos val="out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C0A6-4D14-98E5-A87C9824623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Feuil1!$H$8</c:f>
              <c:numCache>
                <c:formatCode>General</c:formatCode>
                <c:ptCount val="1"/>
                <c:pt idx="0">
                  <c:v>10</c:v>
                </c:pt>
              </c:numCache>
            </c:numRef>
          </c:val>
          <c:extLst>
            <c:ext xmlns:c16="http://schemas.microsoft.com/office/drawing/2014/chart" uri="{C3380CC4-5D6E-409C-BE32-E72D297353CC}">
              <c16:uniqueId val="{00000003-C0A6-4D14-98E5-A87C9824623B}"/>
            </c:ext>
          </c:extLst>
        </c:ser>
        <c:dLbls>
          <c:dLblPos val="outEnd"/>
          <c:showLegendKey val="0"/>
          <c:showVal val="1"/>
          <c:showCatName val="0"/>
          <c:showSerName val="0"/>
          <c:showPercent val="0"/>
          <c:showBubbleSize val="0"/>
        </c:dLbls>
        <c:gapWidth val="100"/>
        <c:overlap val="-24"/>
        <c:axId val="712660224"/>
        <c:axId val="712660640"/>
      </c:barChart>
      <c:catAx>
        <c:axId val="712660224"/>
        <c:scaling>
          <c:orientation val="minMax"/>
        </c:scaling>
        <c:delete val="1"/>
        <c:axPos val="b"/>
        <c:numFmt formatCode="General" sourceLinked="1"/>
        <c:majorTickMark val="none"/>
        <c:minorTickMark val="none"/>
        <c:tickLblPos val="nextTo"/>
        <c:crossAx val="712660640"/>
        <c:crosses val="autoZero"/>
        <c:auto val="1"/>
        <c:lblAlgn val="ctr"/>
        <c:lblOffset val="100"/>
        <c:noMultiLvlLbl val="0"/>
      </c:catAx>
      <c:valAx>
        <c:axId val="712660640"/>
        <c:scaling>
          <c:orientation val="minMax"/>
        </c:scaling>
        <c:delete val="1"/>
        <c:axPos val="l"/>
        <c:numFmt formatCode="General" sourceLinked="1"/>
        <c:majorTickMark val="none"/>
        <c:minorTickMark val="none"/>
        <c:tickLblPos val="nextTo"/>
        <c:crossAx val="7126602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fr-FR" b="1"/>
              <a:t>Population théorique qui pourrait etre nourrie</a:t>
            </a:r>
          </a:p>
        </c:rich>
      </c:tx>
      <c:layout/>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fr-FR"/>
        </a:p>
      </c:txPr>
    </c:title>
    <c:autoTitleDeleted val="0"/>
    <c:plotArea>
      <c:layout/>
      <c:barChart>
        <c:barDir val="col"/>
        <c:grouping val="clustered"/>
        <c:varyColors val="0"/>
        <c:dLbls>
          <c:dLblPos val="inEnd"/>
          <c:showLegendKey val="0"/>
          <c:showVal val="1"/>
          <c:showCatName val="0"/>
          <c:showSerName val="0"/>
          <c:showPercent val="0"/>
          <c:showBubbleSize val="0"/>
        </c:dLbls>
        <c:gapWidth val="80"/>
        <c:overlap val="25"/>
        <c:axId val="658956208"/>
        <c:axId val="658959952"/>
      </c:barChart>
      <c:catAx>
        <c:axId val="65895620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fr-FR"/>
          </a:p>
        </c:txPr>
        <c:crossAx val="658959952"/>
        <c:crosses val="autoZero"/>
        <c:auto val="1"/>
        <c:lblAlgn val="ctr"/>
        <c:lblOffset val="100"/>
        <c:noMultiLvlLbl val="0"/>
      </c:catAx>
      <c:valAx>
        <c:axId val="6589599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fr-FR"/>
          </a:p>
        </c:txPr>
        <c:crossAx val="6589562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fr-FR" b="1"/>
              <a:t>Population théorique qui pourrait etre nourrie</a:t>
            </a:r>
          </a:p>
        </c:rich>
      </c:tx>
      <c:layout/>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fr-FR"/>
        </a:p>
      </c:txPr>
    </c:title>
    <c:autoTitleDeleted val="0"/>
    <c:plotArea>
      <c:layout/>
      <c:barChart>
        <c:barDir val="col"/>
        <c:grouping val="clustered"/>
        <c:varyColors val="0"/>
        <c:ser>
          <c:idx val="0"/>
          <c:order val="0"/>
          <c:spPr>
            <a:solidFill>
              <a:schemeClr val="accent1">
                <a:alpha val="70000"/>
              </a:schemeClr>
            </a:solidFill>
            <a:ln>
              <a:noFill/>
            </a:ln>
            <a:effectLst/>
          </c:spPr>
          <c:invertIfNegative val="0"/>
          <c:dLbls>
            <c:dLbl>
              <c:idx val="0"/>
              <c:layout/>
              <c:tx>
                <c:rich>
                  <a:bodyPr/>
                  <a:lstStyle/>
                  <a:p>
                    <a:r>
                      <a:rPr lang="en-US" sz="1200" b="1"/>
                      <a:t>7,544</a:t>
                    </a:r>
                    <a:r>
                      <a:rPr lang="en-US" sz="1200" b="1" baseline="0"/>
                      <a:t> Milliards d'habitants</a:t>
                    </a:r>
                    <a:endParaRPr lang="en-US" sz="1200" b="1"/>
                  </a:p>
                </c:rich>
              </c:tx>
              <c:dLblPos val="in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2B8D-4868-9311-7F4E9EFD8EB4}"/>
                </c:ext>
              </c:extLst>
            </c:dLbl>
            <c:dLbl>
              <c:idx val="1"/>
              <c:layout/>
              <c:tx>
                <c:rich>
                  <a:bodyPr/>
                  <a:lstStyle/>
                  <a:p>
                    <a:r>
                      <a:rPr lang="en-US" sz="1200" b="1"/>
                      <a:t>9,297</a:t>
                    </a:r>
                    <a:r>
                      <a:rPr lang="en-US" sz="1200" b="1" baseline="0"/>
                      <a:t> Milliard d'habitants</a:t>
                    </a:r>
                    <a:endParaRPr lang="en-US" sz="1200" b="1"/>
                  </a:p>
                </c:rich>
              </c:tx>
              <c:dLblPos val="in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2B8D-4868-9311-7F4E9EFD8EB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Feuil1!$L$7:$M$7</c:f>
              <c:strCache>
                <c:ptCount val="2"/>
                <c:pt idx="0">
                  <c:v>Population en 2017</c:v>
                </c:pt>
                <c:pt idx="1">
                  <c:v>Population theorique qui pourrait etre nourrie en 2017</c:v>
                </c:pt>
              </c:strCache>
            </c:strRef>
          </c:cat>
          <c:val>
            <c:numRef>
              <c:f>Feuil1!$L$8:$M$8</c:f>
              <c:numCache>
                <c:formatCode>General</c:formatCode>
                <c:ptCount val="2"/>
                <c:pt idx="0">
                  <c:v>7.5</c:v>
                </c:pt>
                <c:pt idx="1">
                  <c:v>9</c:v>
                </c:pt>
              </c:numCache>
            </c:numRef>
          </c:val>
          <c:extLst>
            <c:ext xmlns:c16="http://schemas.microsoft.com/office/drawing/2014/chart" uri="{C3380CC4-5D6E-409C-BE32-E72D297353CC}">
              <c16:uniqueId val="{00000002-2B8D-4868-9311-7F4E9EFD8EB4}"/>
            </c:ext>
          </c:extLst>
        </c:ser>
        <c:dLbls>
          <c:dLblPos val="inEnd"/>
          <c:showLegendKey val="0"/>
          <c:showVal val="1"/>
          <c:showCatName val="0"/>
          <c:showSerName val="0"/>
          <c:showPercent val="0"/>
          <c:showBubbleSize val="0"/>
        </c:dLbls>
        <c:gapWidth val="80"/>
        <c:overlap val="25"/>
        <c:axId val="658956208"/>
        <c:axId val="658959952"/>
      </c:barChart>
      <c:catAx>
        <c:axId val="65895620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fr-FR"/>
          </a:p>
        </c:txPr>
        <c:crossAx val="658959952"/>
        <c:crosses val="autoZero"/>
        <c:auto val="1"/>
        <c:lblAlgn val="ctr"/>
        <c:lblOffset val="100"/>
        <c:noMultiLvlLbl val="0"/>
      </c:catAx>
      <c:valAx>
        <c:axId val="6589599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fr-FR"/>
          </a:p>
        </c:txPr>
        <c:crossAx val="6589562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fr-FR" b="1" i="0">
                <a:effectLst/>
              </a:rPr>
              <a:t> Nombre théorique de personne qui pourrait être nourrie avec les produits végétaux</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fr-FR"/>
        </a:p>
      </c:txPr>
    </c:title>
    <c:autoTitleDeleted val="0"/>
    <c:plotArea>
      <c:layout/>
      <c:barChart>
        <c:barDir val="col"/>
        <c:grouping val="clustered"/>
        <c:varyColors val="0"/>
        <c:ser>
          <c:idx val="0"/>
          <c:order val="0"/>
          <c:tx>
            <c:strRef>
              <c:f>Feuil1!$L$7</c:f>
              <c:strCache>
                <c:ptCount val="1"/>
                <c:pt idx="0">
                  <c:v>Population en 2017</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dLbl>
              <c:idx val="0"/>
              <c:layout/>
              <c:tx>
                <c:rich>
                  <a:bodyPr/>
                  <a:lstStyle/>
                  <a:p>
                    <a:r>
                      <a:rPr lang="en-US"/>
                      <a:t>7,544</a:t>
                    </a:r>
                  </a:p>
                </c:rich>
              </c:tx>
              <c:dLblPos val="in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6DD2-4036-8EE7-3D2F9617502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val>
            <c:numRef>
              <c:f>Feuil1!$L$8</c:f>
              <c:numCache>
                <c:formatCode>General</c:formatCode>
                <c:ptCount val="1"/>
                <c:pt idx="0">
                  <c:v>7.5</c:v>
                </c:pt>
              </c:numCache>
            </c:numRef>
          </c:val>
          <c:extLst>
            <c:ext xmlns:c16="http://schemas.microsoft.com/office/drawing/2014/chart" uri="{C3380CC4-5D6E-409C-BE32-E72D297353CC}">
              <c16:uniqueId val="{00000001-6DD2-4036-8EE7-3D2F9617502B}"/>
            </c:ext>
          </c:extLst>
        </c:ser>
        <c:ser>
          <c:idx val="1"/>
          <c:order val="1"/>
          <c:tx>
            <c:strRef>
              <c:f>Feuil1!$M$7</c:f>
              <c:strCache>
                <c:ptCount val="1"/>
                <c:pt idx="0">
                  <c:v>Population theorique qui pourrait etre nourrie en 2017</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dLbl>
              <c:idx val="0"/>
              <c:layout/>
              <c:tx>
                <c:rich>
                  <a:bodyPr/>
                  <a:lstStyle/>
                  <a:p>
                    <a:r>
                      <a:rPr lang="en-US"/>
                      <a:t>9,297</a:t>
                    </a:r>
                    <a:r>
                      <a:rPr lang="en-US" baseline="0"/>
                      <a:t> Milliard d'habitant</a:t>
                    </a:r>
                    <a:endParaRPr lang="en-US"/>
                  </a:p>
                </c:rich>
              </c:tx>
              <c:dLblPos val="in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6DD2-4036-8EE7-3D2F9617502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val>
            <c:numRef>
              <c:f>Feuil1!$M$8</c:f>
              <c:numCache>
                <c:formatCode>General</c:formatCode>
                <c:ptCount val="1"/>
                <c:pt idx="0">
                  <c:v>9</c:v>
                </c:pt>
              </c:numCache>
            </c:numRef>
          </c:val>
          <c:extLst>
            <c:ext xmlns:c16="http://schemas.microsoft.com/office/drawing/2014/chart" uri="{C3380CC4-5D6E-409C-BE32-E72D297353CC}">
              <c16:uniqueId val="{00000003-6DD2-4036-8EE7-3D2F9617502B}"/>
            </c:ext>
          </c:extLst>
        </c:ser>
        <c:ser>
          <c:idx val="2"/>
          <c:order val="2"/>
          <c:tx>
            <c:strRef>
              <c:f>Feuil1!$N$7</c:f>
              <c:strCache>
                <c:ptCount val="1"/>
                <c:pt idx="0">
                  <c:v>Population theorique qui pourrait etre nourrie avec les produits vegetaux en 2017</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dLbl>
              <c:idx val="0"/>
              <c:layout/>
              <c:tx>
                <c:rich>
                  <a:bodyPr/>
                  <a:lstStyle/>
                  <a:p>
                    <a:fld id="{4D105E5A-6241-4A4D-A459-5694536B01C3}" type="VALUE">
                      <a:rPr lang="en-US"/>
                      <a:pPr/>
                      <a:t>[VALEUR]</a:t>
                    </a:fld>
                    <a:r>
                      <a:rPr lang="en-US"/>
                      <a:t> Milliard</a:t>
                    </a:r>
                    <a:r>
                      <a:rPr lang="en-US" baseline="0"/>
                      <a:t> d'habitant</a:t>
                    </a:r>
                  </a:p>
                </c:rich>
              </c:tx>
              <c:dLblPos val="in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4-6DD2-4036-8EE7-3D2F9617502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val>
            <c:numRef>
              <c:f>Feuil1!$N$8</c:f>
              <c:numCache>
                <c:formatCode>General</c:formatCode>
                <c:ptCount val="1"/>
                <c:pt idx="0">
                  <c:v>7.6710000000000003</c:v>
                </c:pt>
              </c:numCache>
            </c:numRef>
          </c:val>
          <c:extLst>
            <c:ext xmlns:c16="http://schemas.microsoft.com/office/drawing/2014/chart" uri="{C3380CC4-5D6E-409C-BE32-E72D297353CC}">
              <c16:uniqueId val="{00000005-6DD2-4036-8EE7-3D2F9617502B}"/>
            </c:ext>
          </c:extLst>
        </c:ser>
        <c:dLbls>
          <c:dLblPos val="inEnd"/>
          <c:showLegendKey val="0"/>
          <c:showVal val="1"/>
          <c:showCatName val="0"/>
          <c:showSerName val="0"/>
          <c:showPercent val="0"/>
          <c:showBubbleSize val="0"/>
        </c:dLbls>
        <c:gapWidth val="100"/>
        <c:overlap val="-24"/>
        <c:axId val="766943904"/>
        <c:axId val="766940160"/>
      </c:barChart>
      <c:catAx>
        <c:axId val="76694390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crossAx val="766940160"/>
        <c:crosses val="autoZero"/>
        <c:auto val="1"/>
        <c:lblAlgn val="ctr"/>
        <c:lblOffset val="100"/>
        <c:noMultiLvlLbl val="0"/>
      </c:catAx>
      <c:valAx>
        <c:axId val="7669401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crossAx val="7669439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fr-FR"/>
              <a:t>Exportation de Manioc et sous-nutrition  en Thailand</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fr-FR"/>
        </a:p>
      </c:txPr>
    </c:title>
    <c:autoTitleDeleted val="0"/>
    <c:plotArea>
      <c:layout/>
      <c:barChart>
        <c:barDir val="col"/>
        <c:grouping val="clustered"/>
        <c:varyColors val="0"/>
        <c:ser>
          <c:idx val="0"/>
          <c:order val="0"/>
          <c:tx>
            <c:strRef>
              <c:f>Feuil1!$AY$8</c:f>
              <c:strCache>
                <c:ptCount val="1"/>
                <c:pt idx="0">
                  <c:v>% manioc exportée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val>
            <c:numRef>
              <c:f>Feuil1!$AY$9</c:f>
              <c:numCache>
                <c:formatCode>0.00%</c:formatCode>
                <c:ptCount val="1"/>
                <c:pt idx="0">
                  <c:v>0.83409999999999995</c:v>
                </c:pt>
              </c:numCache>
            </c:numRef>
          </c:val>
          <c:extLst>
            <c:ext xmlns:c16="http://schemas.microsoft.com/office/drawing/2014/chart" uri="{C3380CC4-5D6E-409C-BE32-E72D297353CC}">
              <c16:uniqueId val="{00000000-79CA-46B6-A610-FD75D9E986B2}"/>
            </c:ext>
          </c:extLst>
        </c:ser>
        <c:ser>
          <c:idx val="1"/>
          <c:order val="1"/>
          <c:tx>
            <c:strRef>
              <c:f>Feuil1!$AZ$8</c:f>
              <c:strCache>
                <c:ptCount val="1"/>
                <c:pt idx="0">
                  <c:v>% Sous-nut </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val>
            <c:numRef>
              <c:f>Feuil1!$AZ$9</c:f>
              <c:numCache>
                <c:formatCode>0.00%</c:formatCode>
                <c:ptCount val="1"/>
                <c:pt idx="0">
                  <c:v>8.9599999999999999E-2</c:v>
                </c:pt>
              </c:numCache>
            </c:numRef>
          </c:val>
          <c:extLst>
            <c:ext xmlns:c16="http://schemas.microsoft.com/office/drawing/2014/chart" uri="{C3380CC4-5D6E-409C-BE32-E72D297353CC}">
              <c16:uniqueId val="{00000001-79CA-46B6-A610-FD75D9E986B2}"/>
            </c:ext>
          </c:extLst>
        </c:ser>
        <c:ser>
          <c:idx val="2"/>
          <c:order val="2"/>
          <c:tx>
            <c:strRef>
              <c:f>Feuil1!$BA$8</c:f>
              <c:strCache>
                <c:ptCount val="1"/>
                <c:pt idx="0">
                  <c:v>% de personnes nourrit</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val>
            <c:numRef>
              <c:f>Feuil1!$BA$9</c:f>
              <c:numCache>
                <c:formatCode>0.00%</c:formatCode>
                <c:ptCount val="1"/>
                <c:pt idx="0">
                  <c:v>0.49909999999999999</c:v>
                </c:pt>
              </c:numCache>
            </c:numRef>
          </c:val>
          <c:extLst>
            <c:ext xmlns:c16="http://schemas.microsoft.com/office/drawing/2014/chart" uri="{C3380CC4-5D6E-409C-BE32-E72D297353CC}">
              <c16:uniqueId val="{00000002-79CA-46B6-A610-FD75D9E986B2}"/>
            </c:ext>
          </c:extLst>
        </c:ser>
        <c:dLbls>
          <c:dLblPos val="inEnd"/>
          <c:showLegendKey val="0"/>
          <c:showVal val="1"/>
          <c:showCatName val="0"/>
          <c:showSerName val="0"/>
          <c:showPercent val="0"/>
          <c:showBubbleSize val="0"/>
        </c:dLbls>
        <c:gapWidth val="65"/>
        <c:axId val="712664384"/>
        <c:axId val="712661472"/>
      </c:barChart>
      <c:catAx>
        <c:axId val="71266438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fr-FR"/>
          </a:p>
        </c:txPr>
        <c:crossAx val="712661472"/>
        <c:crosses val="autoZero"/>
        <c:auto val="1"/>
        <c:lblAlgn val="ctr"/>
        <c:lblOffset val="100"/>
        <c:noMultiLvlLbl val="0"/>
      </c:catAx>
      <c:valAx>
        <c:axId val="712661472"/>
        <c:scaling>
          <c:orientation val="minMax"/>
        </c:scaling>
        <c:delete val="1"/>
        <c:axPos val="l"/>
        <c:numFmt formatCode="0.00%" sourceLinked="1"/>
        <c:majorTickMark val="none"/>
        <c:minorTickMark val="none"/>
        <c:tickLblPos val="nextTo"/>
        <c:crossAx val="712664384"/>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fr-FR"/>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A838F4-9B9F-40C3-9ECA-E66A2735BD2E}" type="datetimeFigureOut">
              <a:rPr lang="fr-FR" smtClean="0"/>
              <a:t>21/06/2023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21CC39-BC06-4444-A401-BDF97BDC2C63}" type="slidenum">
              <a:rPr lang="fr-FR" smtClean="0"/>
              <a:t>‹N°›</a:t>
            </a:fld>
            <a:endParaRPr lang="fr-FR"/>
          </a:p>
        </p:txBody>
      </p:sp>
    </p:spTree>
    <p:extLst>
      <p:ext uri="{BB962C8B-B14F-4D97-AF65-F5344CB8AC3E}">
        <p14:creationId xmlns:p14="http://schemas.microsoft.com/office/powerpoint/2010/main" val="3673286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1. Importation des bibliothèques : Importez les bibliothèques nécessaires pour l'analyse des données, telles que pandas, </a:t>
            </a:r>
            <a:r>
              <a:rPr lang="fr-FR" dirty="0" err="1" smtClean="0"/>
              <a:t>NumPy</a:t>
            </a:r>
            <a:r>
              <a:rPr lang="fr-FR" dirty="0" smtClean="0"/>
              <a:t>, </a:t>
            </a:r>
            <a:r>
              <a:rPr lang="fr-FR" dirty="0" err="1" smtClean="0"/>
              <a:t>matplotlib</a:t>
            </a:r>
            <a:r>
              <a:rPr lang="fr-FR" dirty="0" smtClean="0"/>
              <a:t>, </a:t>
            </a:r>
            <a:r>
              <a:rPr lang="fr-FR" dirty="0" err="1" smtClean="0"/>
              <a:t>seaborn</a:t>
            </a:r>
            <a:r>
              <a:rPr lang="fr-FR" dirty="0" smtClean="0"/>
              <a:t>, etc.</a:t>
            </a:r>
          </a:p>
          <a:p>
            <a:endParaRPr lang="fr-FR" dirty="0" smtClean="0"/>
          </a:p>
          <a:p>
            <a:r>
              <a:rPr lang="fr-FR" dirty="0" smtClean="0"/>
              <a:t>2. Collecte des données : Chargez les données de votre étude dans un format adapté à l'analyse, par exemple à partir d'un fichier CSV, d'une base de données ou d'une API.</a:t>
            </a:r>
          </a:p>
          <a:p>
            <a:endParaRPr lang="fr-FR" dirty="0" smtClean="0"/>
          </a:p>
          <a:p>
            <a:r>
              <a:rPr lang="fr-FR" dirty="0" smtClean="0"/>
              <a:t>3. Exploration des données : Effectuez une exploration préliminaire des données pour comprendre leur structure, leurs variables et leurs types. Vérifiez les valeurs manquantes, les duplications et les incohérences.</a:t>
            </a:r>
          </a:p>
          <a:p>
            <a:endParaRPr lang="fr-FR" dirty="0" smtClean="0"/>
          </a:p>
          <a:p>
            <a:r>
              <a:rPr lang="fr-FR" dirty="0" smtClean="0"/>
              <a:t>4. Nettoyage des données : Appliquez des techniques de nettoyage des données pour traiter les valeurs manquantes, les valeurs aberrantes et les erreurs. Filtrez et transformez les données en fonction des besoins spécifiques de votre étude.</a:t>
            </a:r>
          </a:p>
          <a:p>
            <a:endParaRPr lang="fr-FR" dirty="0" smtClean="0"/>
          </a:p>
          <a:p>
            <a:r>
              <a:rPr lang="fr-FR" dirty="0" smtClean="0"/>
              <a:t>5. Analyse descriptive : Réalisez une analyse descriptive des variables pertinentes en utilisant des méthodes statistiques appropriées. Calculez des mesures de tendance centrale, de dispersion, et générez des tableaux et des graphiques pour visualiser les données.</a:t>
            </a:r>
          </a:p>
          <a:p>
            <a:endParaRPr lang="fr-FR" dirty="0"/>
          </a:p>
        </p:txBody>
      </p:sp>
      <p:sp>
        <p:nvSpPr>
          <p:cNvPr id="4" name="Espace réservé du numéro de diapositive 3"/>
          <p:cNvSpPr>
            <a:spLocks noGrp="1"/>
          </p:cNvSpPr>
          <p:nvPr>
            <p:ph type="sldNum" sz="quarter" idx="10"/>
          </p:nvPr>
        </p:nvSpPr>
        <p:spPr/>
        <p:txBody>
          <a:bodyPr/>
          <a:lstStyle/>
          <a:p>
            <a:fld id="{7C21CC39-BC06-4444-A401-BDF97BDC2C63}" type="slidenum">
              <a:rPr lang="fr-FR" smtClean="0"/>
              <a:t>6</a:t>
            </a:fld>
            <a:endParaRPr lang="fr-FR"/>
          </a:p>
        </p:txBody>
      </p:sp>
    </p:spTree>
    <p:extLst>
      <p:ext uri="{BB962C8B-B14F-4D97-AF65-F5344CB8AC3E}">
        <p14:creationId xmlns:p14="http://schemas.microsoft.com/office/powerpoint/2010/main" val="279534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6. Analyse univariée : Effectuez une analyse univariée pour étudier les distributions et les caractéristiques d'une variable à la fois. Utilisez des techniques telles que l'histogramme, le diagramme en boîte, la densité, etc.</a:t>
            </a:r>
          </a:p>
          <a:p>
            <a:endParaRPr lang="fr-FR" dirty="0" smtClean="0"/>
          </a:p>
          <a:p>
            <a:r>
              <a:rPr lang="fr-FR" dirty="0" smtClean="0"/>
              <a:t>7. Analyse bivariée : Explorez les relations entre deux variables en utilisant des techniques d'analyse bivariée, telles que la corrélation, les tests statistiques (t-test, test de chi-square), les diagrammes de dispersion, etc.</a:t>
            </a:r>
          </a:p>
          <a:p>
            <a:endParaRPr lang="fr-FR" dirty="0" smtClean="0"/>
          </a:p>
          <a:p>
            <a:r>
              <a:rPr lang="fr-FR" dirty="0" smtClean="0"/>
              <a:t>8. Modélisation statistique : Si approprié, utilisez des modèles statistiques pour analyser les relations entre les variables, ajuster des modèles de régression, effectuer des tests d'hypothèses, etc. Vous pouvez utiliser des bibliothèques comme </a:t>
            </a:r>
            <a:r>
              <a:rPr lang="fr-FR" dirty="0" err="1" smtClean="0"/>
              <a:t>statsmodels</a:t>
            </a:r>
            <a:r>
              <a:rPr lang="fr-FR" dirty="0" smtClean="0"/>
              <a:t> ou </a:t>
            </a:r>
            <a:r>
              <a:rPr lang="fr-FR" dirty="0" err="1" smtClean="0"/>
              <a:t>scikit-learn</a:t>
            </a:r>
            <a:r>
              <a:rPr lang="fr-FR" dirty="0" smtClean="0"/>
              <a:t> pour cela.</a:t>
            </a:r>
          </a:p>
          <a:p>
            <a:endParaRPr lang="fr-FR" dirty="0" smtClean="0"/>
          </a:p>
          <a:p>
            <a:r>
              <a:rPr lang="fr-FR" dirty="0" smtClean="0"/>
              <a:t>9. Visualisation des résultats : Créez des visualisations informatives et attrayantes pour présenter vos résultats. Utilisez des graphiques, des diagrammes, des cartes, des diagrammes de flux, etc., pour communiquer efficacement les conclusions de votre étude.</a:t>
            </a:r>
          </a:p>
          <a:p>
            <a:endParaRPr lang="fr-FR" dirty="0" smtClean="0"/>
          </a:p>
          <a:p>
            <a:r>
              <a:rPr lang="fr-FR" dirty="0" smtClean="0"/>
              <a:t>10. Interprétation des résultats : Analysez et interprétez les résultats obtenus à partir de vos analyses. Identifiez les tendances, les associations significatives, les facteurs importants et les implications pour la santé publique.</a:t>
            </a:r>
          </a:p>
          <a:p>
            <a:endParaRPr lang="fr-FR" dirty="0" smtClean="0"/>
          </a:p>
          <a:p>
            <a:r>
              <a:rPr lang="fr-FR" dirty="0" smtClean="0"/>
              <a:t>11. Documentation : Documentez votre méthodologie, les transformations de données, les choix analytiques et les résultats obtenus. Ceci est important pour la reproductibilité de votre étude et la transparence de vos conclusions.</a:t>
            </a:r>
          </a:p>
          <a:p>
            <a:endParaRPr lang="fr-FR" dirty="0" smtClean="0"/>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7C21CC39-BC06-4444-A401-BDF97BDC2C63}" type="slidenum">
              <a:rPr lang="fr-FR" smtClean="0"/>
              <a:t>7</a:t>
            </a:fld>
            <a:endParaRPr lang="fr-FR"/>
          </a:p>
        </p:txBody>
      </p:sp>
    </p:spTree>
    <p:extLst>
      <p:ext uri="{BB962C8B-B14F-4D97-AF65-F5344CB8AC3E}">
        <p14:creationId xmlns:p14="http://schemas.microsoft.com/office/powerpoint/2010/main" val="351879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smtClean="0"/>
              <a:t>Ici de nombreux pays sont touchés fréquemment par des catastrophes naturelles</a:t>
            </a:r>
            <a:br>
              <a:rPr lang="fr-FR" sz="1200" dirty="0" smtClean="0"/>
            </a:br>
            <a:r>
              <a:rPr lang="fr-FR" sz="1200" dirty="0" smtClean="0"/>
              <a:t/>
            </a:r>
            <a:br>
              <a:rPr lang="fr-FR" sz="1200" dirty="0" smtClean="0"/>
            </a:br>
            <a:r>
              <a:rPr lang="fr-FR" sz="1200" dirty="0" smtClean="0"/>
              <a:t>Certains pays subissent aussi des conflits / guerres</a:t>
            </a:r>
            <a:endParaRPr lang="fr-FR" dirty="0"/>
          </a:p>
        </p:txBody>
      </p:sp>
      <p:sp>
        <p:nvSpPr>
          <p:cNvPr id="4" name="Espace réservé du numéro de diapositive 3"/>
          <p:cNvSpPr>
            <a:spLocks noGrp="1"/>
          </p:cNvSpPr>
          <p:nvPr>
            <p:ph type="sldNum" sz="quarter" idx="10"/>
          </p:nvPr>
        </p:nvSpPr>
        <p:spPr/>
        <p:txBody>
          <a:bodyPr/>
          <a:lstStyle/>
          <a:p>
            <a:fld id="{7C21CC39-BC06-4444-A401-BDF97BDC2C63}" type="slidenum">
              <a:rPr lang="fr-FR" smtClean="0"/>
              <a:t>13</a:t>
            </a:fld>
            <a:endParaRPr lang="fr-FR"/>
          </a:p>
        </p:txBody>
      </p:sp>
    </p:spTree>
    <p:extLst>
      <p:ext uri="{BB962C8B-B14F-4D97-AF65-F5344CB8AC3E}">
        <p14:creationId xmlns:p14="http://schemas.microsoft.com/office/powerpoint/2010/main" val="3494854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smtClean="0"/>
              <a:t>Nous sommes ici en présence de pays qui sont aussi touchés par des catastrophes naturelles ou des guerres</a:t>
            </a:r>
            <a:endParaRPr lang="fr-FR" dirty="0"/>
          </a:p>
        </p:txBody>
      </p:sp>
      <p:sp>
        <p:nvSpPr>
          <p:cNvPr id="4" name="Espace réservé du numéro de diapositive 3"/>
          <p:cNvSpPr>
            <a:spLocks noGrp="1"/>
          </p:cNvSpPr>
          <p:nvPr>
            <p:ph type="sldNum" sz="quarter" idx="10"/>
          </p:nvPr>
        </p:nvSpPr>
        <p:spPr/>
        <p:txBody>
          <a:bodyPr/>
          <a:lstStyle/>
          <a:p>
            <a:fld id="{7C21CC39-BC06-4444-A401-BDF97BDC2C63}" type="slidenum">
              <a:rPr lang="fr-FR" smtClean="0"/>
              <a:t>14</a:t>
            </a:fld>
            <a:endParaRPr lang="fr-FR"/>
          </a:p>
        </p:txBody>
      </p:sp>
    </p:spTree>
    <p:extLst>
      <p:ext uri="{BB962C8B-B14F-4D97-AF65-F5344CB8AC3E}">
        <p14:creationId xmlns:p14="http://schemas.microsoft.com/office/powerpoint/2010/main" val="1948002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Sur les 10 pays en </a:t>
            </a:r>
            <a:r>
              <a:rPr lang="fr-FR" dirty="0" err="1" smtClean="0"/>
              <a:t>sous-nutriton</a:t>
            </a:r>
            <a:r>
              <a:rPr lang="fr-FR" dirty="0" smtClean="0"/>
              <a:t> , 6 font partis des pays avec le moins de disponibilité/habitants</a:t>
            </a:r>
            <a:endParaRPr lang="fr-FR" dirty="0"/>
          </a:p>
        </p:txBody>
      </p:sp>
      <p:sp>
        <p:nvSpPr>
          <p:cNvPr id="4" name="Espace réservé du numéro de diapositive 3"/>
          <p:cNvSpPr>
            <a:spLocks noGrp="1"/>
          </p:cNvSpPr>
          <p:nvPr>
            <p:ph type="sldNum" sz="quarter" idx="10"/>
          </p:nvPr>
        </p:nvSpPr>
        <p:spPr/>
        <p:txBody>
          <a:bodyPr/>
          <a:lstStyle/>
          <a:p>
            <a:fld id="{7C21CC39-BC06-4444-A401-BDF97BDC2C63}" type="slidenum">
              <a:rPr lang="fr-FR" smtClean="0"/>
              <a:t>21</a:t>
            </a:fld>
            <a:endParaRPr lang="fr-FR"/>
          </a:p>
        </p:txBody>
      </p:sp>
    </p:spTree>
    <p:extLst>
      <p:ext uri="{BB962C8B-B14F-4D97-AF65-F5344CB8AC3E}">
        <p14:creationId xmlns:p14="http://schemas.microsoft.com/office/powerpoint/2010/main" val="615275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Parmi les 10 pays qui ont le moins de production, aucun ne fait parti des 10 pays qui </a:t>
            </a:r>
            <a:r>
              <a:rPr lang="fr-FR" dirty="0" err="1" smtClean="0"/>
              <a:t>reçoient</a:t>
            </a:r>
            <a:r>
              <a:rPr lang="fr-FR" dirty="0" smtClean="0"/>
              <a:t> le plus d'aide alimentaire depuis 2013</a:t>
            </a:r>
            <a:endParaRPr lang="fr-FR" dirty="0"/>
          </a:p>
        </p:txBody>
      </p:sp>
      <p:sp>
        <p:nvSpPr>
          <p:cNvPr id="4" name="Espace réservé du numéro de diapositive 3"/>
          <p:cNvSpPr>
            <a:spLocks noGrp="1"/>
          </p:cNvSpPr>
          <p:nvPr>
            <p:ph type="sldNum" sz="quarter" idx="10"/>
          </p:nvPr>
        </p:nvSpPr>
        <p:spPr/>
        <p:txBody>
          <a:bodyPr/>
          <a:lstStyle/>
          <a:p>
            <a:fld id="{7C21CC39-BC06-4444-A401-BDF97BDC2C63}" type="slidenum">
              <a:rPr lang="fr-FR" smtClean="0"/>
              <a:t>22</a:t>
            </a:fld>
            <a:endParaRPr lang="fr-FR"/>
          </a:p>
        </p:txBody>
      </p:sp>
    </p:spTree>
    <p:extLst>
      <p:ext uri="{BB962C8B-B14F-4D97-AF65-F5344CB8AC3E}">
        <p14:creationId xmlns:p14="http://schemas.microsoft.com/office/powerpoint/2010/main" val="4038742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smtClean="0"/>
              <a:t>Ici nous avons les pays qui exportent le plus, on y retrouve d'ailleurs la Thaïlande avec son exportation de Manioc</a:t>
            </a:r>
            <a:br>
              <a:rPr lang="fr-FR" sz="1200" dirty="0" smtClean="0"/>
            </a:br>
            <a:r>
              <a:rPr lang="fr-FR" sz="1200" dirty="0" smtClean="0"/>
              <a:t>Les Etats-Unis d’Amérique exporte énormément de céréales</a:t>
            </a:r>
            <a:br>
              <a:rPr lang="fr-FR" sz="1200" dirty="0" smtClean="0"/>
            </a:br>
            <a:r>
              <a:rPr lang="fr-FR" sz="1200" dirty="0" smtClean="0"/>
              <a:t>Brésil deuxième exportateur de Maïs au monde</a:t>
            </a:r>
            <a:endParaRPr lang="fr-FR" dirty="0"/>
          </a:p>
        </p:txBody>
      </p:sp>
      <p:sp>
        <p:nvSpPr>
          <p:cNvPr id="4" name="Espace réservé du numéro de diapositive 3"/>
          <p:cNvSpPr>
            <a:spLocks noGrp="1"/>
          </p:cNvSpPr>
          <p:nvPr>
            <p:ph type="sldNum" sz="quarter" idx="10"/>
          </p:nvPr>
        </p:nvSpPr>
        <p:spPr/>
        <p:txBody>
          <a:bodyPr/>
          <a:lstStyle/>
          <a:p>
            <a:fld id="{7C21CC39-BC06-4444-A401-BDF97BDC2C63}" type="slidenum">
              <a:rPr lang="fr-FR" smtClean="0"/>
              <a:t>23</a:t>
            </a:fld>
            <a:endParaRPr lang="fr-FR"/>
          </a:p>
        </p:txBody>
      </p:sp>
    </p:spTree>
    <p:extLst>
      <p:ext uri="{BB962C8B-B14F-4D97-AF65-F5344CB8AC3E}">
        <p14:creationId xmlns:p14="http://schemas.microsoft.com/office/powerpoint/2010/main" val="3289796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Parmi les 10 pays qui ont </a:t>
            </a:r>
            <a:r>
              <a:rPr lang="fr-FR" dirty="0" err="1" smtClean="0"/>
              <a:t>letaux</a:t>
            </a:r>
            <a:r>
              <a:rPr lang="fr-FR" dirty="0" smtClean="0"/>
              <a:t> le plus important de sous-nutrition, aucun ne fait parti des 10 pays qui </a:t>
            </a:r>
            <a:r>
              <a:rPr lang="fr-FR" dirty="0" err="1" smtClean="0"/>
              <a:t>reçoient</a:t>
            </a:r>
            <a:r>
              <a:rPr lang="fr-FR" dirty="0" smtClean="0"/>
              <a:t> le plus d'aide alimentaire depuis 2013. Cependant tous ces pays subissent fréquemment des catastrophes naturelles ou se sont des pays en zone de conflit, la République arabe syrienne est un parfait exemple</a:t>
            </a:r>
          </a:p>
          <a:p>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7C21CC39-BC06-4444-A401-BDF97BDC2C63}" type="slidenum">
              <a:rPr lang="fr-FR" smtClean="0"/>
              <a:t>24</a:t>
            </a:fld>
            <a:endParaRPr lang="fr-FR"/>
          </a:p>
        </p:txBody>
      </p:sp>
    </p:spTree>
    <p:extLst>
      <p:ext uri="{BB962C8B-B14F-4D97-AF65-F5344CB8AC3E}">
        <p14:creationId xmlns:p14="http://schemas.microsoft.com/office/powerpoint/2010/main" val="3829417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6841CBA2-A064-4D53-B143-EB1BBB61B77F}" type="datetime1">
              <a:rPr lang="fr-FR" smtClean="0"/>
              <a:t>21/06/2023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50B0C7A-5B0D-4394-B844-D7C241820A9B}" type="slidenum">
              <a:rPr lang="fr-FR" smtClean="0"/>
              <a:t>‹N°›</a:t>
            </a:fld>
            <a:endParaRPr lang="fr-FR"/>
          </a:p>
        </p:txBody>
      </p:sp>
    </p:spTree>
    <p:extLst>
      <p:ext uri="{BB962C8B-B14F-4D97-AF65-F5344CB8AC3E}">
        <p14:creationId xmlns:p14="http://schemas.microsoft.com/office/powerpoint/2010/main" val="1616792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459D5AA-C27D-4B2E-BB6B-3E83B4C381CF}" type="datetime1">
              <a:rPr lang="fr-FR" smtClean="0"/>
              <a:t>21/06/2023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50B0C7A-5B0D-4394-B844-D7C241820A9B}" type="slidenum">
              <a:rPr lang="fr-FR" smtClean="0"/>
              <a:t>‹N°›</a:t>
            </a:fld>
            <a:endParaRPr lang="fr-FR"/>
          </a:p>
        </p:txBody>
      </p:sp>
    </p:spTree>
    <p:extLst>
      <p:ext uri="{BB962C8B-B14F-4D97-AF65-F5344CB8AC3E}">
        <p14:creationId xmlns:p14="http://schemas.microsoft.com/office/powerpoint/2010/main" val="318612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35692D7-C22D-47AF-9FC8-6765E4204F75}" type="datetime1">
              <a:rPr lang="fr-FR" smtClean="0"/>
              <a:t>21/06/2023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50B0C7A-5B0D-4394-B844-D7C241820A9B}" type="slidenum">
              <a:rPr lang="fr-FR" smtClean="0"/>
              <a:t>‹N°›</a:t>
            </a:fld>
            <a:endParaRPr lang="fr-FR"/>
          </a:p>
        </p:txBody>
      </p:sp>
    </p:spTree>
    <p:extLst>
      <p:ext uri="{BB962C8B-B14F-4D97-AF65-F5344CB8AC3E}">
        <p14:creationId xmlns:p14="http://schemas.microsoft.com/office/powerpoint/2010/main" val="3617967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9CB4E7B-C0A4-44D6-BEDB-5CF863D76BC3}" type="datetime1">
              <a:rPr lang="fr-FR" smtClean="0"/>
              <a:t>21/06/2023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50B0C7A-5B0D-4394-B844-D7C241820A9B}" type="slidenum">
              <a:rPr lang="fr-FR" smtClean="0"/>
              <a:t>‹N°›</a:t>
            </a:fld>
            <a:endParaRPr lang="fr-FR"/>
          </a:p>
        </p:txBody>
      </p:sp>
    </p:spTree>
    <p:extLst>
      <p:ext uri="{BB962C8B-B14F-4D97-AF65-F5344CB8AC3E}">
        <p14:creationId xmlns:p14="http://schemas.microsoft.com/office/powerpoint/2010/main" val="25680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B54C8EE8-34F0-4DBF-9026-3851EECA0A69}" type="datetime1">
              <a:rPr lang="fr-FR" smtClean="0"/>
              <a:t>21/06/2023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50B0C7A-5B0D-4394-B844-D7C241820A9B}" type="slidenum">
              <a:rPr lang="fr-FR" smtClean="0"/>
              <a:t>‹N°›</a:t>
            </a:fld>
            <a:endParaRPr lang="fr-FR"/>
          </a:p>
        </p:txBody>
      </p:sp>
    </p:spTree>
    <p:extLst>
      <p:ext uri="{BB962C8B-B14F-4D97-AF65-F5344CB8AC3E}">
        <p14:creationId xmlns:p14="http://schemas.microsoft.com/office/powerpoint/2010/main" val="30880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05EDE38-B90B-498F-A837-CB2D21A45FFB}" type="datetime1">
              <a:rPr lang="fr-FR" smtClean="0"/>
              <a:t>21/06/2023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50B0C7A-5B0D-4394-B844-D7C241820A9B}" type="slidenum">
              <a:rPr lang="fr-FR" smtClean="0"/>
              <a:t>‹N°›</a:t>
            </a:fld>
            <a:endParaRPr lang="fr-FR"/>
          </a:p>
        </p:txBody>
      </p:sp>
    </p:spTree>
    <p:extLst>
      <p:ext uri="{BB962C8B-B14F-4D97-AF65-F5344CB8AC3E}">
        <p14:creationId xmlns:p14="http://schemas.microsoft.com/office/powerpoint/2010/main" val="2167716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D289A81-719C-4C0A-8ECD-A995AB2CF568}" type="datetime1">
              <a:rPr lang="fr-FR" smtClean="0"/>
              <a:t>21/06/2023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50B0C7A-5B0D-4394-B844-D7C241820A9B}" type="slidenum">
              <a:rPr lang="fr-FR" smtClean="0"/>
              <a:t>‹N°›</a:t>
            </a:fld>
            <a:endParaRPr lang="fr-FR"/>
          </a:p>
        </p:txBody>
      </p:sp>
    </p:spTree>
    <p:extLst>
      <p:ext uri="{BB962C8B-B14F-4D97-AF65-F5344CB8AC3E}">
        <p14:creationId xmlns:p14="http://schemas.microsoft.com/office/powerpoint/2010/main" val="363275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56D3E934-BB32-403A-B7F0-88EED5F78A17}" type="datetime1">
              <a:rPr lang="fr-FR" smtClean="0"/>
              <a:t>21/06/2023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50B0C7A-5B0D-4394-B844-D7C241820A9B}" type="slidenum">
              <a:rPr lang="fr-FR" smtClean="0"/>
              <a:t>‹N°›</a:t>
            </a:fld>
            <a:endParaRPr lang="fr-FR"/>
          </a:p>
        </p:txBody>
      </p:sp>
    </p:spTree>
    <p:extLst>
      <p:ext uri="{BB962C8B-B14F-4D97-AF65-F5344CB8AC3E}">
        <p14:creationId xmlns:p14="http://schemas.microsoft.com/office/powerpoint/2010/main" val="2434812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A7BF3F9-5779-4CF5-AA50-E65A8327A118}" type="datetime1">
              <a:rPr lang="fr-FR" smtClean="0"/>
              <a:t>21/06/2023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50B0C7A-5B0D-4394-B844-D7C241820A9B}" type="slidenum">
              <a:rPr lang="fr-FR" smtClean="0"/>
              <a:t>‹N°›</a:t>
            </a:fld>
            <a:endParaRPr lang="fr-FR"/>
          </a:p>
        </p:txBody>
      </p:sp>
    </p:spTree>
    <p:extLst>
      <p:ext uri="{BB962C8B-B14F-4D97-AF65-F5344CB8AC3E}">
        <p14:creationId xmlns:p14="http://schemas.microsoft.com/office/powerpoint/2010/main" val="292843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772DFFB5-A46E-48FA-8B14-0B6D8511DBE1}" type="datetime1">
              <a:rPr lang="fr-FR" smtClean="0"/>
              <a:t>21/06/2023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50B0C7A-5B0D-4394-B844-D7C241820A9B}" type="slidenum">
              <a:rPr lang="fr-FR" smtClean="0"/>
              <a:t>‹N°›</a:t>
            </a:fld>
            <a:endParaRPr lang="fr-FR"/>
          </a:p>
        </p:txBody>
      </p:sp>
    </p:spTree>
    <p:extLst>
      <p:ext uri="{BB962C8B-B14F-4D97-AF65-F5344CB8AC3E}">
        <p14:creationId xmlns:p14="http://schemas.microsoft.com/office/powerpoint/2010/main" val="70534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1D4A51E-E22A-4D84-A520-0141378BECC9}" type="datetime1">
              <a:rPr lang="fr-FR" smtClean="0"/>
              <a:t>21/06/2023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50B0C7A-5B0D-4394-B844-D7C241820A9B}" type="slidenum">
              <a:rPr lang="fr-FR" smtClean="0"/>
              <a:t>‹N°›</a:t>
            </a:fld>
            <a:endParaRPr lang="fr-FR"/>
          </a:p>
        </p:txBody>
      </p:sp>
    </p:spTree>
    <p:extLst>
      <p:ext uri="{BB962C8B-B14F-4D97-AF65-F5344CB8AC3E}">
        <p14:creationId xmlns:p14="http://schemas.microsoft.com/office/powerpoint/2010/main" val="3333436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42CC95-A4CE-4F44-A067-18B30F117959}" type="datetime1">
              <a:rPr lang="fr-FR" smtClean="0"/>
              <a:t>21/06/2023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B0C7A-5B0D-4394-B844-D7C241820A9B}" type="slidenum">
              <a:rPr lang="fr-FR" smtClean="0"/>
              <a:t>‹N°›</a:t>
            </a:fld>
            <a:endParaRPr lang="fr-FR"/>
          </a:p>
        </p:txBody>
      </p:sp>
    </p:spTree>
    <p:extLst>
      <p:ext uri="{BB962C8B-B14F-4D97-AF65-F5344CB8AC3E}">
        <p14:creationId xmlns:p14="http://schemas.microsoft.com/office/powerpoint/2010/main" val="2209774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dirty="0"/>
          </a:p>
        </p:txBody>
      </p:sp>
      <p:sp>
        <p:nvSpPr>
          <p:cNvPr id="3" name="Sous-titre 2"/>
          <p:cNvSpPr>
            <a:spLocks noGrp="1"/>
          </p:cNvSpPr>
          <p:nvPr>
            <p:ph type="subTitle" idx="1"/>
          </p:nvPr>
        </p:nvSpPr>
        <p:spPr>
          <a:xfrm>
            <a:off x="1524000" y="3602037"/>
            <a:ext cx="9144000" cy="2025039"/>
          </a:xfrm>
        </p:spPr>
        <p:txBody>
          <a:bodyPr>
            <a:normAutofit/>
          </a:bodyPr>
          <a:lstStyle/>
          <a:p>
            <a:r>
              <a:rPr lang="fr-FR" sz="3200" u="sng" dirty="0" smtClean="0">
                <a:solidFill>
                  <a:srgbClr val="0070C0"/>
                </a:solidFill>
              </a:rPr>
              <a:t>ETUDE DE SANTE </a:t>
            </a:r>
            <a:r>
              <a:rPr lang="fr-FR" sz="3200" u="sng" dirty="0" smtClean="0">
                <a:solidFill>
                  <a:srgbClr val="0070C0"/>
                </a:solidFill>
              </a:rPr>
              <a:t>PUBLIQUE</a:t>
            </a:r>
          </a:p>
          <a:p>
            <a:r>
              <a:rPr lang="fr-FR" sz="1400" dirty="0"/>
              <a:t>NGAHA Marie Thérèse</a:t>
            </a:r>
          </a:p>
          <a:p>
            <a:r>
              <a:rPr lang="fr-FR" sz="1200" u="sng" dirty="0" smtClean="0"/>
              <a:t>Présenté le 21/06/23</a:t>
            </a:r>
          </a:p>
          <a:p>
            <a:endParaRPr lang="fr-FR" sz="3200" u="sng" dirty="0" smtClean="0">
              <a:solidFill>
                <a:srgbClr val="0070C0"/>
              </a:solidFill>
            </a:endParaRPr>
          </a:p>
          <a:p>
            <a:endParaRPr lang="fr-FR" sz="1600" dirty="0" smtClean="0"/>
          </a:p>
          <a:p>
            <a:endParaRPr lang="fr-FR" sz="1600" dirty="0"/>
          </a:p>
        </p:txBody>
      </p:sp>
      <p:pic>
        <p:nvPicPr>
          <p:cNvPr id="4" name="Image 3">
            <a:extLst>
              <a:ext uri="{FF2B5EF4-FFF2-40B4-BE49-F238E27FC236}">
                <a16:creationId xmlns:a16="http://schemas.microsoft.com/office/drawing/2014/main" id="{66B38E6D-690D-6847-9AC8-FDD2ED2B3C15}"/>
              </a:ext>
            </a:extLst>
          </p:cNvPr>
          <p:cNvPicPr>
            <a:picLocks noChangeAspect="1"/>
          </p:cNvPicPr>
          <p:nvPr/>
        </p:nvPicPr>
        <p:blipFill>
          <a:blip r:embed="rId2"/>
          <a:stretch>
            <a:fillRect/>
          </a:stretch>
        </p:blipFill>
        <p:spPr>
          <a:xfrm>
            <a:off x="819882" y="730867"/>
            <a:ext cx="10552233" cy="2825133"/>
          </a:xfrm>
          <a:prstGeom prst="rect">
            <a:avLst/>
          </a:prstGeom>
          <a:solidFill>
            <a:schemeClr val="bg1"/>
          </a:solidFill>
        </p:spPr>
      </p:pic>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1073" y="5937955"/>
            <a:ext cx="1502085" cy="807156"/>
          </a:xfrm>
          <a:prstGeom prst="rect">
            <a:avLst/>
          </a:prstGeom>
        </p:spPr>
      </p:pic>
      <p:sp>
        <p:nvSpPr>
          <p:cNvPr id="5" name="Espace réservé du numéro de diapositive 4"/>
          <p:cNvSpPr>
            <a:spLocks noGrp="1"/>
          </p:cNvSpPr>
          <p:nvPr>
            <p:ph type="sldNum" sz="quarter" idx="12"/>
          </p:nvPr>
        </p:nvSpPr>
        <p:spPr/>
        <p:txBody>
          <a:bodyPr/>
          <a:lstStyle/>
          <a:p>
            <a:fld id="{A50B0C7A-5B0D-4394-B844-D7C241820A9B}" type="slidenum">
              <a:rPr lang="fr-FR" smtClean="0"/>
              <a:t>1</a:t>
            </a:fld>
            <a:endParaRPr lang="fr-FR"/>
          </a:p>
        </p:txBody>
      </p:sp>
    </p:spTree>
    <p:extLst>
      <p:ext uri="{BB962C8B-B14F-4D97-AF65-F5344CB8AC3E}">
        <p14:creationId xmlns:p14="http://schemas.microsoft.com/office/powerpoint/2010/main" val="3096853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457" y="131808"/>
            <a:ext cx="11691256" cy="821781"/>
          </a:xfrm>
        </p:spPr>
        <p:txBody>
          <a:bodyPr>
            <a:normAutofit fontScale="90000"/>
          </a:bodyPr>
          <a:lstStyle/>
          <a:p>
            <a:r>
              <a:rPr lang="fr-FR" b="1" dirty="0" smtClean="0">
                <a:latin typeface="Times New Roman" panose="02020603050405020304" pitchFamily="18" charset="0"/>
                <a:cs typeface="Times New Roman" panose="02020603050405020304" pitchFamily="18" charset="0"/>
              </a:rPr>
              <a:t>3)</a:t>
            </a:r>
            <a:r>
              <a:rPr lang="fr-FR" b="1" dirty="0">
                <a:latin typeface="Times New Roman" panose="02020603050405020304" pitchFamily="18" charset="0"/>
                <a:cs typeface="Times New Roman" panose="02020603050405020304" pitchFamily="18" charset="0"/>
              </a:rPr>
              <a:t> Nombre théorique de personnes qui pourraient être nourries uniquement avec les végétaux en 2017</a:t>
            </a:r>
          </a:p>
        </p:txBody>
      </p:sp>
      <p:sp>
        <p:nvSpPr>
          <p:cNvPr id="4" name="Espace réservé du texte 3"/>
          <p:cNvSpPr>
            <a:spLocks noGrp="1"/>
          </p:cNvSpPr>
          <p:nvPr>
            <p:ph type="body" sz="half" idx="2"/>
          </p:nvPr>
        </p:nvSpPr>
        <p:spPr>
          <a:xfrm>
            <a:off x="291147" y="2493600"/>
            <a:ext cx="2608807" cy="1477509"/>
          </a:xfrm>
        </p:spPr>
        <p:txBody>
          <a:bodyPr>
            <a:normAutofit/>
          </a:bodyPr>
          <a:lstStyle/>
          <a:p>
            <a:r>
              <a:rPr lang="fr-FR" sz="1800" dirty="0" smtClean="0">
                <a:latin typeface="Times New Roman" panose="02020603050405020304" pitchFamily="18" charset="0"/>
                <a:cs typeface="Times New Roman" panose="02020603050405020304" pitchFamily="18" charset="0"/>
              </a:rPr>
              <a:t>101,68% </a:t>
            </a:r>
            <a:r>
              <a:rPr lang="fr-FR" sz="1800" dirty="0">
                <a:latin typeface="Times New Roman" panose="02020603050405020304" pitchFamily="18" charset="0"/>
                <a:cs typeface="Times New Roman" panose="02020603050405020304" pitchFamily="18" charset="0"/>
              </a:rPr>
              <a:t>de la population pourrait théoriquement être nourrie avec des produits d’origine végétales en </a:t>
            </a:r>
            <a:r>
              <a:rPr lang="fr-FR" sz="1800" dirty="0" smtClean="0">
                <a:latin typeface="Times New Roman" panose="02020603050405020304" pitchFamily="18" charset="0"/>
                <a:cs typeface="Times New Roman" panose="02020603050405020304" pitchFamily="18" charset="0"/>
              </a:rPr>
              <a:t>2017</a:t>
            </a:r>
            <a:endParaRPr lang="fr-FR" sz="1800" dirty="0">
              <a:latin typeface="Times New Roman" panose="02020603050405020304" pitchFamily="18" charset="0"/>
              <a:cs typeface="Times New Roman" panose="02020603050405020304" pitchFamily="18" charset="0"/>
            </a:endParaRPr>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800748683"/>
              </p:ext>
            </p:extLst>
          </p:nvPr>
        </p:nvGraphicFramePr>
        <p:xfrm>
          <a:off x="3344863" y="1149350"/>
          <a:ext cx="8385175" cy="5156200"/>
        </p:xfrm>
        <a:graphic>
          <a:graphicData uri="http://schemas.openxmlformats.org/drawingml/2006/chart">
            <c:chart xmlns:c="http://schemas.openxmlformats.org/drawingml/2006/chart" xmlns:r="http://schemas.openxmlformats.org/officeDocument/2006/relationships" r:id="rId2"/>
          </a:graphicData>
        </a:graphic>
      </p:graphicFrame>
      <p:sp>
        <p:nvSpPr>
          <p:cNvPr id="8" name="Espace réservé du numéro de diapositive 7"/>
          <p:cNvSpPr>
            <a:spLocks noGrp="1"/>
          </p:cNvSpPr>
          <p:nvPr>
            <p:ph type="sldNum" sz="quarter" idx="12"/>
          </p:nvPr>
        </p:nvSpPr>
        <p:spPr/>
        <p:txBody>
          <a:bodyPr/>
          <a:lstStyle/>
          <a:p>
            <a:fld id="{A50B0C7A-5B0D-4394-B844-D7C241820A9B}" type="slidenum">
              <a:rPr lang="fr-FR" smtClean="0"/>
              <a:t>10</a:t>
            </a:fld>
            <a:endParaRPr lang="fr-FR"/>
          </a:p>
        </p:txBody>
      </p:sp>
    </p:spTree>
    <p:extLst>
      <p:ext uri="{BB962C8B-B14F-4D97-AF65-F5344CB8AC3E}">
        <p14:creationId xmlns:p14="http://schemas.microsoft.com/office/powerpoint/2010/main" val="229954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153" y="195944"/>
            <a:ext cx="10577150" cy="1097279"/>
          </a:xfrm>
        </p:spPr>
        <p:txBody>
          <a:bodyPr/>
          <a:lstStyle/>
          <a:p>
            <a:r>
              <a:rPr lang="fr-FR" b="1" dirty="0">
                <a:latin typeface="Times New Roman" panose="02020603050405020304" pitchFamily="18" charset="0"/>
                <a:cs typeface="Times New Roman" panose="02020603050405020304" pitchFamily="18" charset="0"/>
              </a:rPr>
              <a:t>4) Répartition de la disponibilité intérieure</a:t>
            </a:r>
          </a:p>
        </p:txBody>
      </p:sp>
      <p:sp>
        <p:nvSpPr>
          <p:cNvPr id="4" name="Espace réservé du texte 3"/>
          <p:cNvSpPr>
            <a:spLocks noGrp="1"/>
          </p:cNvSpPr>
          <p:nvPr>
            <p:ph type="body" sz="half" idx="2"/>
          </p:nvPr>
        </p:nvSpPr>
        <p:spPr>
          <a:xfrm>
            <a:off x="343400" y="2057399"/>
            <a:ext cx="3039879" cy="4147458"/>
          </a:xfrm>
        </p:spPr>
        <p:txBody>
          <a:bodyPr>
            <a:noAutofit/>
          </a:bodyPr>
          <a:lstStyle/>
          <a:p>
            <a:r>
              <a:rPr lang="fr-FR" sz="2800" dirty="0">
                <a:latin typeface="Times New Roman" panose="02020603050405020304" pitchFamily="18" charset="0"/>
                <a:cs typeface="Times New Roman" panose="02020603050405020304" pitchFamily="18" charset="0"/>
              </a:rPr>
              <a:t>13% attribuée à l’alimentation animale</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4,6% perdue</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49% utilisée pour l'alimentation humaine</a:t>
            </a:r>
          </a:p>
        </p:txBody>
      </p:sp>
      <p:pic>
        <p:nvPicPr>
          <p:cNvPr id="5" name="Espace réservé du contenu 4">
            <a:extLst>
              <a:ext uri="{FF2B5EF4-FFF2-40B4-BE49-F238E27FC236}">
                <a16:creationId xmlns:a16="http://schemas.microsoft.com/office/drawing/2014/main" id="{921EDF38-28D1-574E-9A37-EA37B8AD9962}"/>
              </a:ext>
            </a:extLst>
          </p:cNvPr>
          <p:cNvPicPr>
            <a:picLocks noGrp="1" noChangeAspect="1"/>
          </p:cNvPicPr>
          <p:nvPr>
            <p:ph idx="1"/>
          </p:nvPr>
        </p:nvPicPr>
        <p:blipFill>
          <a:blip r:embed="rId2"/>
          <a:stretch>
            <a:fillRect/>
          </a:stretch>
        </p:blipFill>
        <p:spPr>
          <a:xfrm>
            <a:off x="3474813" y="1525588"/>
            <a:ext cx="7306124" cy="4873625"/>
          </a:xfrm>
          <a:prstGeom prst="rect">
            <a:avLst/>
          </a:prstGeom>
        </p:spPr>
      </p:pic>
      <p:sp>
        <p:nvSpPr>
          <p:cNvPr id="8" name="Espace réservé du numéro de diapositive 7"/>
          <p:cNvSpPr>
            <a:spLocks noGrp="1"/>
          </p:cNvSpPr>
          <p:nvPr>
            <p:ph type="sldNum" sz="quarter" idx="12"/>
          </p:nvPr>
        </p:nvSpPr>
        <p:spPr/>
        <p:txBody>
          <a:bodyPr/>
          <a:lstStyle/>
          <a:p>
            <a:fld id="{A50B0C7A-5B0D-4394-B844-D7C241820A9B}" type="slidenum">
              <a:rPr lang="fr-FR" smtClean="0"/>
              <a:t>11</a:t>
            </a:fld>
            <a:endParaRPr lang="fr-FR"/>
          </a:p>
        </p:txBody>
      </p:sp>
    </p:spTree>
    <p:extLst>
      <p:ext uri="{BB962C8B-B14F-4D97-AF65-F5344CB8AC3E}">
        <p14:creationId xmlns:p14="http://schemas.microsoft.com/office/powerpoint/2010/main" val="1900543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56908" y="182880"/>
            <a:ext cx="10381206" cy="953588"/>
          </a:xfrm>
        </p:spPr>
        <p:txBody>
          <a:bodyPr/>
          <a:lstStyle/>
          <a:p>
            <a:r>
              <a:rPr lang="fr-FR" b="1" dirty="0" smtClean="0">
                <a:latin typeface="Times New Roman" panose="02020603050405020304" pitchFamily="18" charset="0"/>
                <a:cs typeface="Times New Roman" panose="02020603050405020304" pitchFamily="18" charset="0"/>
              </a:rPr>
              <a:t>5) Répartition de l’</a:t>
            </a:r>
            <a:r>
              <a:rPr lang="fr-FR" b="1" dirty="0" err="1" smtClean="0">
                <a:latin typeface="Times New Roman" panose="02020603050405020304" pitchFamily="18" charset="0"/>
                <a:cs typeface="Times New Roman" panose="02020603050405020304" pitchFamily="18" charset="0"/>
              </a:rPr>
              <a:t>utulisation</a:t>
            </a:r>
            <a:r>
              <a:rPr lang="fr-FR" b="1" dirty="0" smtClean="0">
                <a:latin typeface="Times New Roman" panose="02020603050405020304" pitchFamily="18" charset="0"/>
                <a:cs typeface="Times New Roman" panose="02020603050405020304" pitchFamily="18" charset="0"/>
              </a:rPr>
              <a:t> des céréales</a:t>
            </a:r>
            <a:endParaRPr lang="fr-FR" b="1" dirty="0">
              <a:latin typeface="Times New Roman" panose="02020603050405020304" pitchFamily="18" charset="0"/>
              <a:cs typeface="Times New Roman" panose="02020603050405020304" pitchFamily="18" charset="0"/>
            </a:endParaRPr>
          </a:p>
        </p:txBody>
      </p:sp>
      <p:sp>
        <p:nvSpPr>
          <p:cNvPr id="4" name="Espace réservé du texte 3"/>
          <p:cNvSpPr>
            <a:spLocks noGrp="1"/>
          </p:cNvSpPr>
          <p:nvPr>
            <p:ph type="body" sz="half" idx="2"/>
          </p:nvPr>
        </p:nvSpPr>
        <p:spPr>
          <a:xfrm>
            <a:off x="774474" y="2056606"/>
            <a:ext cx="3932237" cy="3811588"/>
          </a:xfrm>
        </p:spPr>
        <p:txBody>
          <a:bodyPr>
            <a:normAutofit/>
          </a:bodyPr>
          <a:lstStyle/>
          <a:p>
            <a:r>
              <a:rPr lang="fr-FR" sz="2800" dirty="0">
                <a:latin typeface="Times New Roman" panose="02020603050405020304" pitchFamily="18" charset="0"/>
                <a:cs typeface="Times New Roman" panose="02020603050405020304" pitchFamily="18" charset="0"/>
              </a:rPr>
              <a:t>69% pour l’utilisation humaine</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18% pour l’utilisation Animale</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12% pour un autre utilisation (Transformé, stocké, exporté ou pertes)</a:t>
            </a:r>
          </a:p>
        </p:txBody>
      </p:sp>
      <p:pic>
        <p:nvPicPr>
          <p:cNvPr id="5" name="Espace réservé du contenu 4">
            <a:extLst>
              <a:ext uri="{FF2B5EF4-FFF2-40B4-BE49-F238E27FC236}">
                <a16:creationId xmlns:a16="http://schemas.microsoft.com/office/drawing/2014/main" id="{BD930C4F-E065-034E-82A7-04DD9C8DDBDB}"/>
              </a:ext>
            </a:extLst>
          </p:cNvPr>
          <p:cNvPicPr>
            <a:picLocks noGrp="1" noChangeAspect="1"/>
          </p:cNvPicPr>
          <p:nvPr>
            <p:ph idx="1"/>
          </p:nvPr>
        </p:nvPicPr>
        <p:blipFill>
          <a:blip r:embed="rId2"/>
          <a:stretch>
            <a:fillRect/>
          </a:stretch>
        </p:blipFill>
        <p:spPr>
          <a:xfrm>
            <a:off x="4950823" y="1750423"/>
            <a:ext cx="6714308" cy="4911634"/>
          </a:xfrm>
          <a:prstGeom prst="rect">
            <a:avLst/>
          </a:prstGeom>
        </p:spPr>
      </p:pic>
      <p:sp>
        <p:nvSpPr>
          <p:cNvPr id="8" name="Espace réservé du numéro de diapositive 7"/>
          <p:cNvSpPr>
            <a:spLocks noGrp="1"/>
          </p:cNvSpPr>
          <p:nvPr>
            <p:ph type="sldNum" sz="quarter" idx="12"/>
          </p:nvPr>
        </p:nvSpPr>
        <p:spPr/>
        <p:txBody>
          <a:bodyPr/>
          <a:lstStyle/>
          <a:p>
            <a:fld id="{A50B0C7A-5B0D-4394-B844-D7C241820A9B}" type="slidenum">
              <a:rPr lang="fr-FR" smtClean="0"/>
              <a:t>12</a:t>
            </a:fld>
            <a:endParaRPr lang="fr-FR"/>
          </a:p>
        </p:txBody>
      </p:sp>
    </p:spTree>
    <p:extLst>
      <p:ext uri="{BB962C8B-B14F-4D97-AF65-F5344CB8AC3E}">
        <p14:creationId xmlns:p14="http://schemas.microsoft.com/office/powerpoint/2010/main" val="1954040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691" y="365125"/>
            <a:ext cx="11210109" cy="1325563"/>
          </a:xfrm>
        </p:spPr>
        <p:txBody>
          <a:bodyPr>
            <a:normAutofit fontScale="90000"/>
          </a:bodyPr>
          <a:lstStyle/>
          <a:p>
            <a:r>
              <a:rPr lang="fr-FR" b="1" dirty="0">
                <a:latin typeface="Times New Roman" panose="02020603050405020304" pitchFamily="18" charset="0"/>
                <a:cs typeface="Times New Roman" panose="02020603050405020304" pitchFamily="18" charset="0"/>
              </a:rPr>
              <a:t>6) Liste des 10 pays où la proportion de personnes en état de sous-nutrition est la plus forte en </a:t>
            </a:r>
            <a:r>
              <a:rPr lang="fr-FR" b="1" dirty="0">
                <a:solidFill>
                  <a:schemeClr val="lt1"/>
                </a:solidFill>
                <a:latin typeface="Times New Roman" panose="02020603050405020304" pitchFamily="18" charset="0"/>
                <a:cs typeface="Times New Roman" panose="02020603050405020304" pitchFamily="18" charset="0"/>
              </a:rPr>
              <a:t>2017</a:t>
            </a:r>
            <a:endParaRPr lang="fr-FR" dirty="0"/>
          </a:p>
        </p:txBody>
      </p:sp>
      <p:pic>
        <p:nvPicPr>
          <p:cNvPr id="4" name="Espace réservé du contenu 3"/>
          <p:cNvPicPr>
            <a:picLocks noGrp="1" noChangeAspect="1"/>
          </p:cNvPicPr>
          <p:nvPr>
            <p:ph idx="1"/>
          </p:nvPr>
        </p:nvPicPr>
        <p:blipFill>
          <a:blip r:embed="rId3"/>
          <a:stretch>
            <a:fillRect/>
          </a:stretch>
        </p:blipFill>
        <p:spPr>
          <a:xfrm>
            <a:off x="744584" y="1825625"/>
            <a:ext cx="10933610" cy="3856718"/>
          </a:xfrm>
          <a:prstGeom prst="rect">
            <a:avLst/>
          </a:prstGeom>
        </p:spPr>
      </p:pic>
      <p:sp>
        <p:nvSpPr>
          <p:cNvPr id="7" name="Espace réservé du numéro de diapositive 6"/>
          <p:cNvSpPr>
            <a:spLocks noGrp="1"/>
          </p:cNvSpPr>
          <p:nvPr>
            <p:ph type="sldNum" sz="quarter" idx="12"/>
          </p:nvPr>
        </p:nvSpPr>
        <p:spPr/>
        <p:txBody>
          <a:bodyPr/>
          <a:lstStyle/>
          <a:p>
            <a:fld id="{A50B0C7A-5B0D-4394-B844-D7C241820A9B}" type="slidenum">
              <a:rPr lang="fr-FR" smtClean="0"/>
              <a:t>13</a:t>
            </a:fld>
            <a:endParaRPr lang="fr-FR"/>
          </a:p>
        </p:txBody>
      </p:sp>
    </p:spTree>
    <p:extLst>
      <p:ext uri="{BB962C8B-B14F-4D97-AF65-F5344CB8AC3E}">
        <p14:creationId xmlns:p14="http://schemas.microsoft.com/office/powerpoint/2010/main" val="1889370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819" y="559088"/>
            <a:ext cx="11526982" cy="1158875"/>
          </a:xfrm>
        </p:spPr>
        <p:txBody>
          <a:bodyPr>
            <a:normAutofit fontScale="90000"/>
          </a:bodyPr>
          <a:lstStyle/>
          <a:p>
            <a:r>
              <a:rPr lang="fr-FR" b="1" dirty="0">
                <a:latin typeface="Times New Roman" panose="02020603050405020304" pitchFamily="18" charset="0"/>
                <a:cs typeface="Times New Roman" panose="02020603050405020304" pitchFamily="18" charset="0"/>
              </a:rPr>
              <a:t>7</a:t>
            </a:r>
            <a:r>
              <a:rPr lang="fr-FR" b="1" dirty="0" smtClean="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Pays qui ont le plus bénéficié d'aide alimentaire depuis 2013</a:t>
            </a:r>
            <a:r>
              <a:rPr lang="fr-FR" b="1" dirty="0"/>
              <a:t/>
            </a:r>
            <a:br>
              <a:rPr lang="fr-FR" b="1" dirty="0"/>
            </a:br>
            <a:endParaRPr lang="fr-FR" dirty="0"/>
          </a:p>
        </p:txBody>
      </p:sp>
      <p:pic>
        <p:nvPicPr>
          <p:cNvPr id="4" name="Espace réservé du contenu 3"/>
          <p:cNvPicPr>
            <a:picLocks noGrp="1" noChangeAspect="1"/>
          </p:cNvPicPr>
          <p:nvPr>
            <p:ph idx="1"/>
          </p:nvPr>
        </p:nvPicPr>
        <p:blipFill>
          <a:blip r:embed="rId3"/>
          <a:stretch>
            <a:fillRect/>
          </a:stretch>
        </p:blipFill>
        <p:spPr>
          <a:xfrm>
            <a:off x="512619" y="1825624"/>
            <a:ext cx="10626436" cy="4478193"/>
          </a:xfrm>
          <a:prstGeom prst="rect">
            <a:avLst/>
          </a:prstGeom>
        </p:spPr>
      </p:pic>
      <p:sp>
        <p:nvSpPr>
          <p:cNvPr id="7" name="Espace réservé du numéro de diapositive 6"/>
          <p:cNvSpPr>
            <a:spLocks noGrp="1"/>
          </p:cNvSpPr>
          <p:nvPr>
            <p:ph type="sldNum" sz="quarter" idx="12"/>
          </p:nvPr>
        </p:nvSpPr>
        <p:spPr/>
        <p:txBody>
          <a:bodyPr/>
          <a:lstStyle/>
          <a:p>
            <a:fld id="{A50B0C7A-5B0D-4394-B844-D7C241820A9B}" type="slidenum">
              <a:rPr lang="fr-FR" smtClean="0"/>
              <a:t>14</a:t>
            </a:fld>
            <a:endParaRPr lang="fr-FR"/>
          </a:p>
        </p:txBody>
      </p:sp>
    </p:spTree>
    <p:extLst>
      <p:ext uri="{BB962C8B-B14F-4D97-AF65-F5344CB8AC3E}">
        <p14:creationId xmlns:p14="http://schemas.microsoft.com/office/powerpoint/2010/main" val="3171237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0836" y="365125"/>
            <a:ext cx="11679382" cy="1325563"/>
          </a:xfrm>
        </p:spPr>
        <p:txBody>
          <a:bodyPr>
            <a:normAutofit fontScale="90000"/>
          </a:bodyPr>
          <a:lstStyle/>
          <a:p>
            <a:r>
              <a:rPr lang="fr-FR" b="1" dirty="0">
                <a:latin typeface="Times New Roman" panose="02020603050405020304" pitchFamily="18" charset="0"/>
                <a:cs typeface="Times New Roman" panose="02020603050405020304" pitchFamily="18" charset="0"/>
              </a:rPr>
              <a:t>8</a:t>
            </a:r>
            <a:r>
              <a:rPr lang="fr-FR" b="1" dirty="0" smtClean="0">
                <a:latin typeface="Times New Roman" panose="02020603050405020304" pitchFamily="18" charset="0"/>
                <a:cs typeface="Times New Roman" panose="02020603050405020304" pitchFamily="18" charset="0"/>
              </a:rPr>
              <a:t>) Évolution </a:t>
            </a:r>
            <a:r>
              <a:rPr lang="fr-FR" b="1" dirty="0">
                <a:latin typeface="Times New Roman" panose="02020603050405020304" pitchFamily="18" charset="0"/>
                <a:cs typeface="Times New Roman" panose="02020603050405020304" pitchFamily="18" charset="0"/>
              </a:rPr>
              <a:t>de l’aide alimentaire pour les 5 pays qui en ont le plus bénéficié entre 2013 et 2016</a:t>
            </a:r>
          </a:p>
        </p:txBody>
      </p:sp>
      <p:pic>
        <p:nvPicPr>
          <p:cNvPr id="4" name="Espace réservé du contenu 3"/>
          <p:cNvPicPr>
            <a:picLocks noGrp="1" noChangeAspect="1"/>
          </p:cNvPicPr>
          <p:nvPr>
            <p:ph idx="1"/>
          </p:nvPr>
        </p:nvPicPr>
        <p:blipFill>
          <a:blip r:embed="rId2"/>
          <a:stretch>
            <a:fillRect/>
          </a:stretch>
        </p:blipFill>
        <p:spPr>
          <a:xfrm>
            <a:off x="1308391" y="1825625"/>
            <a:ext cx="9132305" cy="4513263"/>
          </a:xfrm>
          <a:prstGeom prst="rect">
            <a:avLst/>
          </a:prstGeom>
        </p:spPr>
      </p:pic>
      <p:sp>
        <p:nvSpPr>
          <p:cNvPr id="8" name="Espace réservé du numéro de diapositive 7"/>
          <p:cNvSpPr>
            <a:spLocks noGrp="1"/>
          </p:cNvSpPr>
          <p:nvPr>
            <p:ph type="sldNum" sz="quarter" idx="12"/>
          </p:nvPr>
        </p:nvSpPr>
        <p:spPr/>
        <p:txBody>
          <a:bodyPr/>
          <a:lstStyle/>
          <a:p>
            <a:fld id="{A50B0C7A-5B0D-4394-B844-D7C241820A9B}" type="slidenum">
              <a:rPr lang="fr-FR" smtClean="0"/>
              <a:t>15</a:t>
            </a:fld>
            <a:endParaRPr lang="fr-FR"/>
          </a:p>
        </p:txBody>
      </p:sp>
    </p:spTree>
    <p:extLst>
      <p:ext uri="{BB962C8B-B14F-4D97-AF65-F5344CB8AC3E}">
        <p14:creationId xmlns:p14="http://schemas.microsoft.com/office/powerpoint/2010/main" val="3249071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6982" y="365125"/>
            <a:ext cx="11693236" cy="1325563"/>
          </a:xfrm>
        </p:spPr>
        <p:txBody>
          <a:bodyPr/>
          <a:lstStyle/>
          <a:p>
            <a:r>
              <a:rPr lang="fr-FR" b="1" dirty="0">
                <a:latin typeface="Times New Roman" panose="02020603050405020304" pitchFamily="18" charset="0"/>
                <a:cs typeface="Times New Roman" panose="02020603050405020304" pitchFamily="18" charset="0"/>
              </a:rPr>
              <a:t>9) Liste des 10 pays qui ont la plus forte disponibilité alimentaire par habitant</a:t>
            </a:r>
          </a:p>
        </p:txBody>
      </p:sp>
      <p:pic>
        <p:nvPicPr>
          <p:cNvPr id="4" name="Espace réservé du contenu 3"/>
          <p:cNvPicPr>
            <a:picLocks noGrp="1" noChangeAspect="1"/>
          </p:cNvPicPr>
          <p:nvPr>
            <p:ph idx="1"/>
          </p:nvPr>
        </p:nvPicPr>
        <p:blipFill>
          <a:blip r:embed="rId2"/>
          <a:stretch>
            <a:fillRect/>
          </a:stretch>
        </p:blipFill>
        <p:spPr>
          <a:xfrm>
            <a:off x="831274" y="1690689"/>
            <a:ext cx="10335490" cy="4572000"/>
          </a:xfrm>
          <a:prstGeom prst="rect">
            <a:avLst/>
          </a:prstGeom>
        </p:spPr>
      </p:pic>
      <p:sp>
        <p:nvSpPr>
          <p:cNvPr id="7" name="Espace réservé du numéro de diapositive 6"/>
          <p:cNvSpPr>
            <a:spLocks noGrp="1"/>
          </p:cNvSpPr>
          <p:nvPr>
            <p:ph type="sldNum" sz="quarter" idx="12"/>
          </p:nvPr>
        </p:nvSpPr>
        <p:spPr/>
        <p:txBody>
          <a:bodyPr/>
          <a:lstStyle/>
          <a:p>
            <a:fld id="{A50B0C7A-5B0D-4394-B844-D7C241820A9B}" type="slidenum">
              <a:rPr lang="fr-FR" smtClean="0"/>
              <a:t>16</a:t>
            </a:fld>
            <a:endParaRPr lang="fr-FR"/>
          </a:p>
        </p:txBody>
      </p:sp>
    </p:spTree>
    <p:extLst>
      <p:ext uri="{BB962C8B-B14F-4D97-AF65-F5344CB8AC3E}">
        <p14:creationId xmlns:p14="http://schemas.microsoft.com/office/powerpoint/2010/main" val="815043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6255" y="365125"/>
            <a:ext cx="11485417" cy="1325563"/>
          </a:xfrm>
        </p:spPr>
        <p:txBody>
          <a:bodyPr/>
          <a:lstStyle/>
          <a:p>
            <a:r>
              <a:rPr lang="fr-FR" b="1" dirty="0" smtClean="0">
                <a:latin typeface="Times New Roman" panose="02020603050405020304" pitchFamily="18" charset="0"/>
                <a:cs typeface="Times New Roman" panose="02020603050405020304" pitchFamily="18" charset="0"/>
              </a:rPr>
              <a:t>10) </a:t>
            </a:r>
            <a:r>
              <a:rPr lang="fr-FR" b="1" dirty="0">
                <a:latin typeface="Times New Roman" panose="02020603050405020304" pitchFamily="18" charset="0"/>
                <a:cs typeface="Times New Roman" panose="02020603050405020304" pitchFamily="18" charset="0"/>
              </a:rPr>
              <a:t>Liste des 10 pays qui ont la plus faible disponibilité alimentaire par habitant</a:t>
            </a:r>
          </a:p>
        </p:txBody>
      </p:sp>
      <p:pic>
        <p:nvPicPr>
          <p:cNvPr id="4" name="Espace réservé du contenu 3"/>
          <p:cNvPicPr>
            <a:picLocks noGrp="1" noChangeAspect="1"/>
          </p:cNvPicPr>
          <p:nvPr>
            <p:ph idx="1"/>
          </p:nvPr>
        </p:nvPicPr>
        <p:blipFill>
          <a:blip r:embed="rId2"/>
          <a:stretch>
            <a:fillRect/>
          </a:stretch>
        </p:blipFill>
        <p:spPr>
          <a:xfrm>
            <a:off x="346364" y="1825625"/>
            <a:ext cx="11007436" cy="4351338"/>
          </a:xfrm>
          <a:prstGeom prst="rect">
            <a:avLst/>
          </a:prstGeom>
        </p:spPr>
      </p:pic>
      <p:sp>
        <p:nvSpPr>
          <p:cNvPr id="7" name="Espace réservé du numéro de diapositive 6"/>
          <p:cNvSpPr>
            <a:spLocks noGrp="1"/>
          </p:cNvSpPr>
          <p:nvPr>
            <p:ph type="sldNum" sz="quarter" idx="12"/>
          </p:nvPr>
        </p:nvSpPr>
        <p:spPr/>
        <p:txBody>
          <a:bodyPr/>
          <a:lstStyle/>
          <a:p>
            <a:fld id="{A50B0C7A-5B0D-4394-B844-D7C241820A9B}" type="slidenum">
              <a:rPr lang="fr-FR" smtClean="0"/>
              <a:t>17</a:t>
            </a:fld>
            <a:endParaRPr lang="fr-FR"/>
          </a:p>
        </p:txBody>
      </p:sp>
    </p:spTree>
    <p:extLst>
      <p:ext uri="{BB962C8B-B14F-4D97-AF65-F5344CB8AC3E}">
        <p14:creationId xmlns:p14="http://schemas.microsoft.com/office/powerpoint/2010/main" val="2683350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4211" y="143691"/>
            <a:ext cx="11103429" cy="1214846"/>
          </a:xfrm>
        </p:spPr>
        <p:txBody>
          <a:bodyPr>
            <a:normAutofit/>
          </a:bodyPr>
          <a:lstStyle/>
          <a:p>
            <a:r>
              <a:rPr lang="fr-FR" sz="4400" b="1" dirty="0" smtClean="0">
                <a:latin typeface="Times New Roman" panose="02020603050405020304" pitchFamily="18" charset="0"/>
                <a:cs typeface="Times New Roman" panose="02020603050405020304" pitchFamily="18" charset="0"/>
              </a:rPr>
              <a:t>11) Étude sur le manioc en Thaïlande</a:t>
            </a:r>
            <a:endParaRPr lang="fr-FR" sz="4400" b="1" dirty="0">
              <a:latin typeface="Times New Roman" panose="02020603050405020304" pitchFamily="18" charset="0"/>
              <a:cs typeface="Times New Roman" panose="02020603050405020304" pitchFamily="18" charset="0"/>
            </a:endParaRPr>
          </a:p>
        </p:txBody>
      </p:sp>
      <p:sp>
        <p:nvSpPr>
          <p:cNvPr id="4" name="Espace réservé du texte 3"/>
          <p:cNvSpPr>
            <a:spLocks noGrp="1"/>
          </p:cNvSpPr>
          <p:nvPr>
            <p:ph type="body" sz="half" idx="2"/>
          </p:nvPr>
        </p:nvSpPr>
        <p:spPr>
          <a:xfrm>
            <a:off x="304211" y="2292531"/>
            <a:ext cx="3311825" cy="3811588"/>
          </a:xfrm>
        </p:spPr>
        <p:txBody>
          <a:bodyPr>
            <a:noAutofit/>
          </a:bodyPr>
          <a:lstStyle/>
          <a:p>
            <a:r>
              <a:rPr lang="fr-FR" sz="2800" dirty="0">
                <a:latin typeface="Times New Roman" panose="02020603050405020304" pitchFamily="18" charset="0"/>
                <a:cs typeface="Times New Roman" panose="02020603050405020304" pitchFamily="18" charset="0"/>
              </a:rPr>
              <a:t>≈ 9% de la population de Thaïlande en état de sous-nutrition</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
            </a:r>
            <a:br>
              <a:rPr lang="fr-FR" sz="2800" dirty="0">
                <a:latin typeface="Times New Roman" panose="02020603050405020304" pitchFamily="18" charset="0"/>
                <a:cs typeface="Times New Roman" panose="02020603050405020304" pitchFamily="18" charset="0"/>
              </a:rPr>
            </a:br>
            <a:r>
              <a:rPr lang="fr-FR" sz="2800" dirty="0">
                <a:latin typeface="Times New Roman" panose="02020603050405020304" pitchFamily="18" charset="0"/>
                <a:cs typeface="Times New Roman" panose="02020603050405020304" pitchFamily="18" charset="0"/>
              </a:rPr>
              <a:t>≈ 50% de la population de Thaïlande pour être nourries avec l’exportation de Manioc</a:t>
            </a:r>
          </a:p>
        </p:txBody>
      </p:sp>
      <p:graphicFrame>
        <p:nvGraphicFramePr>
          <p:cNvPr id="13" name="Espace réservé du contenu 12"/>
          <p:cNvGraphicFramePr>
            <a:graphicFrameLocks noGrp="1"/>
          </p:cNvGraphicFramePr>
          <p:nvPr>
            <p:ph idx="1"/>
            <p:extLst>
              <p:ext uri="{D42A27DB-BD31-4B8C-83A1-F6EECF244321}">
                <p14:modId xmlns:p14="http://schemas.microsoft.com/office/powerpoint/2010/main" val="4047402274"/>
              </p:ext>
            </p:extLst>
          </p:nvPr>
        </p:nvGraphicFramePr>
        <p:xfrm>
          <a:off x="4073525" y="1762125"/>
          <a:ext cx="7334250" cy="4873625"/>
        </p:xfrm>
        <a:graphic>
          <a:graphicData uri="http://schemas.openxmlformats.org/drawingml/2006/chart">
            <c:chart xmlns:c="http://schemas.openxmlformats.org/drawingml/2006/chart" xmlns:r="http://schemas.openxmlformats.org/officeDocument/2006/relationships" r:id="rId2"/>
          </a:graphicData>
        </a:graphic>
      </p:graphicFrame>
      <p:sp>
        <p:nvSpPr>
          <p:cNvPr id="7" name="Espace réservé du numéro de diapositive 6"/>
          <p:cNvSpPr>
            <a:spLocks noGrp="1"/>
          </p:cNvSpPr>
          <p:nvPr>
            <p:ph type="sldNum" sz="quarter" idx="12"/>
          </p:nvPr>
        </p:nvSpPr>
        <p:spPr/>
        <p:txBody>
          <a:bodyPr/>
          <a:lstStyle/>
          <a:p>
            <a:fld id="{A50B0C7A-5B0D-4394-B844-D7C241820A9B}" type="slidenum">
              <a:rPr lang="fr-FR" smtClean="0"/>
              <a:t>18</a:t>
            </a:fld>
            <a:endParaRPr lang="fr-FR"/>
          </a:p>
        </p:txBody>
      </p:sp>
    </p:spTree>
    <p:extLst>
      <p:ext uri="{BB962C8B-B14F-4D97-AF65-F5344CB8AC3E}">
        <p14:creationId xmlns:p14="http://schemas.microsoft.com/office/powerpoint/2010/main" val="2091986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54182" y="365125"/>
            <a:ext cx="10799618" cy="1325563"/>
          </a:xfrm>
        </p:spPr>
        <p:txBody>
          <a:bodyPr/>
          <a:lstStyle/>
          <a:p>
            <a:r>
              <a:rPr lang="fr-FR" b="1" dirty="0" smtClean="0">
                <a:latin typeface="Times New Roman" panose="02020603050405020304" pitchFamily="18" charset="0"/>
                <a:cs typeface="Times New Roman" panose="02020603050405020304" pitchFamily="18" charset="0"/>
              </a:rPr>
              <a:t>12) </a:t>
            </a:r>
            <a:r>
              <a:rPr lang="fr-FR" b="1" dirty="0" smtClean="0">
                <a:latin typeface="Times New Roman" panose="02020603050405020304" pitchFamily="18" charset="0"/>
                <a:cs typeface="Times New Roman" panose="02020603050405020304" pitchFamily="18" charset="0"/>
              </a:rPr>
              <a:t>Analyses </a:t>
            </a:r>
            <a:r>
              <a:rPr lang="fr-FR" b="1" dirty="0" smtClean="0">
                <a:latin typeface="Times New Roman" panose="02020603050405020304" pitchFamily="18" charset="0"/>
                <a:cs typeface="Times New Roman" panose="02020603050405020304" pitchFamily="18" charset="0"/>
              </a:rPr>
              <a:t>complémentaires(1/6)</a:t>
            </a:r>
            <a:endParaRPr lang="fr-FR" b="1" dirty="0">
              <a:latin typeface="Times New Roman" panose="02020603050405020304" pitchFamily="18" charset="0"/>
              <a:cs typeface="Times New Roman" panose="02020603050405020304" pitchFamily="18" charset="0"/>
            </a:endParaRPr>
          </a:p>
        </p:txBody>
      </p:sp>
      <p:pic>
        <p:nvPicPr>
          <p:cNvPr id="4" name="Espace réservé du contenu 3"/>
          <p:cNvPicPr>
            <a:picLocks noGrp="1" noChangeAspect="1"/>
          </p:cNvPicPr>
          <p:nvPr>
            <p:ph idx="1"/>
          </p:nvPr>
        </p:nvPicPr>
        <p:blipFill>
          <a:blip r:embed="rId2"/>
          <a:stretch>
            <a:fillRect/>
          </a:stretch>
        </p:blipFill>
        <p:spPr>
          <a:xfrm>
            <a:off x="775855" y="1825625"/>
            <a:ext cx="10335490" cy="4351338"/>
          </a:xfrm>
          <a:prstGeom prst="rect">
            <a:avLst/>
          </a:prstGeom>
        </p:spPr>
      </p:pic>
      <p:sp>
        <p:nvSpPr>
          <p:cNvPr id="7" name="Espace réservé du numéro de diapositive 6"/>
          <p:cNvSpPr>
            <a:spLocks noGrp="1"/>
          </p:cNvSpPr>
          <p:nvPr>
            <p:ph type="sldNum" sz="quarter" idx="12"/>
          </p:nvPr>
        </p:nvSpPr>
        <p:spPr/>
        <p:txBody>
          <a:bodyPr/>
          <a:lstStyle/>
          <a:p>
            <a:fld id="{A50B0C7A-5B0D-4394-B844-D7C241820A9B}" type="slidenum">
              <a:rPr lang="fr-FR" smtClean="0"/>
              <a:t>19</a:t>
            </a:fld>
            <a:endParaRPr lang="fr-FR"/>
          </a:p>
        </p:txBody>
      </p:sp>
    </p:spTree>
    <p:extLst>
      <p:ext uri="{BB962C8B-B14F-4D97-AF65-F5344CB8AC3E}">
        <p14:creationId xmlns:p14="http://schemas.microsoft.com/office/powerpoint/2010/main" val="334284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b="1" dirty="0" smtClean="0"/>
              <a:t>SOMMAIRE</a:t>
            </a:r>
            <a:endParaRPr lang="fr-FR" sz="5400" b="1" dirty="0"/>
          </a:p>
        </p:txBody>
      </p:sp>
      <p:sp>
        <p:nvSpPr>
          <p:cNvPr id="3" name="Espace réservé du contenu 2"/>
          <p:cNvSpPr>
            <a:spLocks noGrp="1"/>
          </p:cNvSpPr>
          <p:nvPr>
            <p:ph idx="1"/>
          </p:nvPr>
        </p:nvSpPr>
        <p:spPr>
          <a:xfrm>
            <a:off x="274320" y="1449976"/>
            <a:ext cx="11639006" cy="5042263"/>
          </a:xfrm>
        </p:spPr>
        <p:txBody>
          <a:bodyPr>
            <a:normAutofit lnSpcReduction="10000"/>
          </a:bodyPr>
          <a:lstStyle/>
          <a:p>
            <a:pPr marL="514350" indent="-514350">
              <a:buFont typeface="+mj-lt"/>
              <a:buAutoNum type="arabicPeriod"/>
            </a:pPr>
            <a:r>
              <a:rPr lang="fr-FR" dirty="0" smtClean="0"/>
              <a:t>Contexte</a:t>
            </a:r>
          </a:p>
          <a:p>
            <a:pPr marL="514350" indent="-514350">
              <a:buFont typeface="+mj-lt"/>
              <a:buAutoNum type="arabicPeriod"/>
            </a:pPr>
            <a:r>
              <a:rPr lang="fr-FR" dirty="0" smtClean="0"/>
              <a:t>Méthodologie </a:t>
            </a:r>
            <a:r>
              <a:rPr lang="fr-FR" dirty="0" smtClean="0"/>
              <a:t>de l’analyse </a:t>
            </a:r>
          </a:p>
          <a:p>
            <a:pPr marL="514350" indent="-514350">
              <a:buFont typeface="+mj-lt"/>
              <a:buAutoNum type="arabicPeriod"/>
            </a:pPr>
            <a:r>
              <a:rPr lang="fr-FR" dirty="0"/>
              <a:t>Proportion de personnes en état de sous-nutrition en </a:t>
            </a:r>
            <a:r>
              <a:rPr lang="fr-FR" dirty="0" smtClean="0"/>
              <a:t>2017</a:t>
            </a:r>
          </a:p>
          <a:p>
            <a:pPr marL="514350" indent="-514350">
              <a:buFont typeface="+mj-lt"/>
              <a:buAutoNum type="arabicPeriod"/>
            </a:pPr>
            <a:r>
              <a:rPr lang="fr-FR" dirty="0"/>
              <a:t>Nombre théorique de personnes qui pourraient être nourries en </a:t>
            </a:r>
            <a:r>
              <a:rPr lang="fr-FR" dirty="0" smtClean="0"/>
              <a:t>2017</a:t>
            </a:r>
          </a:p>
          <a:p>
            <a:pPr marL="514350" indent="-514350">
              <a:buFont typeface="+mj-lt"/>
              <a:buAutoNum type="arabicPeriod"/>
            </a:pPr>
            <a:r>
              <a:rPr lang="fr-FR" dirty="0"/>
              <a:t>Nombre théorique de personnes qui pourraient être nourries uniquement avec les végétaux en </a:t>
            </a:r>
            <a:r>
              <a:rPr lang="fr-FR" dirty="0" smtClean="0"/>
              <a:t>2017</a:t>
            </a:r>
          </a:p>
          <a:p>
            <a:pPr marL="514350" indent="-514350">
              <a:buFont typeface="+mj-lt"/>
              <a:buAutoNum type="arabicPeriod"/>
            </a:pPr>
            <a:r>
              <a:rPr lang="fr-FR" dirty="0"/>
              <a:t>Répartition de la disponibilité </a:t>
            </a:r>
            <a:r>
              <a:rPr lang="fr-FR" dirty="0" smtClean="0"/>
              <a:t>intérieure</a:t>
            </a:r>
          </a:p>
          <a:p>
            <a:pPr marL="514350" indent="-514350">
              <a:buFont typeface="+mj-lt"/>
              <a:buAutoNum type="arabicPeriod"/>
            </a:pPr>
            <a:r>
              <a:rPr lang="fr-FR" dirty="0"/>
              <a:t>Part de l’utilisation des principales céréales entre l’alimentation humaine et </a:t>
            </a:r>
            <a:r>
              <a:rPr lang="fr-FR" dirty="0" smtClean="0"/>
              <a:t>animale</a:t>
            </a:r>
          </a:p>
          <a:p>
            <a:pPr marL="514350" indent="-514350">
              <a:buFont typeface="+mj-lt"/>
              <a:buAutoNum type="arabicPeriod"/>
            </a:pPr>
            <a:r>
              <a:rPr lang="fr-FR" dirty="0"/>
              <a:t>Liste des 10 pays où la proportion de personnes en état de sous-nutrition est la plus forte en </a:t>
            </a:r>
            <a:r>
              <a:rPr lang="fr-FR" dirty="0">
                <a:solidFill>
                  <a:schemeClr val="lt1"/>
                </a:solidFill>
              </a:rPr>
              <a:t>2017</a:t>
            </a:r>
            <a:endParaRPr lang="fr-FR" dirty="0"/>
          </a:p>
        </p:txBody>
      </p:sp>
      <p:sp>
        <p:nvSpPr>
          <p:cNvPr id="7" name="Espace réservé du numéro de diapositive 6"/>
          <p:cNvSpPr>
            <a:spLocks noGrp="1"/>
          </p:cNvSpPr>
          <p:nvPr>
            <p:ph type="sldNum" sz="quarter" idx="12"/>
          </p:nvPr>
        </p:nvSpPr>
        <p:spPr/>
        <p:txBody>
          <a:bodyPr/>
          <a:lstStyle/>
          <a:p>
            <a:fld id="{A50B0C7A-5B0D-4394-B844-D7C241820A9B}" type="slidenum">
              <a:rPr lang="fr-FR" smtClean="0"/>
              <a:t>2</a:t>
            </a:fld>
            <a:endParaRPr lang="fr-FR"/>
          </a:p>
        </p:txBody>
      </p:sp>
    </p:spTree>
    <p:extLst>
      <p:ext uri="{BB962C8B-B14F-4D97-AF65-F5344CB8AC3E}">
        <p14:creationId xmlns:p14="http://schemas.microsoft.com/office/powerpoint/2010/main" val="1440690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Times New Roman" panose="02020603050405020304" pitchFamily="18" charset="0"/>
                <a:cs typeface="Times New Roman" panose="02020603050405020304" pitchFamily="18" charset="0"/>
              </a:rPr>
              <a:t>12) Analyses </a:t>
            </a:r>
            <a:r>
              <a:rPr lang="fr-FR" b="1" dirty="0" smtClean="0">
                <a:latin typeface="Times New Roman" panose="02020603050405020304" pitchFamily="18" charset="0"/>
                <a:cs typeface="Times New Roman" panose="02020603050405020304" pitchFamily="18" charset="0"/>
              </a:rPr>
              <a:t>complémentaires(2/6)</a:t>
            </a:r>
            <a:endParaRPr lang="fr-FR" dirty="0"/>
          </a:p>
        </p:txBody>
      </p:sp>
      <p:pic>
        <p:nvPicPr>
          <p:cNvPr id="4" name="Espace réservé du contenu 3"/>
          <p:cNvPicPr>
            <a:picLocks noGrp="1" noChangeAspect="1"/>
          </p:cNvPicPr>
          <p:nvPr>
            <p:ph idx="1"/>
          </p:nvPr>
        </p:nvPicPr>
        <p:blipFill>
          <a:blip r:embed="rId2"/>
          <a:stretch>
            <a:fillRect/>
          </a:stretch>
        </p:blipFill>
        <p:spPr>
          <a:xfrm>
            <a:off x="838200" y="1825625"/>
            <a:ext cx="10314709" cy="4351338"/>
          </a:xfrm>
          <a:prstGeom prst="rect">
            <a:avLst/>
          </a:prstGeom>
        </p:spPr>
      </p:pic>
      <p:sp>
        <p:nvSpPr>
          <p:cNvPr id="7" name="Espace réservé du numéro de diapositive 6"/>
          <p:cNvSpPr>
            <a:spLocks noGrp="1"/>
          </p:cNvSpPr>
          <p:nvPr>
            <p:ph type="sldNum" sz="quarter" idx="12"/>
          </p:nvPr>
        </p:nvSpPr>
        <p:spPr/>
        <p:txBody>
          <a:bodyPr/>
          <a:lstStyle/>
          <a:p>
            <a:fld id="{A50B0C7A-5B0D-4394-B844-D7C241820A9B}" type="slidenum">
              <a:rPr lang="fr-FR" smtClean="0"/>
              <a:t>20</a:t>
            </a:fld>
            <a:endParaRPr lang="fr-FR"/>
          </a:p>
        </p:txBody>
      </p:sp>
    </p:spTree>
    <p:extLst>
      <p:ext uri="{BB962C8B-B14F-4D97-AF65-F5344CB8AC3E}">
        <p14:creationId xmlns:p14="http://schemas.microsoft.com/office/powerpoint/2010/main" val="3925048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Times New Roman" panose="02020603050405020304" pitchFamily="18" charset="0"/>
                <a:cs typeface="Times New Roman" panose="02020603050405020304" pitchFamily="18" charset="0"/>
              </a:rPr>
              <a:t>12) Analyses </a:t>
            </a:r>
            <a:r>
              <a:rPr lang="fr-FR" b="1" dirty="0" smtClean="0">
                <a:latin typeface="Times New Roman" panose="02020603050405020304" pitchFamily="18" charset="0"/>
                <a:cs typeface="Times New Roman" panose="02020603050405020304" pitchFamily="18" charset="0"/>
              </a:rPr>
              <a:t>complémentaires(3/6)</a:t>
            </a:r>
            <a:endParaRPr lang="fr-FR" dirty="0"/>
          </a:p>
        </p:txBody>
      </p:sp>
      <p:pic>
        <p:nvPicPr>
          <p:cNvPr id="4" name="Espace réservé du contenu 3"/>
          <p:cNvPicPr>
            <a:picLocks noGrp="1" noChangeAspect="1"/>
          </p:cNvPicPr>
          <p:nvPr>
            <p:ph idx="1"/>
          </p:nvPr>
        </p:nvPicPr>
        <p:blipFill>
          <a:blip r:embed="rId3"/>
          <a:stretch>
            <a:fillRect/>
          </a:stretch>
        </p:blipFill>
        <p:spPr>
          <a:xfrm>
            <a:off x="838200" y="2189438"/>
            <a:ext cx="11118274" cy="3809580"/>
          </a:xfrm>
          <a:prstGeom prst="rect">
            <a:avLst/>
          </a:prstGeom>
        </p:spPr>
      </p:pic>
      <p:sp>
        <p:nvSpPr>
          <p:cNvPr id="7" name="Espace réservé du numéro de diapositive 6"/>
          <p:cNvSpPr>
            <a:spLocks noGrp="1"/>
          </p:cNvSpPr>
          <p:nvPr>
            <p:ph type="sldNum" sz="quarter" idx="12"/>
          </p:nvPr>
        </p:nvSpPr>
        <p:spPr/>
        <p:txBody>
          <a:bodyPr/>
          <a:lstStyle/>
          <a:p>
            <a:fld id="{A50B0C7A-5B0D-4394-B844-D7C241820A9B}" type="slidenum">
              <a:rPr lang="fr-FR" smtClean="0"/>
              <a:t>21</a:t>
            </a:fld>
            <a:endParaRPr lang="fr-FR"/>
          </a:p>
        </p:txBody>
      </p:sp>
    </p:spTree>
    <p:extLst>
      <p:ext uri="{BB962C8B-B14F-4D97-AF65-F5344CB8AC3E}">
        <p14:creationId xmlns:p14="http://schemas.microsoft.com/office/powerpoint/2010/main" val="1103811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Times New Roman" panose="02020603050405020304" pitchFamily="18" charset="0"/>
                <a:cs typeface="Times New Roman" panose="02020603050405020304" pitchFamily="18" charset="0"/>
              </a:rPr>
              <a:t>12) Analyses </a:t>
            </a:r>
            <a:r>
              <a:rPr lang="fr-FR" b="1" dirty="0" smtClean="0">
                <a:latin typeface="Times New Roman" panose="02020603050405020304" pitchFamily="18" charset="0"/>
                <a:cs typeface="Times New Roman" panose="02020603050405020304" pitchFamily="18" charset="0"/>
              </a:rPr>
              <a:t>complémentaires(4/6)</a:t>
            </a:r>
            <a:endParaRPr lang="fr-FR" dirty="0"/>
          </a:p>
        </p:txBody>
      </p:sp>
      <p:pic>
        <p:nvPicPr>
          <p:cNvPr id="4" name="Espace réservé du contenu 3"/>
          <p:cNvPicPr>
            <a:picLocks noGrp="1" noChangeAspect="1"/>
          </p:cNvPicPr>
          <p:nvPr>
            <p:ph idx="1"/>
          </p:nvPr>
        </p:nvPicPr>
        <p:blipFill>
          <a:blip r:embed="rId3"/>
          <a:stretch>
            <a:fillRect/>
          </a:stretch>
        </p:blipFill>
        <p:spPr>
          <a:xfrm>
            <a:off x="540327" y="2244274"/>
            <a:ext cx="11125200" cy="3514040"/>
          </a:xfrm>
          <a:prstGeom prst="rect">
            <a:avLst/>
          </a:prstGeom>
        </p:spPr>
      </p:pic>
      <p:sp>
        <p:nvSpPr>
          <p:cNvPr id="7" name="Espace réservé du numéro de diapositive 6"/>
          <p:cNvSpPr>
            <a:spLocks noGrp="1"/>
          </p:cNvSpPr>
          <p:nvPr>
            <p:ph type="sldNum" sz="quarter" idx="12"/>
          </p:nvPr>
        </p:nvSpPr>
        <p:spPr/>
        <p:txBody>
          <a:bodyPr/>
          <a:lstStyle/>
          <a:p>
            <a:fld id="{A50B0C7A-5B0D-4394-B844-D7C241820A9B}" type="slidenum">
              <a:rPr lang="fr-FR" smtClean="0"/>
              <a:t>22</a:t>
            </a:fld>
            <a:endParaRPr lang="fr-FR"/>
          </a:p>
        </p:txBody>
      </p:sp>
    </p:spTree>
    <p:extLst>
      <p:ext uri="{BB962C8B-B14F-4D97-AF65-F5344CB8AC3E}">
        <p14:creationId xmlns:p14="http://schemas.microsoft.com/office/powerpoint/2010/main" val="2074738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Times New Roman" panose="02020603050405020304" pitchFamily="18" charset="0"/>
                <a:cs typeface="Times New Roman" panose="02020603050405020304" pitchFamily="18" charset="0"/>
              </a:rPr>
              <a:t>12) Analyses </a:t>
            </a:r>
            <a:r>
              <a:rPr lang="fr-FR" b="1" dirty="0" smtClean="0">
                <a:latin typeface="Times New Roman" panose="02020603050405020304" pitchFamily="18" charset="0"/>
                <a:cs typeface="Times New Roman" panose="02020603050405020304" pitchFamily="18" charset="0"/>
              </a:rPr>
              <a:t>complémentaires(5/6)</a:t>
            </a:r>
            <a:endParaRPr lang="fr-FR" dirty="0"/>
          </a:p>
        </p:txBody>
      </p:sp>
      <p:pic>
        <p:nvPicPr>
          <p:cNvPr id="4" name="Espace réservé du contenu 3"/>
          <p:cNvPicPr>
            <a:picLocks noGrp="1" noChangeAspect="1"/>
          </p:cNvPicPr>
          <p:nvPr>
            <p:ph idx="1"/>
          </p:nvPr>
        </p:nvPicPr>
        <p:blipFill>
          <a:blip r:embed="rId3"/>
          <a:stretch>
            <a:fillRect/>
          </a:stretch>
        </p:blipFill>
        <p:spPr>
          <a:xfrm>
            <a:off x="838200" y="1825625"/>
            <a:ext cx="10702635" cy="4351338"/>
          </a:xfrm>
          <a:prstGeom prst="rect">
            <a:avLst/>
          </a:prstGeom>
        </p:spPr>
      </p:pic>
      <p:sp>
        <p:nvSpPr>
          <p:cNvPr id="7" name="Espace réservé du numéro de diapositive 6"/>
          <p:cNvSpPr>
            <a:spLocks noGrp="1"/>
          </p:cNvSpPr>
          <p:nvPr>
            <p:ph type="sldNum" sz="quarter" idx="12"/>
          </p:nvPr>
        </p:nvSpPr>
        <p:spPr/>
        <p:txBody>
          <a:bodyPr/>
          <a:lstStyle/>
          <a:p>
            <a:fld id="{A50B0C7A-5B0D-4394-B844-D7C241820A9B}" type="slidenum">
              <a:rPr lang="fr-FR" smtClean="0"/>
              <a:t>23</a:t>
            </a:fld>
            <a:endParaRPr lang="fr-FR"/>
          </a:p>
        </p:txBody>
      </p:sp>
    </p:spTree>
    <p:extLst>
      <p:ext uri="{BB962C8B-B14F-4D97-AF65-F5344CB8AC3E}">
        <p14:creationId xmlns:p14="http://schemas.microsoft.com/office/powerpoint/2010/main" val="2861098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Times New Roman" panose="02020603050405020304" pitchFamily="18" charset="0"/>
                <a:cs typeface="Times New Roman" panose="02020603050405020304" pitchFamily="18" charset="0"/>
              </a:rPr>
              <a:t>12) Analyses </a:t>
            </a:r>
            <a:r>
              <a:rPr lang="fr-FR" b="1" dirty="0" smtClean="0">
                <a:latin typeface="Times New Roman" panose="02020603050405020304" pitchFamily="18" charset="0"/>
                <a:cs typeface="Times New Roman" panose="02020603050405020304" pitchFamily="18" charset="0"/>
              </a:rPr>
              <a:t>complémentaires(6/6)</a:t>
            </a:r>
            <a:endParaRPr lang="fr-FR" dirty="0"/>
          </a:p>
        </p:txBody>
      </p:sp>
      <p:pic>
        <p:nvPicPr>
          <p:cNvPr id="4" name="Espace réservé du contenu 3"/>
          <p:cNvPicPr>
            <a:picLocks noGrp="1" noChangeAspect="1"/>
          </p:cNvPicPr>
          <p:nvPr>
            <p:ph idx="1"/>
          </p:nvPr>
        </p:nvPicPr>
        <p:blipFill>
          <a:blip r:embed="rId3"/>
          <a:stretch>
            <a:fillRect/>
          </a:stretch>
        </p:blipFill>
        <p:spPr>
          <a:xfrm>
            <a:off x="415636" y="2289601"/>
            <a:ext cx="10938164" cy="3695563"/>
          </a:xfrm>
          <a:prstGeom prst="rect">
            <a:avLst/>
          </a:prstGeom>
        </p:spPr>
      </p:pic>
      <p:sp>
        <p:nvSpPr>
          <p:cNvPr id="7" name="Espace réservé du numéro de diapositive 6"/>
          <p:cNvSpPr>
            <a:spLocks noGrp="1"/>
          </p:cNvSpPr>
          <p:nvPr>
            <p:ph type="sldNum" sz="quarter" idx="12"/>
          </p:nvPr>
        </p:nvSpPr>
        <p:spPr/>
        <p:txBody>
          <a:bodyPr/>
          <a:lstStyle/>
          <a:p>
            <a:fld id="{A50B0C7A-5B0D-4394-B844-D7C241820A9B}" type="slidenum">
              <a:rPr lang="fr-FR" smtClean="0"/>
              <a:t>24</a:t>
            </a:fld>
            <a:endParaRPr lang="fr-FR"/>
          </a:p>
        </p:txBody>
      </p:sp>
    </p:spTree>
    <p:extLst>
      <p:ext uri="{BB962C8B-B14F-4D97-AF65-F5344CB8AC3E}">
        <p14:creationId xmlns:p14="http://schemas.microsoft.com/office/powerpoint/2010/main" val="3180685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847"/>
            <a:ext cx="10515600" cy="1325563"/>
          </a:xfrm>
        </p:spPr>
        <p:txBody>
          <a:bodyPr/>
          <a:lstStyle/>
          <a:p>
            <a:r>
              <a:rPr lang="fr-FR" b="1" u="sng" dirty="0" smtClean="0">
                <a:latin typeface="Times New Roman" panose="02020603050405020304" pitchFamily="18" charset="0"/>
                <a:cs typeface="Times New Roman" panose="02020603050405020304" pitchFamily="18" charset="0"/>
              </a:rPr>
              <a:t>CONCLUSION</a:t>
            </a:r>
            <a:endParaRPr lang="fr-FR" b="1" u="sng"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166255" y="1089451"/>
            <a:ext cx="11187545" cy="4575176"/>
          </a:xfrm>
        </p:spPr>
        <p:txBody>
          <a:bodyPr>
            <a:noAutofit/>
          </a:bodyPr>
          <a:lstStyle/>
          <a:p>
            <a:pPr marL="0" indent="0">
              <a:buNone/>
            </a:pPr>
            <a:endParaRPr lang="fr-FR" sz="3200" dirty="0" smtClean="0">
              <a:latin typeface="Times New Roman" panose="02020603050405020304" pitchFamily="18" charset="0"/>
              <a:cs typeface="Times New Roman" panose="02020603050405020304" pitchFamily="18" charset="0"/>
            </a:endParaRPr>
          </a:p>
          <a:p>
            <a:pPr>
              <a:buFontTx/>
              <a:buChar char="-"/>
            </a:pPr>
            <a:r>
              <a:rPr lang="fr-FR" sz="3200" dirty="0" smtClean="0">
                <a:latin typeface="Times New Roman" panose="02020603050405020304" pitchFamily="18" charset="0"/>
                <a:cs typeface="Times New Roman" panose="02020603050405020304" pitchFamily="18" charset="0"/>
              </a:rPr>
              <a:t>La production mondiale pourrait sans problème nourrir toute la population</a:t>
            </a:r>
          </a:p>
          <a:p>
            <a:pPr>
              <a:buFontTx/>
              <a:buChar char="-"/>
            </a:pPr>
            <a:endParaRPr lang="fr-FR" sz="3200" dirty="0" smtClean="0">
              <a:latin typeface="Times New Roman" panose="02020603050405020304" pitchFamily="18" charset="0"/>
              <a:cs typeface="Times New Roman" panose="02020603050405020304" pitchFamily="18" charset="0"/>
            </a:endParaRPr>
          </a:p>
          <a:p>
            <a:pPr>
              <a:buFontTx/>
              <a:buChar char="-"/>
            </a:pPr>
            <a:r>
              <a:rPr lang="fr-FR" sz="3200" dirty="0" smtClean="0">
                <a:latin typeface="Times New Roman" panose="02020603050405020304" pitchFamily="18" charset="0"/>
                <a:cs typeface="Times New Roman" panose="02020603050405020304" pitchFamily="18" charset="0"/>
              </a:rPr>
              <a:t>Les ressources sont mal réparties à travers le monde</a:t>
            </a:r>
          </a:p>
          <a:p>
            <a:pPr>
              <a:buFontTx/>
              <a:buChar char="-"/>
            </a:pPr>
            <a:endParaRPr lang="fr-FR" sz="3200" dirty="0" smtClean="0">
              <a:latin typeface="Times New Roman" panose="02020603050405020304" pitchFamily="18" charset="0"/>
              <a:cs typeface="Times New Roman" panose="02020603050405020304" pitchFamily="18" charset="0"/>
            </a:endParaRPr>
          </a:p>
          <a:p>
            <a:pPr>
              <a:buFontTx/>
              <a:buChar char="-"/>
            </a:pPr>
            <a:r>
              <a:rPr lang="fr-FR" sz="3200" dirty="0" smtClean="0">
                <a:latin typeface="Times New Roman" panose="02020603050405020304" pitchFamily="18" charset="0"/>
                <a:cs typeface="Times New Roman" panose="02020603050405020304" pitchFamily="18" charset="0"/>
              </a:rPr>
              <a:t>Les pays en zone de conflits ainsi que les pays qui subissent beaucoup de catastrophe naturelle sont plus impactés par la sous-nutrition</a:t>
            </a:r>
          </a:p>
          <a:p>
            <a:pPr>
              <a:buFontTx/>
              <a:buChar char="-"/>
            </a:pPr>
            <a:endParaRPr lang="fr-FR" sz="3200" dirty="0" smtClean="0">
              <a:latin typeface="Times New Roman" panose="02020603050405020304" pitchFamily="18" charset="0"/>
              <a:cs typeface="Times New Roman" panose="02020603050405020304" pitchFamily="18" charset="0"/>
            </a:endParaRPr>
          </a:p>
          <a:p>
            <a:pPr>
              <a:buFontTx/>
              <a:buChar char="-"/>
            </a:pPr>
            <a:endParaRPr lang="fr-FR" sz="3200" dirty="0" smtClean="0">
              <a:latin typeface="Times New Roman" panose="02020603050405020304" pitchFamily="18" charset="0"/>
              <a:cs typeface="Times New Roman" panose="02020603050405020304" pitchFamily="18" charset="0"/>
            </a:endParaRPr>
          </a:p>
          <a:p>
            <a:endParaRPr lang="fr-FR" sz="3200" dirty="0">
              <a:latin typeface="Times New Roman" panose="02020603050405020304" pitchFamily="18" charset="0"/>
              <a:cs typeface="Times New Roman" panose="02020603050405020304" pitchFamily="18" charset="0"/>
            </a:endParaRPr>
          </a:p>
        </p:txBody>
      </p:sp>
      <p:sp>
        <p:nvSpPr>
          <p:cNvPr id="7" name="Espace réservé du numéro de diapositive 6"/>
          <p:cNvSpPr>
            <a:spLocks noGrp="1"/>
          </p:cNvSpPr>
          <p:nvPr>
            <p:ph type="sldNum" sz="quarter" idx="12"/>
          </p:nvPr>
        </p:nvSpPr>
        <p:spPr/>
        <p:txBody>
          <a:bodyPr/>
          <a:lstStyle/>
          <a:p>
            <a:fld id="{A50B0C7A-5B0D-4394-B844-D7C241820A9B}" type="slidenum">
              <a:rPr lang="fr-FR" smtClean="0"/>
              <a:t>25</a:t>
            </a:fld>
            <a:endParaRPr lang="fr-FR"/>
          </a:p>
        </p:txBody>
      </p:sp>
    </p:spTree>
    <p:extLst>
      <p:ext uri="{BB962C8B-B14F-4D97-AF65-F5344CB8AC3E}">
        <p14:creationId xmlns:p14="http://schemas.microsoft.com/office/powerpoint/2010/main" val="429723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50B0C7A-5B0D-4394-B844-D7C241820A9B}" type="slidenum">
              <a:rPr lang="fr-FR" smtClean="0"/>
              <a:t>26</a:t>
            </a:fld>
            <a:endParaRPr lang="fr-FR"/>
          </a:p>
        </p:txBody>
      </p:sp>
    </p:spTree>
    <p:extLst>
      <p:ext uri="{BB962C8B-B14F-4D97-AF65-F5344CB8AC3E}">
        <p14:creationId xmlns:p14="http://schemas.microsoft.com/office/powerpoint/2010/main" val="152946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33697" y="156120"/>
            <a:ext cx="10515600" cy="1173115"/>
          </a:xfrm>
        </p:spPr>
        <p:txBody>
          <a:bodyPr/>
          <a:lstStyle/>
          <a:p>
            <a:r>
              <a:rPr lang="fr-FR" sz="5400" b="1" dirty="0" smtClean="0"/>
              <a:t>SOMMAIRE</a:t>
            </a:r>
            <a:r>
              <a:rPr lang="fr-FR" b="1" dirty="0" smtClean="0"/>
              <a:t> </a:t>
            </a:r>
            <a:r>
              <a:rPr lang="fr-FR" dirty="0" smtClean="0"/>
              <a:t>(suite)</a:t>
            </a:r>
            <a:endParaRPr lang="fr-FR" dirty="0"/>
          </a:p>
        </p:txBody>
      </p:sp>
      <p:sp>
        <p:nvSpPr>
          <p:cNvPr id="3" name="Espace réservé du contenu 2"/>
          <p:cNvSpPr>
            <a:spLocks noGrp="1"/>
          </p:cNvSpPr>
          <p:nvPr>
            <p:ph idx="1"/>
          </p:nvPr>
        </p:nvSpPr>
        <p:spPr>
          <a:xfrm>
            <a:off x="195943" y="1329235"/>
            <a:ext cx="11821886" cy="5241381"/>
          </a:xfrm>
        </p:spPr>
        <p:txBody>
          <a:bodyPr/>
          <a:lstStyle/>
          <a:p>
            <a:pPr marL="514350" indent="-514350">
              <a:buFont typeface="+mj-lt"/>
              <a:buAutoNum type="arabicPeriod"/>
            </a:pPr>
            <a:r>
              <a:rPr lang="fr-FR" dirty="0"/>
              <a:t>Liste des 10 pays qui ont le plus bénéficié de l’aide alimentaire entre 2013 et </a:t>
            </a:r>
            <a:r>
              <a:rPr lang="fr-FR" dirty="0" smtClean="0"/>
              <a:t>2016</a:t>
            </a:r>
          </a:p>
          <a:p>
            <a:pPr marL="514350" indent="-514350">
              <a:buFont typeface="+mj-lt"/>
              <a:buAutoNum type="arabicPeriod"/>
            </a:pPr>
            <a:r>
              <a:rPr lang="fr-FR" dirty="0"/>
              <a:t>Évolution de l’aide alimentaire pour les 5 pays qui en ont le plus bénéficié entre 2013 et </a:t>
            </a:r>
            <a:r>
              <a:rPr lang="fr-FR" dirty="0" smtClean="0"/>
              <a:t>2016</a:t>
            </a:r>
          </a:p>
          <a:p>
            <a:pPr marL="514350" indent="-514350">
              <a:buFont typeface="+mj-lt"/>
              <a:buAutoNum type="arabicPeriod"/>
            </a:pPr>
            <a:r>
              <a:rPr lang="fr-FR" dirty="0"/>
              <a:t>Liste des 10 pays qui ont la plus forte disponibilité alimentaire par </a:t>
            </a:r>
            <a:r>
              <a:rPr lang="fr-FR" dirty="0" smtClean="0"/>
              <a:t>habitant</a:t>
            </a:r>
          </a:p>
          <a:p>
            <a:pPr marL="514350" indent="-514350">
              <a:buFont typeface="+mj-lt"/>
              <a:buAutoNum type="arabicPeriod"/>
            </a:pPr>
            <a:r>
              <a:rPr lang="fr-FR" dirty="0"/>
              <a:t>Liste des 10 pays qui ont la plus faible disponibilité alimentaire par </a:t>
            </a:r>
            <a:r>
              <a:rPr lang="fr-FR" dirty="0" smtClean="0"/>
              <a:t>habitant</a:t>
            </a:r>
          </a:p>
          <a:p>
            <a:pPr marL="514350" indent="-514350">
              <a:buFont typeface="+mj-lt"/>
              <a:buAutoNum type="arabicPeriod"/>
            </a:pPr>
            <a:r>
              <a:rPr lang="fr-FR" dirty="0"/>
              <a:t>Étude sur le manioc en </a:t>
            </a:r>
            <a:r>
              <a:rPr lang="fr-FR" dirty="0" smtClean="0"/>
              <a:t>Thaïlande</a:t>
            </a:r>
          </a:p>
          <a:p>
            <a:pPr marL="514350" indent="-514350">
              <a:buFont typeface="+mj-lt"/>
              <a:buAutoNum type="arabicPeriod"/>
            </a:pPr>
            <a:r>
              <a:rPr lang="fr-FR" dirty="0"/>
              <a:t>Analyses </a:t>
            </a:r>
            <a:r>
              <a:rPr lang="fr-FR" dirty="0" smtClean="0"/>
              <a:t>complémentaires</a:t>
            </a:r>
          </a:p>
          <a:p>
            <a:pPr marL="514350" indent="-514350">
              <a:buFont typeface="+mj-lt"/>
              <a:buAutoNum type="arabicPeriod"/>
            </a:pPr>
            <a:r>
              <a:rPr lang="fr-FR" dirty="0" smtClean="0"/>
              <a:t>Conclusion</a:t>
            </a:r>
          </a:p>
          <a:p>
            <a:pPr marL="514350" indent="-514350">
              <a:buFont typeface="+mj-lt"/>
              <a:buAutoNum type="arabicPeriod"/>
            </a:pPr>
            <a:endParaRPr lang="fr-FR" dirty="0"/>
          </a:p>
        </p:txBody>
      </p:sp>
      <p:sp>
        <p:nvSpPr>
          <p:cNvPr id="7" name="Espace réservé du numéro de diapositive 6"/>
          <p:cNvSpPr>
            <a:spLocks noGrp="1"/>
          </p:cNvSpPr>
          <p:nvPr>
            <p:ph type="sldNum" sz="quarter" idx="12"/>
          </p:nvPr>
        </p:nvSpPr>
        <p:spPr/>
        <p:txBody>
          <a:bodyPr/>
          <a:lstStyle/>
          <a:p>
            <a:fld id="{A50B0C7A-5B0D-4394-B844-D7C241820A9B}" type="slidenum">
              <a:rPr lang="fr-FR" smtClean="0"/>
              <a:t>3</a:t>
            </a:fld>
            <a:endParaRPr lang="fr-FR"/>
          </a:p>
        </p:txBody>
      </p:sp>
    </p:spTree>
    <p:extLst>
      <p:ext uri="{BB962C8B-B14F-4D97-AF65-F5344CB8AC3E}">
        <p14:creationId xmlns:p14="http://schemas.microsoft.com/office/powerpoint/2010/main" val="217591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r>
              <a:rPr lang="fr-FR" sz="5400" b="1" dirty="0" smtClean="0">
                <a:latin typeface="Times New Roman" panose="02020603050405020304" pitchFamily="18" charset="0"/>
                <a:cs typeface="Times New Roman" panose="02020603050405020304" pitchFamily="18" charset="0"/>
              </a:rPr>
              <a:t>CONTEXTE</a:t>
            </a:r>
            <a:endParaRPr lang="fr-FR" sz="5400" b="1"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222069" y="1384662"/>
            <a:ext cx="11625942" cy="5042263"/>
          </a:xfrm>
        </p:spPr>
        <p:txBody>
          <a:bodyPr/>
          <a:lstStyle/>
          <a:p>
            <a:r>
              <a:rPr lang="fr-FR" dirty="0"/>
              <a:t>La nutrition en santé publique est un domaine essentiel qui offre de nombreuses opportunités pour l'analyse de données. Les données jouent un rôle crucial dans la compréhension des habitudes alimentaires, des facteurs de risque associés et de l'impact sur la santé publique. En tant que data </a:t>
            </a:r>
            <a:r>
              <a:rPr lang="fr-FR" dirty="0" smtClean="0"/>
              <a:t>analyste, </a:t>
            </a:r>
            <a:r>
              <a:rPr lang="fr-FR" dirty="0"/>
              <a:t>votre rôle est d'explorer et d'analyser les données nutritionnelles pour aider à formuler des stratégies efficaces en matière de santé publique.</a:t>
            </a:r>
          </a:p>
          <a:p>
            <a:r>
              <a:rPr lang="fr-FR" dirty="0"/>
              <a:t>La collecte et l'analyse des données nutritionnelles permettent d'identifier les tendances alimentaires, les carences nutritionnelles et les problèmes de santé associés. Cela aide à évaluer l'efficacité des politiques publiques en matière de nutrition et à fournir des recommandations basées sur des preuves scientifiques pour améliorer la santé de la population.</a:t>
            </a:r>
          </a:p>
          <a:p>
            <a:endParaRPr lang="fr-FR" dirty="0"/>
          </a:p>
        </p:txBody>
      </p:sp>
      <p:sp>
        <p:nvSpPr>
          <p:cNvPr id="7" name="Espace réservé du numéro de diapositive 6"/>
          <p:cNvSpPr>
            <a:spLocks noGrp="1"/>
          </p:cNvSpPr>
          <p:nvPr>
            <p:ph type="sldNum" sz="quarter" idx="12"/>
          </p:nvPr>
        </p:nvSpPr>
        <p:spPr/>
        <p:txBody>
          <a:bodyPr/>
          <a:lstStyle/>
          <a:p>
            <a:fld id="{A50B0C7A-5B0D-4394-B844-D7C241820A9B}" type="slidenum">
              <a:rPr lang="fr-FR" smtClean="0"/>
              <a:t>4</a:t>
            </a:fld>
            <a:endParaRPr lang="fr-FR"/>
          </a:p>
        </p:txBody>
      </p:sp>
    </p:spTree>
    <p:extLst>
      <p:ext uri="{BB962C8B-B14F-4D97-AF65-F5344CB8AC3E}">
        <p14:creationId xmlns:p14="http://schemas.microsoft.com/office/powerpoint/2010/main" val="3412337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CONTEXTE</a:t>
            </a:r>
            <a:r>
              <a:rPr lang="fr-FR" dirty="0" smtClean="0"/>
              <a:t> </a:t>
            </a:r>
            <a:r>
              <a:rPr lang="fr-FR" dirty="0" smtClean="0"/>
              <a:t>(Fin)</a:t>
            </a:r>
            <a:endParaRPr lang="fr-FR" dirty="0"/>
          </a:p>
        </p:txBody>
      </p:sp>
      <p:sp>
        <p:nvSpPr>
          <p:cNvPr id="3" name="Espace réservé du contenu 2"/>
          <p:cNvSpPr>
            <a:spLocks noGrp="1"/>
          </p:cNvSpPr>
          <p:nvPr>
            <p:ph idx="1"/>
          </p:nvPr>
        </p:nvSpPr>
        <p:spPr>
          <a:xfrm>
            <a:off x="838200" y="1491518"/>
            <a:ext cx="10515600" cy="4351338"/>
          </a:xfrm>
        </p:spPr>
        <p:txBody>
          <a:bodyPr>
            <a:normAutofit/>
          </a:bodyPr>
          <a:lstStyle/>
          <a:p>
            <a:r>
              <a:rPr lang="fr-FR" sz="3200" dirty="0">
                <a:latin typeface="Times New Roman" panose="02020603050405020304" pitchFamily="18" charset="0"/>
                <a:cs typeface="Times New Roman" panose="02020603050405020304" pitchFamily="18" charset="0"/>
              </a:rPr>
              <a:t>cette présentation mettra en évidence l'importance de l'analyse des données nutritionnelles en santé publique et montrera comment les données peuvent être utilisées pour informer les décisions politiques, développer des programmes de santé efficaces et améliorer la santé de la population. En tant que data </a:t>
            </a:r>
            <a:r>
              <a:rPr lang="fr-FR" sz="3200" dirty="0" err="1">
                <a:latin typeface="Times New Roman" panose="02020603050405020304" pitchFamily="18" charset="0"/>
                <a:cs typeface="Times New Roman" panose="02020603050405020304" pitchFamily="18" charset="0"/>
              </a:rPr>
              <a:t>analyst</a:t>
            </a:r>
            <a:r>
              <a:rPr lang="fr-FR" sz="3200" dirty="0">
                <a:latin typeface="Times New Roman" panose="02020603050405020304" pitchFamily="18" charset="0"/>
                <a:cs typeface="Times New Roman" panose="02020603050405020304" pitchFamily="18" charset="0"/>
              </a:rPr>
              <a:t>, </a:t>
            </a:r>
            <a:r>
              <a:rPr lang="fr-FR" sz="3200" dirty="0" smtClean="0">
                <a:latin typeface="Times New Roman" panose="02020603050405020304" pitchFamily="18" charset="0"/>
                <a:cs typeface="Times New Roman" panose="02020603050405020304" pitchFamily="18" charset="0"/>
              </a:rPr>
              <a:t>notre </a:t>
            </a:r>
            <a:r>
              <a:rPr lang="fr-FR" sz="3200" dirty="0">
                <a:latin typeface="Times New Roman" panose="02020603050405020304" pitchFamily="18" charset="0"/>
                <a:cs typeface="Times New Roman" panose="02020603050405020304" pitchFamily="18" charset="0"/>
              </a:rPr>
              <a:t>rôle est essentiel pour transformer ces données en informations précieuses qui peuvent guider les stratégies de nutrition en santé publique et contribuer à un avenir plus sain pour tous.</a:t>
            </a:r>
          </a:p>
        </p:txBody>
      </p:sp>
      <p:sp>
        <p:nvSpPr>
          <p:cNvPr id="7" name="Espace réservé du numéro de diapositive 6"/>
          <p:cNvSpPr>
            <a:spLocks noGrp="1"/>
          </p:cNvSpPr>
          <p:nvPr>
            <p:ph type="sldNum" sz="quarter" idx="12"/>
          </p:nvPr>
        </p:nvSpPr>
        <p:spPr/>
        <p:txBody>
          <a:bodyPr/>
          <a:lstStyle/>
          <a:p>
            <a:fld id="{A50B0C7A-5B0D-4394-B844-D7C241820A9B}" type="slidenum">
              <a:rPr lang="fr-FR" smtClean="0"/>
              <a:t>5</a:t>
            </a:fld>
            <a:endParaRPr lang="fr-FR"/>
          </a:p>
        </p:txBody>
      </p:sp>
    </p:spTree>
    <p:extLst>
      <p:ext uri="{BB962C8B-B14F-4D97-AF65-F5344CB8AC3E}">
        <p14:creationId xmlns:p14="http://schemas.microsoft.com/office/powerpoint/2010/main" val="184241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6316" y="92564"/>
            <a:ext cx="10515600" cy="1138359"/>
          </a:xfrm>
        </p:spPr>
        <p:txBody>
          <a:bodyPr/>
          <a:lstStyle/>
          <a:p>
            <a:r>
              <a:rPr lang="fr-FR" b="1" dirty="0" smtClean="0">
                <a:latin typeface="Times New Roman" panose="02020603050405020304" pitchFamily="18" charset="0"/>
                <a:cs typeface="Times New Roman" panose="02020603050405020304" pitchFamily="18" charset="0"/>
              </a:rPr>
              <a:t>METHODOLOGIE DE L’ANALYSE</a:t>
            </a:r>
            <a:endParaRPr lang="fr-FR" b="1"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351691" y="1011115"/>
            <a:ext cx="11553093" cy="5152292"/>
          </a:xfrm>
        </p:spPr>
        <p:txBody>
          <a:bodyPr>
            <a:normAutofit/>
          </a:bodyPr>
          <a:lstStyle/>
          <a:p>
            <a:pPr marL="0" indent="0">
              <a:buNone/>
            </a:pPr>
            <a:endParaRPr lang="fr-FR" dirty="0"/>
          </a:p>
          <a:p>
            <a:r>
              <a:rPr lang="fr-FR" dirty="0"/>
              <a:t>1. Importation des bibliothèques </a:t>
            </a:r>
            <a:endParaRPr lang="fr-FR" dirty="0" smtClean="0"/>
          </a:p>
          <a:p>
            <a:endParaRPr lang="fr-FR" dirty="0"/>
          </a:p>
          <a:p>
            <a:r>
              <a:rPr lang="fr-FR" dirty="0"/>
              <a:t>2. Collecte des </a:t>
            </a:r>
            <a:r>
              <a:rPr lang="fr-FR" dirty="0" smtClean="0"/>
              <a:t>données</a:t>
            </a:r>
          </a:p>
          <a:p>
            <a:endParaRPr lang="fr-FR" dirty="0"/>
          </a:p>
          <a:p>
            <a:r>
              <a:rPr lang="fr-FR" dirty="0"/>
              <a:t>3. Exploration des </a:t>
            </a:r>
            <a:r>
              <a:rPr lang="fr-FR" dirty="0" smtClean="0"/>
              <a:t>données</a:t>
            </a:r>
          </a:p>
          <a:p>
            <a:endParaRPr lang="fr-FR" dirty="0"/>
          </a:p>
          <a:p>
            <a:r>
              <a:rPr lang="fr-FR" dirty="0"/>
              <a:t>4. Nettoyage des </a:t>
            </a:r>
            <a:r>
              <a:rPr lang="fr-FR" dirty="0" smtClean="0"/>
              <a:t>données</a:t>
            </a:r>
          </a:p>
          <a:p>
            <a:endParaRPr lang="fr-FR" dirty="0"/>
          </a:p>
          <a:p>
            <a:r>
              <a:rPr lang="fr-FR" dirty="0"/>
              <a:t>5. Analyse descriptive </a:t>
            </a:r>
            <a:r>
              <a:rPr lang="fr-FR" dirty="0" smtClean="0"/>
              <a:t>:</a:t>
            </a:r>
            <a:endParaRPr lang="fr-FR" dirty="0"/>
          </a:p>
        </p:txBody>
      </p:sp>
      <p:sp>
        <p:nvSpPr>
          <p:cNvPr id="5" name="Espace réservé du numéro de diapositive 4"/>
          <p:cNvSpPr>
            <a:spLocks noGrp="1"/>
          </p:cNvSpPr>
          <p:nvPr>
            <p:ph type="sldNum" sz="quarter" idx="12"/>
          </p:nvPr>
        </p:nvSpPr>
        <p:spPr/>
        <p:txBody>
          <a:bodyPr/>
          <a:lstStyle/>
          <a:p>
            <a:fld id="{A50B0C7A-5B0D-4394-B844-D7C241820A9B}" type="slidenum">
              <a:rPr lang="fr-FR" smtClean="0"/>
              <a:t>6</a:t>
            </a:fld>
            <a:endParaRPr lang="fr-FR"/>
          </a:p>
        </p:txBody>
      </p:sp>
    </p:spTree>
    <p:extLst>
      <p:ext uri="{BB962C8B-B14F-4D97-AF65-F5344CB8AC3E}">
        <p14:creationId xmlns:p14="http://schemas.microsoft.com/office/powerpoint/2010/main" val="4208920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10148"/>
            <a:ext cx="10515600" cy="883383"/>
          </a:xfrm>
        </p:spPr>
        <p:txBody>
          <a:bodyPr/>
          <a:lstStyle/>
          <a:p>
            <a:r>
              <a:rPr lang="fr-FR" b="1" dirty="0">
                <a:latin typeface="Times New Roman" panose="02020603050405020304" pitchFamily="18" charset="0"/>
                <a:cs typeface="Times New Roman" panose="02020603050405020304" pitchFamily="18" charset="0"/>
              </a:rPr>
              <a:t>METHODOLOGIE DE L’ANALYSE</a:t>
            </a:r>
            <a:endParaRPr lang="fr-FR" dirty="0"/>
          </a:p>
        </p:txBody>
      </p:sp>
      <p:sp>
        <p:nvSpPr>
          <p:cNvPr id="3" name="Espace réservé du contenu 2"/>
          <p:cNvSpPr>
            <a:spLocks noGrp="1"/>
          </p:cNvSpPr>
          <p:nvPr>
            <p:ph idx="1"/>
          </p:nvPr>
        </p:nvSpPr>
        <p:spPr>
          <a:xfrm>
            <a:off x="246185" y="1183786"/>
            <a:ext cx="11676184" cy="5278559"/>
          </a:xfrm>
        </p:spPr>
        <p:txBody>
          <a:bodyPr>
            <a:normAutofit/>
          </a:bodyPr>
          <a:lstStyle/>
          <a:p>
            <a:r>
              <a:rPr lang="fr-FR" dirty="0"/>
              <a:t>6. Analyse </a:t>
            </a:r>
            <a:r>
              <a:rPr lang="fr-FR" dirty="0" smtClean="0"/>
              <a:t>univariée</a:t>
            </a:r>
          </a:p>
          <a:p>
            <a:endParaRPr lang="fr-FR" dirty="0"/>
          </a:p>
          <a:p>
            <a:r>
              <a:rPr lang="fr-FR" dirty="0"/>
              <a:t>7. Analyse </a:t>
            </a:r>
            <a:r>
              <a:rPr lang="fr-FR" dirty="0" smtClean="0"/>
              <a:t>bivariée</a:t>
            </a:r>
          </a:p>
          <a:p>
            <a:endParaRPr lang="fr-FR" dirty="0"/>
          </a:p>
          <a:p>
            <a:r>
              <a:rPr lang="fr-FR" dirty="0"/>
              <a:t>8. Modélisation </a:t>
            </a:r>
            <a:r>
              <a:rPr lang="fr-FR" dirty="0" smtClean="0"/>
              <a:t>statistique</a:t>
            </a:r>
          </a:p>
          <a:p>
            <a:endParaRPr lang="fr-FR" dirty="0"/>
          </a:p>
          <a:p>
            <a:r>
              <a:rPr lang="fr-FR" dirty="0"/>
              <a:t>9. Visualisation des </a:t>
            </a:r>
            <a:r>
              <a:rPr lang="fr-FR" dirty="0" smtClean="0"/>
              <a:t>résultats</a:t>
            </a:r>
          </a:p>
          <a:p>
            <a:endParaRPr lang="fr-FR" dirty="0"/>
          </a:p>
          <a:p>
            <a:r>
              <a:rPr lang="fr-FR" dirty="0"/>
              <a:t>10. Interprétation des </a:t>
            </a:r>
            <a:r>
              <a:rPr lang="fr-FR" dirty="0" smtClean="0"/>
              <a:t>résultats</a:t>
            </a:r>
            <a:endParaRPr lang="fr-FR" dirty="0"/>
          </a:p>
          <a:p>
            <a:endParaRPr lang="fr-FR" dirty="0"/>
          </a:p>
        </p:txBody>
      </p:sp>
      <p:sp>
        <p:nvSpPr>
          <p:cNvPr id="5" name="Espace réservé du numéro de diapositive 4"/>
          <p:cNvSpPr>
            <a:spLocks noGrp="1"/>
          </p:cNvSpPr>
          <p:nvPr>
            <p:ph type="sldNum" sz="quarter" idx="12"/>
          </p:nvPr>
        </p:nvSpPr>
        <p:spPr/>
        <p:txBody>
          <a:bodyPr/>
          <a:lstStyle/>
          <a:p>
            <a:fld id="{A50B0C7A-5B0D-4394-B844-D7C241820A9B}" type="slidenum">
              <a:rPr lang="fr-FR" smtClean="0"/>
              <a:t>7</a:t>
            </a:fld>
            <a:endParaRPr lang="fr-FR"/>
          </a:p>
        </p:txBody>
      </p:sp>
    </p:spTree>
    <p:extLst>
      <p:ext uri="{BB962C8B-B14F-4D97-AF65-F5344CB8AC3E}">
        <p14:creationId xmlns:p14="http://schemas.microsoft.com/office/powerpoint/2010/main" val="86151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291149" y="2475411"/>
            <a:ext cx="2883126" cy="3811588"/>
          </a:xfrm>
        </p:spPr>
        <p:txBody>
          <a:bodyPr>
            <a:normAutofit/>
          </a:bodyPr>
          <a:lstStyle/>
          <a:p>
            <a:r>
              <a:rPr lang="fr-FR" sz="3200" dirty="0">
                <a:latin typeface="Times New Roman" panose="02020603050405020304" pitchFamily="18" charset="0"/>
                <a:cs typeface="Times New Roman" panose="02020603050405020304" pitchFamily="18" charset="0"/>
              </a:rPr>
              <a:t>7,1% de la population en état de sous-nutrition en 2017</a:t>
            </a:r>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4026526182"/>
              </p:ext>
            </p:extLst>
          </p:nvPr>
        </p:nvGraphicFramePr>
        <p:xfrm>
          <a:off x="3174275" y="817563"/>
          <a:ext cx="8870088" cy="5468937"/>
        </p:xfrm>
        <a:graphic>
          <a:graphicData uri="http://schemas.openxmlformats.org/drawingml/2006/chart">
            <c:chart xmlns:c="http://schemas.openxmlformats.org/drawingml/2006/chart" xmlns:r="http://schemas.openxmlformats.org/officeDocument/2006/relationships" r:id="rId2"/>
          </a:graphicData>
        </a:graphic>
      </p:graphicFrame>
      <p:sp>
        <p:nvSpPr>
          <p:cNvPr id="6" name="Titre 1"/>
          <p:cNvSpPr>
            <a:spLocks noGrp="1"/>
          </p:cNvSpPr>
          <p:nvPr>
            <p:ph type="title"/>
          </p:nvPr>
        </p:nvSpPr>
        <p:spPr>
          <a:xfrm>
            <a:off x="291149" y="164419"/>
            <a:ext cx="9793377" cy="867547"/>
          </a:xfrm>
        </p:spPr>
        <p:txBody>
          <a:bodyPr>
            <a:normAutofit fontScale="90000"/>
          </a:bodyPr>
          <a:lstStyle/>
          <a:p>
            <a:r>
              <a:rPr lang="fr-FR" dirty="0" smtClean="0"/>
              <a:t>1) </a:t>
            </a:r>
            <a:r>
              <a:rPr lang="fr-FR" b="1" dirty="0" smtClean="0">
                <a:latin typeface="Times New Roman" panose="02020603050405020304" pitchFamily="18" charset="0"/>
                <a:cs typeface="Times New Roman" panose="02020603050405020304" pitchFamily="18" charset="0"/>
              </a:rPr>
              <a:t>Proportion de personnes en état de sous-nutrition en 2017</a:t>
            </a:r>
            <a:br>
              <a:rPr lang="fr-FR" b="1" dirty="0" smtClean="0">
                <a:latin typeface="Times New Roman" panose="02020603050405020304" pitchFamily="18" charset="0"/>
                <a:cs typeface="Times New Roman" panose="02020603050405020304" pitchFamily="18" charset="0"/>
              </a:rPr>
            </a:br>
            <a:endParaRPr lang="fr-FR" b="1" dirty="0">
              <a:latin typeface="Times New Roman" panose="02020603050405020304" pitchFamily="18" charset="0"/>
              <a:cs typeface="Times New Roman" panose="02020603050405020304" pitchFamily="18" charset="0"/>
            </a:endParaRPr>
          </a:p>
        </p:txBody>
      </p:sp>
      <p:sp>
        <p:nvSpPr>
          <p:cNvPr id="8" name="Espace réservé du numéro de diapositive 7"/>
          <p:cNvSpPr>
            <a:spLocks noGrp="1"/>
          </p:cNvSpPr>
          <p:nvPr>
            <p:ph type="sldNum" sz="quarter" idx="12"/>
          </p:nvPr>
        </p:nvSpPr>
        <p:spPr/>
        <p:txBody>
          <a:bodyPr/>
          <a:lstStyle/>
          <a:p>
            <a:fld id="{A50B0C7A-5B0D-4394-B844-D7C241820A9B}" type="slidenum">
              <a:rPr lang="fr-FR" smtClean="0"/>
              <a:t>8</a:t>
            </a:fld>
            <a:endParaRPr lang="fr-FR"/>
          </a:p>
        </p:txBody>
      </p:sp>
    </p:spTree>
    <p:extLst>
      <p:ext uri="{BB962C8B-B14F-4D97-AF65-F5344CB8AC3E}">
        <p14:creationId xmlns:p14="http://schemas.microsoft.com/office/powerpoint/2010/main" val="3081302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225834" y="2370908"/>
            <a:ext cx="2256109" cy="3811588"/>
          </a:xfrm>
        </p:spPr>
        <p:txBody>
          <a:bodyPr>
            <a:normAutofit/>
          </a:bodyPr>
          <a:lstStyle/>
          <a:p>
            <a:r>
              <a:rPr lang="fr-FR" sz="2400" dirty="0" smtClean="0"/>
              <a:t>123,24% </a:t>
            </a:r>
            <a:r>
              <a:rPr lang="fr-FR" sz="2400" dirty="0"/>
              <a:t>de la population pourrait théoriquement être nourrie en 2017 </a:t>
            </a:r>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1207990576"/>
              </p:ext>
            </p:extLst>
          </p:nvPr>
        </p:nvGraphicFramePr>
        <p:xfrm>
          <a:off x="2690813" y="379413"/>
          <a:ext cx="8689975" cy="58023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aphique 8"/>
          <p:cNvGraphicFramePr>
            <a:graphicFrameLocks/>
          </p:cNvGraphicFramePr>
          <p:nvPr>
            <p:extLst>
              <p:ext uri="{D42A27DB-BD31-4B8C-83A1-F6EECF244321}">
                <p14:modId xmlns:p14="http://schemas.microsoft.com/office/powerpoint/2010/main" val="13797163"/>
              </p:ext>
            </p:extLst>
          </p:nvPr>
        </p:nvGraphicFramePr>
        <p:xfrm>
          <a:off x="2952749" y="873579"/>
          <a:ext cx="8737283" cy="5593896"/>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939799" y="227248"/>
            <a:ext cx="9863183" cy="461665"/>
          </a:xfrm>
          <a:prstGeom prst="rect">
            <a:avLst/>
          </a:prstGeom>
        </p:spPr>
        <p:txBody>
          <a:bodyPr wrap="square">
            <a:spAutoFit/>
          </a:bodyPr>
          <a:lstStyle/>
          <a:p>
            <a:r>
              <a:rPr lang="fr-FR" sz="2400" b="1" dirty="0" smtClean="0">
                <a:latin typeface="Times New Roman" panose="02020603050405020304" pitchFamily="18" charset="0"/>
                <a:cs typeface="Times New Roman" panose="02020603050405020304" pitchFamily="18" charset="0"/>
              </a:rPr>
              <a:t>1) Nombre théorique de personnes qui pourraient être nourries en 2017</a:t>
            </a:r>
          </a:p>
        </p:txBody>
      </p:sp>
      <p:sp>
        <p:nvSpPr>
          <p:cNvPr id="7" name="Espace réservé du numéro de diapositive 6"/>
          <p:cNvSpPr>
            <a:spLocks noGrp="1"/>
          </p:cNvSpPr>
          <p:nvPr>
            <p:ph type="sldNum" sz="quarter" idx="12"/>
          </p:nvPr>
        </p:nvSpPr>
        <p:spPr/>
        <p:txBody>
          <a:bodyPr/>
          <a:lstStyle/>
          <a:p>
            <a:fld id="{A50B0C7A-5B0D-4394-B844-D7C241820A9B}" type="slidenum">
              <a:rPr lang="fr-FR" smtClean="0"/>
              <a:t>9</a:t>
            </a:fld>
            <a:endParaRPr lang="fr-FR"/>
          </a:p>
        </p:txBody>
      </p:sp>
    </p:spTree>
    <p:extLst>
      <p:ext uri="{BB962C8B-B14F-4D97-AF65-F5344CB8AC3E}">
        <p14:creationId xmlns:p14="http://schemas.microsoft.com/office/powerpoint/2010/main" val="144052075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1350</Words>
  <Application>Microsoft Office PowerPoint</Application>
  <PresentationFormat>Grand écran</PresentationFormat>
  <Paragraphs>152</Paragraphs>
  <Slides>26</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26</vt:i4>
      </vt:variant>
    </vt:vector>
  </HeadingPairs>
  <TitlesOfParts>
    <vt:vector size="31" baseType="lpstr">
      <vt:lpstr>Arial</vt:lpstr>
      <vt:lpstr>Calibri</vt:lpstr>
      <vt:lpstr>Calibri Light</vt:lpstr>
      <vt:lpstr>Times New Roman</vt:lpstr>
      <vt:lpstr>Thème Office</vt:lpstr>
      <vt:lpstr>Présentation PowerPoint</vt:lpstr>
      <vt:lpstr>SOMMAIRE</vt:lpstr>
      <vt:lpstr>SOMMAIRE (suite)</vt:lpstr>
      <vt:lpstr>   CONTEXTE</vt:lpstr>
      <vt:lpstr>CONTEXTE (Fin)</vt:lpstr>
      <vt:lpstr>METHODOLOGIE DE L’ANALYSE</vt:lpstr>
      <vt:lpstr>METHODOLOGIE DE L’ANALYSE</vt:lpstr>
      <vt:lpstr>1) Proportion de personnes en état de sous-nutrition en 2017 </vt:lpstr>
      <vt:lpstr>Présentation PowerPoint</vt:lpstr>
      <vt:lpstr>3) Nombre théorique de personnes qui pourraient être nourries uniquement avec les végétaux en 2017</vt:lpstr>
      <vt:lpstr>4) Répartition de la disponibilité intérieure</vt:lpstr>
      <vt:lpstr>5) Répartition de l’utulisation des céréales</vt:lpstr>
      <vt:lpstr>6) Liste des 10 pays où la proportion de personnes en état de sous-nutrition est la plus forte en 2017</vt:lpstr>
      <vt:lpstr>7) Pays qui ont le plus bénéficié d'aide alimentaire depuis 2013 </vt:lpstr>
      <vt:lpstr>8) Évolution de l’aide alimentaire pour les 5 pays qui en ont le plus bénéficié entre 2013 et 2016</vt:lpstr>
      <vt:lpstr>9) Liste des 10 pays qui ont la plus forte disponibilité alimentaire par habitant</vt:lpstr>
      <vt:lpstr>10) Liste des 10 pays qui ont la plus faible disponibilité alimentaire par habitant</vt:lpstr>
      <vt:lpstr>11) Étude sur le manioc en Thaïlande</vt:lpstr>
      <vt:lpstr>12) Analyses complémentaires(1/6)</vt:lpstr>
      <vt:lpstr>12) Analyses complémentaires(2/6)</vt:lpstr>
      <vt:lpstr>12) Analyses complémentaires(3/6)</vt:lpstr>
      <vt:lpstr>12) Analyses complémentaires(4/6)</vt:lpstr>
      <vt:lpstr>12) Analyses complémentaires(5/6)</vt:lpstr>
      <vt:lpstr>12) Analyses complémentaires(6/6)</vt:lpstr>
      <vt:lpstr>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Latitude</dc:creator>
  <cp:lastModifiedBy>Latitude</cp:lastModifiedBy>
  <cp:revision>24</cp:revision>
  <dcterms:created xsi:type="dcterms:W3CDTF">2023-06-19T09:12:36Z</dcterms:created>
  <dcterms:modified xsi:type="dcterms:W3CDTF">2023-06-21T09:57:22Z</dcterms:modified>
</cp:coreProperties>
</file>