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DEA0A-656B-4F19-9D6F-D44CE98D6FF5}" type="datetimeFigureOut">
              <a:rPr lang="fr-FR" smtClean="0"/>
              <a:t>16/08/2023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A39E0-B444-40B0-A571-87BDCA1F0EAB}" type="slidenum">
              <a:rPr lang="fr-FR" smtClean="0"/>
              <a:t>‹N°›</a:t>
            </a:fld>
            <a:endParaRPr lang="fr-FR"/>
          </a:p>
        </p:txBody>
      </p:sp>
    </p:spTree>
    <p:extLst>
      <p:ext uri="{BB962C8B-B14F-4D97-AF65-F5344CB8AC3E}">
        <p14:creationId xmlns:p14="http://schemas.microsoft.com/office/powerpoint/2010/main" val="266541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Nous disposons d’un jeu de données contenant les mesures géométriques de 1 500 billets : → 1 000 sont vrais et 500 sont faux Une variable est booléenne : elle nous donne la nature du billet (Vrai ou Faux)</a:t>
            </a:r>
          </a:p>
          <a:p>
            <a:r>
              <a:rPr lang="fr-FR" sz="1200" b="0" i="1" kern="1200" dirty="0" smtClean="0">
                <a:solidFill>
                  <a:schemeClr val="tx1"/>
                </a:solidFill>
                <a:effectLst/>
                <a:latin typeface="+mn-lt"/>
                <a:ea typeface="+mn-ea"/>
                <a:cs typeface="+mn-cs"/>
              </a:rPr>
              <a:t>Danger*</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37 valeurs sont manquantes dans la colonne « </a:t>
            </a:r>
            <a:r>
              <a:rPr lang="fr-FR" sz="1200" b="0" i="0" kern="1200" dirty="0" err="1" smtClean="0">
                <a:solidFill>
                  <a:schemeClr val="tx1"/>
                </a:solidFill>
                <a:effectLst/>
                <a:latin typeface="+mn-lt"/>
                <a:ea typeface="+mn-ea"/>
                <a:cs typeface="+mn-cs"/>
              </a:rPr>
              <a:t>margin_low</a:t>
            </a:r>
            <a:r>
              <a:rPr lang="fr-FR" sz="1200" b="0" i="0" kern="1200" dirty="0" smtClean="0">
                <a:solidFill>
                  <a:schemeClr val="tx1"/>
                </a:solidFill>
                <a:effectLst/>
                <a:latin typeface="+mn-lt"/>
                <a:ea typeface="+mn-ea"/>
                <a:cs typeface="+mn-cs"/>
              </a:rPr>
              <a:t> » → Nous pouvons prédire les valeurs manquantes sur la variable « marge faible » en utilisant la régression linéaire (</a:t>
            </a:r>
            <a:r>
              <a:rPr lang="fr-FR" sz="1200" b="0" i="0" kern="1200" dirty="0" err="1" smtClean="0">
                <a:solidFill>
                  <a:schemeClr val="tx1"/>
                </a:solidFill>
                <a:effectLst/>
                <a:latin typeface="+mn-lt"/>
                <a:ea typeface="+mn-ea"/>
                <a:cs typeface="+mn-cs"/>
              </a:rPr>
              <a:t>statsmodel</a:t>
            </a:r>
            <a:r>
              <a:rPr lang="fr-FR" sz="1200" b="0" i="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F98A39E0-B444-40B0-A571-87BDCA1F0EAB}" type="slidenum">
              <a:rPr lang="fr-FR" smtClean="0"/>
              <a:t>4</a:t>
            </a:fld>
            <a:endParaRPr lang="fr-FR"/>
          </a:p>
        </p:txBody>
      </p:sp>
    </p:spTree>
    <p:extLst>
      <p:ext uri="{BB962C8B-B14F-4D97-AF65-F5344CB8AC3E}">
        <p14:creationId xmlns:p14="http://schemas.microsoft.com/office/powerpoint/2010/main" val="149421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smtClean="0">
                <a:solidFill>
                  <a:schemeClr val="tx1"/>
                </a:solidFill>
                <a:effectLst/>
                <a:latin typeface="+mn-lt"/>
                <a:ea typeface="+mn-ea"/>
                <a:cs typeface="+mn-cs"/>
              </a:rPr>
              <a:t>notes :</a:t>
            </a:r>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Au-delà d’un minimum de marge de 5, on remarque que les billets sont pour la plupart faux</a:t>
            </a:r>
          </a:p>
          <a:p>
            <a:r>
              <a:rPr lang="fr-FR" sz="1200" b="1" i="0" kern="1200" dirty="0" smtClean="0">
                <a:solidFill>
                  <a:schemeClr val="tx1"/>
                </a:solidFill>
                <a:effectLst/>
                <a:latin typeface="+mn-lt"/>
                <a:ea typeface="+mn-ea"/>
                <a:cs typeface="+mn-cs"/>
              </a:rPr>
              <a:t>nb :</a:t>
            </a:r>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Nous décidons de supprimer la variable « </a:t>
            </a:r>
            <a:r>
              <a:rPr lang="fr-FR" sz="1200" b="0" i="0" kern="1200" dirty="0" err="1" smtClean="0">
                <a:solidFill>
                  <a:schemeClr val="tx1"/>
                </a:solidFill>
                <a:effectLst/>
                <a:latin typeface="+mn-lt"/>
                <a:ea typeface="+mn-ea"/>
                <a:cs typeface="+mn-cs"/>
              </a:rPr>
              <a:t>is_genuine</a:t>
            </a:r>
            <a:r>
              <a:rPr lang="fr-FR" sz="1200" b="0" i="0" kern="1200" dirty="0" smtClean="0">
                <a:solidFill>
                  <a:schemeClr val="tx1"/>
                </a:solidFill>
                <a:effectLst/>
                <a:latin typeface="+mn-lt"/>
                <a:ea typeface="+mn-ea"/>
                <a:cs typeface="+mn-cs"/>
              </a:rPr>
              <a:t> » pour éviter les fuites de données (ou une influence intempestive de cette variable sur nos résultats)</a:t>
            </a:r>
          </a:p>
          <a:p>
            <a:endParaRPr lang="fr-FR" dirty="0"/>
          </a:p>
        </p:txBody>
      </p:sp>
      <p:sp>
        <p:nvSpPr>
          <p:cNvPr id="4" name="Espace réservé du numéro de diapositive 3"/>
          <p:cNvSpPr>
            <a:spLocks noGrp="1"/>
          </p:cNvSpPr>
          <p:nvPr>
            <p:ph type="sldNum" sz="quarter" idx="10"/>
          </p:nvPr>
        </p:nvSpPr>
        <p:spPr/>
        <p:txBody>
          <a:bodyPr/>
          <a:lstStyle/>
          <a:p>
            <a:fld id="{F98A39E0-B444-40B0-A571-87BDCA1F0EAB}" type="slidenum">
              <a:rPr lang="fr-FR" smtClean="0"/>
              <a:t>5</a:t>
            </a:fld>
            <a:endParaRPr lang="fr-FR"/>
          </a:p>
        </p:txBody>
      </p:sp>
    </p:spTree>
    <p:extLst>
      <p:ext uri="{BB962C8B-B14F-4D97-AF65-F5344CB8AC3E}">
        <p14:creationId xmlns:p14="http://schemas.microsoft.com/office/powerpoint/2010/main" val="217955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Nous voyons ici que tous les paramètres sont significatifs et ont une valeur de p inférieure à 5%, le niveau de test attendu Le R2 est d’environ 0,47, tout comme le R2 ajusté.</a:t>
            </a:r>
            <a:endParaRPr lang="fr-FR" dirty="0"/>
          </a:p>
        </p:txBody>
      </p:sp>
      <p:sp>
        <p:nvSpPr>
          <p:cNvPr id="4" name="Espace réservé du numéro de diapositive 3"/>
          <p:cNvSpPr>
            <a:spLocks noGrp="1"/>
          </p:cNvSpPr>
          <p:nvPr>
            <p:ph type="sldNum" sz="quarter" idx="10"/>
          </p:nvPr>
        </p:nvSpPr>
        <p:spPr/>
        <p:txBody>
          <a:bodyPr/>
          <a:lstStyle/>
          <a:p>
            <a:fld id="{F98A39E0-B444-40B0-A571-87BDCA1F0EAB}" type="slidenum">
              <a:rPr lang="fr-FR" smtClean="0"/>
              <a:t>6</a:t>
            </a:fld>
            <a:endParaRPr lang="fr-FR"/>
          </a:p>
        </p:txBody>
      </p:sp>
    </p:spTree>
    <p:extLst>
      <p:ext uri="{BB962C8B-B14F-4D97-AF65-F5344CB8AC3E}">
        <p14:creationId xmlns:p14="http://schemas.microsoft.com/office/powerpoint/2010/main" val="12362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200" kern="1200" dirty="0" smtClean="0">
                <a:solidFill>
                  <a:schemeClr val="tx1"/>
                </a:solidFill>
                <a:effectLst/>
                <a:latin typeface="+mn-lt"/>
                <a:ea typeface="+mn-ea"/>
                <a:cs typeface="+mn-cs"/>
              </a:rPr>
              <a:t>Archétype du faux billet :</a:t>
            </a:r>
          </a:p>
          <a:p>
            <a:pPr rtl="0"/>
            <a:r>
              <a:rPr lang="fr-FR" sz="1200" kern="1200" dirty="0" smtClean="0">
                <a:solidFill>
                  <a:schemeClr val="tx1"/>
                </a:solidFill>
                <a:effectLst/>
                <a:latin typeface="+mn-lt"/>
                <a:ea typeface="+mn-ea"/>
                <a:cs typeface="+mn-cs"/>
              </a:rPr>
              <a:t>→ diagonale 171,90 mm</a:t>
            </a:r>
          </a:p>
          <a:p>
            <a:pPr rtl="0"/>
            <a:r>
              <a:rPr lang="fr-FR" sz="1200" kern="1200" dirty="0" err="1" smtClean="0">
                <a:solidFill>
                  <a:schemeClr val="tx1"/>
                </a:solidFill>
                <a:effectLst/>
                <a:latin typeface="+mn-lt"/>
                <a:ea typeface="+mn-ea"/>
                <a:cs typeface="+mn-cs"/>
              </a:rPr>
              <a:t>height_left</a:t>
            </a:r>
            <a:r>
              <a:rPr lang="fr-FR" sz="1200" kern="1200" dirty="0" smtClean="0">
                <a:solidFill>
                  <a:schemeClr val="tx1"/>
                </a:solidFill>
                <a:effectLst/>
                <a:latin typeface="+mn-lt"/>
                <a:ea typeface="+mn-ea"/>
                <a:cs typeface="+mn-cs"/>
              </a:rPr>
              <a:t> → 104,19 mm</a:t>
            </a:r>
          </a:p>
          <a:p>
            <a:pPr rtl="0"/>
            <a:r>
              <a:rPr lang="fr-FR" sz="1200" kern="1200" dirty="0" err="1" smtClean="0">
                <a:solidFill>
                  <a:schemeClr val="tx1"/>
                </a:solidFill>
                <a:effectLst/>
                <a:latin typeface="+mn-lt"/>
                <a:ea typeface="+mn-ea"/>
                <a:cs typeface="+mn-cs"/>
              </a:rPr>
              <a:t>height_right</a:t>
            </a:r>
            <a:r>
              <a:rPr lang="fr-FR" sz="1200" kern="1200" dirty="0" smtClean="0">
                <a:solidFill>
                  <a:schemeClr val="tx1"/>
                </a:solidFill>
                <a:effectLst/>
                <a:latin typeface="+mn-lt"/>
                <a:ea typeface="+mn-ea"/>
                <a:cs typeface="+mn-cs"/>
              </a:rPr>
              <a:t> → 104,14 mm</a:t>
            </a:r>
          </a:p>
          <a:p>
            <a:pPr rtl="0"/>
            <a:r>
              <a:rPr lang="fr-FR" sz="1200" kern="1200" dirty="0" err="1" smtClean="0">
                <a:solidFill>
                  <a:schemeClr val="tx1"/>
                </a:solidFill>
                <a:effectLst/>
                <a:latin typeface="+mn-lt"/>
                <a:ea typeface="+mn-ea"/>
                <a:cs typeface="+mn-cs"/>
              </a:rPr>
              <a:t>margin_low</a:t>
            </a:r>
            <a:r>
              <a:rPr lang="fr-FR" sz="1200" kern="1200" dirty="0" smtClean="0">
                <a:solidFill>
                  <a:schemeClr val="tx1"/>
                </a:solidFill>
                <a:effectLst/>
                <a:latin typeface="+mn-lt"/>
                <a:ea typeface="+mn-ea"/>
                <a:cs typeface="+mn-cs"/>
              </a:rPr>
              <a:t> → 5,21 mm</a:t>
            </a:r>
          </a:p>
          <a:p>
            <a:pPr rtl="0"/>
            <a:r>
              <a:rPr lang="fr-FR" sz="1200" kern="1200" dirty="0" err="1" smtClean="0">
                <a:solidFill>
                  <a:schemeClr val="tx1"/>
                </a:solidFill>
                <a:effectLst/>
                <a:latin typeface="+mn-lt"/>
                <a:ea typeface="+mn-ea"/>
                <a:cs typeface="+mn-cs"/>
              </a:rPr>
              <a:t>margin_up</a:t>
            </a:r>
            <a:r>
              <a:rPr lang="fr-FR" sz="1200" kern="1200" dirty="0" smtClean="0">
                <a:solidFill>
                  <a:schemeClr val="tx1"/>
                </a:solidFill>
                <a:effectLst/>
                <a:latin typeface="+mn-lt"/>
                <a:ea typeface="+mn-ea"/>
                <a:cs typeface="+mn-cs"/>
              </a:rPr>
              <a:t> → 3,35 mm</a:t>
            </a:r>
          </a:p>
          <a:p>
            <a:pPr rtl="0"/>
            <a:r>
              <a:rPr lang="fr-FR" sz="1200" kern="1200" dirty="0" smtClean="0">
                <a:solidFill>
                  <a:schemeClr val="tx1"/>
                </a:solidFill>
                <a:effectLst/>
                <a:latin typeface="+mn-lt"/>
                <a:ea typeface="+mn-ea"/>
                <a:cs typeface="+mn-cs"/>
              </a:rPr>
              <a:t>longueur → 111,63 mm</a:t>
            </a:r>
          </a:p>
          <a:p>
            <a:pPr rtl="0"/>
            <a:r>
              <a:rPr lang="fr-FR" sz="1200" kern="1200" dirty="0" smtClean="0">
                <a:solidFill>
                  <a:schemeClr val="tx1"/>
                </a:solidFill>
                <a:effectLst/>
                <a:latin typeface="+mn-lt"/>
                <a:ea typeface="+mn-ea"/>
                <a:cs typeface="+mn-cs"/>
              </a:rPr>
              <a:t>Archétype du vrai billet :</a:t>
            </a:r>
          </a:p>
          <a:p>
            <a:pPr rtl="0"/>
            <a:r>
              <a:rPr lang="fr-FR" sz="1200" kern="1200" dirty="0" smtClean="0">
                <a:solidFill>
                  <a:schemeClr val="tx1"/>
                </a:solidFill>
                <a:effectLst/>
                <a:latin typeface="+mn-lt"/>
                <a:ea typeface="+mn-ea"/>
                <a:cs typeface="+mn-cs"/>
              </a:rPr>
              <a:t>→ diagonale 171,99 mm</a:t>
            </a:r>
          </a:p>
          <a:p>
            <a:pPr rtl="0"/>
            <a:r>
              <a:rPr lang="fr-FR" sz="1200" kern="1200" dirty="0" err="1" smtClean="0">
                <a:solidFill>
                  <a:schemeClr val="tx1"/>
                </a:solidFill>
                <a:effectLst/>
                <a:latin typeface="+mn-lt"/>
                <a:ea typeface="+mn-ea"/>
                <a:cs typeface="+mn-cs"/>
              </a:rPr>
              <a:t>height_left</a:t>
            </a:r>
            <a:r>
              <a:rPr lang="fr-FR" sz="1200" kern="1200" dirty="0" smtClean="0">
                <a:solidFill>
                  <a:schemeClr val="tx1"/>
                </a:solidFill>
                <a:effectLst/>
                <a:latin typeface="+mn-lt"/>
                <a:ea typeface="+mn-ea"/>
                <a:cs typeface="+mn-cs"/>
              </a:rPr>
              <a:t> → 103,95 mm</a:t>
            </a:r>
          </a:p>
          <a:p>
            <a:pPr rtl="0"/>
            <a:r>
              <a:rPr lang="fr-FR" sz="1200" kern="1200" dirty="0" err="1" smtClean="0">
                <a:solidFill>
                  <a:schemeClr val="tx1"/>
                </a:solidFill>
                <a:effectLst/>
                <a:latin typeface="+mn-lt"/>
                <a:ea typeface="+mn-ea"/>
                <a:cs typeface="+mn-cs"/>
              </a:rPr>
              <a:t>height_right</a:t>
            </a:r>
            <a:r>
              <a:rPr lang="fr-FR" sz="1200" kern="1200" dirty="0" smtClean="0">
                <a:solidFill>
                  <a:schemeClr val="tx1"/>
                </a:solidFill>
                <a:effectLst/>
                <a:latin typeface="+mn-lt"/>
                <a:ea typeface="+mn-ea"/>
                <a:cs typeface="+mn-cs"/>
              </a:rPr>
              <a:t> → 103,81 mm</a:t>
            </a:r>
          </a:p>
          <a:p>
            <a:pPr rtl="0"/>
            <a:r>
              <a:rPr lang="fr-FR" sz="1200" kern="1200" dirty="0" err="1" smtClean="0">
                <a:solidFill>
                  <a:schemeClr val="tx1"/>
                </a:solidFill>
                <a:effectLst/>
                <a:latin typeface="+mn-lt"/>
                <a:ea typeface="+mn-ea"/>
                <a:cs typeface="+mn-cs"/>
              </a:rPr>
              <a:t>margin_low</a:t>
            </a:r>
            <a:r>
              <a:rPr lang="fr-FR" sz="1200" kern="1200" dirty="0" smtClean="0">
                <a:solidFill>
                  <a:schemeClr val="tx1"/>
                </a:solidFill>
                <a:effectLst/>
                <a:latin typeface="+mn-lt"/>
                <a:ea typeface="+mn-ea"/>
                <a:cs typeface="+mn-cs"/>
              </a:rPr>
              <a:t> → 4,12 mm</a:t>
            </a:r>
          </a:p>
          <a:p>
            <a:pPr rtl="0"/>
            <a:r>
              <a:rPr lang="fr-FR" sz="1200" kern="1200" dirty="0" err="1" smtClean="0">
                <a:solidFill>
                  <a:schemeClr val="tx1"/>
                </a:solidFill>
                <a:effectLst/>
                <a:latin typeface="+mn-lt"/>
                <a:ea typeface="+mn-ea"/>
                <a:cs typeface="+mn-cs"/>
              </a:rPr>
              <a:t>margin_up</a:t>
            </a:r>
            <a:r>
              <a:rPr lang="fr-FR" sz="1200" kern="1200" dirty="0" smtClean="0">
                <a:solidFill>
                  <a:schemeClr val="tx1"/>
                </a:solidFill>
                <a:effectLst/>
                <a:latin typeface="+mn-lt"/>
                <a:ea typeface="+mn-ea"/>
                <a:cs typeface="+mn-cs"/>
              </a:rPr>
              <a:t> → 3,05 mm</a:t>
            </a:r>
          </a:p>
          <a:p>
            <a:pPr rtl="0"/>
            <a:r>
              <a:rPr lang="fr-FR" sz="1200" kern="1200" dirty="0" smtClean="0">
                <a:solidFill>
                  <a:schemeClr val="tx1"/>
                </a:solidFill>
                <a:effectLst/>
                <a:latin typeface="+mn-lt"/>
                <a:ea typeface="+mn-ea"/>
                <a:cs typeface="+mn-cs"/>
              </a:rPr>
              <a:t>longueur → 113,20 mm</a:t>
            </a:r>
          </a:p>
          <a:p>
            <a:pPr rtl="0"/>
            <a:r>
              <a:rPr lang="fr-FR" sz="120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En général</a:t>
            </a:r>
            <a:r>
              <a:rPr lang="fr-FR" sz="1200" kern="1200" dirty="0" smtClean="0">
                <a:solidFill>
                  <a:schemeClr val="tx1"/>
                </a:solidFill>
                <a:effectLst/>
                <a:latin typeface="+mn-lt"/>
                <a:ea typeface="+mn-ea"/>
                <a:cs typeface="+mn-cs"/>
              </a:rPr>
              <a:t>, les vrais billets ont une longueur et une diagonale plus élevées, tandis que les variables </a:t>
            </a:r>
            <a:r>
              <a:rPr lang="fr-FR" sz="1200" kern="1200" dirty="0" err="1" smtClean="0">
                <a:solidFill>
                  <a:schemeClr val="tx1"/>
                </a:solidFill>
                <a:effectLst/>
                <a:latin typeface="+mn-lt"/>
                <a:ea typeface="+mn-ea"/>
                <a:cs typeface="+mn-cs"/>
              </a:rPr>
              <a:t>height_left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height_right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margin_low</a:t>
            </a:r>
            <a:r>
              <a:rPr lang="fr-FR" sz="1200" kern="1200" dirty="0" smtClean="0">
                <a:solidFill>
                  <a:schemeClr val="tx1"/>
                </a:solidFill>
                <a:effectLst/>
                <a:latin typeface="+mn-lt"/>
                <a:ea typeface="+mn-ea"/>
                <a:cs typeface="+mn-cs"/>
              </a:rPr>
              <a:t> et </a:t>
            </a:r>
            <a:r>
              <a:rPr lang="fr-FR" sz="1200" kern="1200" dirty="0" err="1" smtClean="0">
                <a:solidFill>
                  <a:schemeClr val="tx1"/>
                </a:solidFill>
                <a:effectLst/>
                <a:latin typeface="+mn-lt"/>
                <a:ea typeface="+mn-ea"/>
                <a:cs typeface="+mn-cs"/>
              </a:rPr>
              <a:t>margin_up</a:t>
            </a:r>
            <a:r>
              <a:rPr lang="fr-FR" sz="1200" kern="1200" dirty="0" smtClean="0">
                <a:solidFill>
                  <a:schemeClr val="tx1"/>
                </a:solidFill>
                <a:effectLst/>
                <a:latin typeface="+mn-lt"/>
                <a:ea typeface="+mn-ea"/>
                <a:cs typeface="+mn-cs"/>
              </a:rPr>
              <a:t> sont plus élevées pour les faux billets</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F98A39E0-B444-40B0-A571-87BDCA1F0EAB}" type="slidenum">
              <a:rPr lang="fr-FR" smtClean="0"/>
              <a:t>8</a:t>
            </a:fld>
            <a:endParaRPr lang="fr-FR"/>
          </a:p>
        </p:txBody>
      </p:sp>
    </p:spTree>
    <p:extLst>
      <p:ext uri="{BB962C8B-B14F-4D97-AF65-F5344CB8AC3E}">
        <p14:creationId xmlns:p14="http://schemas.microsoft.com/office/powerpoint/2010/main" val="3122369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err="1" smtClean="0">
                <a:solidFill>
                  <a:schemeClr val="tx1"/>
                </a:solidFill>
                <a:effectLst/>
                <a:latin typeface="+mn-lt"/>
                <a:ea typeface="+mn-ea"/>
                <a:cs typeface="+mn-cs"/>
              </a:rPr>
              <a:t>nterprétation</a:t>
            </a:r>
            <a:r>
              <a:rPr lang="fr-FR" sz="1200" b="1" i="0" kern="1200" dirty="0" smtClean="0">
                <a:solidFill>
                  <a:schemeClr val="tx1"/>
                </a:solidFill>
                <a:effectLst/>
                <a:latin typeface="+mn-lt"/>
                <a:ea typeface="+mn-ea"/>
                <a:cs typeface="+mn-cs"/>
              </a:rPr>
              <a:t> des axes</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PC1 → principalement représentée par les variables « </a:t>
            </a:r>
            <a:r>
              <a:rPr lang="fr-FR" sz="1200" b="0" i="0" kern="1200" dirty="0" err="1" smtClean="0">
                <a:solidFill>
                  <a:schemeClr val="tx1"/>
                </a:solidFill>
                <a:effectLst/>
                <a:latin typeface="+mn-lt"/>
                <a:ea typeface="+mn-ea"/>
                <a:cs typeface="+mn-cs"/>
              </a:rPr>
              <a:t>Heigh</a:t>
            </a:r>
            <a:r>
              <a:rPr lang="fr-FR" sz="1200" b="0" i="0" kern="1200" dirty="0" smtClean="0">
                <a:solidFill>
                  <a:schemeClr val="tx1"/>
                </a:solidFill>
                <a:effectLst/>
                <a:latin typeface="+mn-lt"/>
                <a:ea typeface="+mn-ea"/>
                <a:cs typeface="+mn-cs"/>
              </a:rPr>
              <a:t> » (gauche et droite) et « marge » (haut et bas)</a:t>
            </a:r>
          </a:p>
          <a:p>
            <a:r>
              <a:rPr lang="fr-FR" sz="1200" b="0" i="0" kern="1200" dirty="0" smtClean="0">
                <a:solidFill>
                  <a:schemeClr val="tx1"/>
                </a:solidFill>
                <a:effectLst/>
                <a:latin typeface="+mn-lt"/>
                <a:ea typeface="+mn-ea"/>
                <a:cs typeface="+mn-cs"/>
              </a:rPr>
              <a:t>PC2 → principalement représenté par les variables « diagonale » et « hauteur » (gauche et droite</a:t>
            </a:r>
          </a:p>
          <a:p>
            <a:endParaRPr lang="fr-FR" dirty="0" smtClean="0"/>
          </a:p>
          <a:p>
            <a:r>
              <a:rPr lang="fr-FR" sz="1200" b="1" i="0" kern="1200" dirty="0" smtClean="0">
                <a:solidFill>
                  <a:schemeClr val="tx1"/>
                </a:solidFill>
                <a:effectLst/>
                <a:latin typeface="+mn-lt"/>
                <a:ea typeface="+mn-ea"/>
                <a:cs typeface="+mn-cs"/>
              </a:rPr>
              <a:t>notes</a:t>
            </a:r>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La variable diagonal contribue fortement (et positivement) à l'axe 2</a:t>
            </a:r>
          </a:p>
          <a:p>
            <a:r>
              <a:rPr lang="fr-FR" sz="1200" b="0" i="0" kern="1200" dirty="0" smtClean="0">
                <a:solidFill>
                  <a:schemeClr val="tx1"/>
                </a:solidFill>
                <a:effectLst/>
                <a:latin typeface="+mn-lt"/>
                <a:ea typeface="+mn-ea"/>
                <a:cs typeface="+mn-cs"/>
              </a:rPr>
              <a:t>Les variables </a:t>
            </a:r>
            <a:r>
              <a:rPr lang="fr-FR" sz="1200" b="0" i="0" kern="1200" dirty="0" err="1" smtClean="0">
                <a:solidFill>
                  <a:schemeClr val="tx1"/>
                </a:solidFill>
                <a:effectLst/>
                <a:latin typeface="+mn-lt"/>
                <a:ea typeface="+mn-ea"/>
                <a:cs typeface="+mn-cs"/>
              </a:rPr>
              <a:t>margin_low</a:t>
            </a:r>
            <a:r>
              <a:rPr lang="fr-FR" sz="1200" b="0" i="0" kern="1200" dirty="0" smtClean="0">
                <a:solidFill>
                  <a:schemeClr val="tx1"/>
                </a:solidFill>
                <a:effectLst/>
                <a:latin typeface="+mn-lt"/>
                <a:ea typeface="+mn-ea"/>
                <a:cs typeface="+mn-cs"/>
              </a:rPr>
              <a:t> et </a:t>
            </a:r>
            <a:r>
              <a:rPr lang="fr-FR" sz="1200" b="0" i="0" kern="1200" dirty="0" err="1" smtClean="0">
                <a:solidFill>
                  <a:schemeClr val="tx1"/>
                </a:solidFill>
                <a:effectLst/>
                <a:latin typeface="+mn-lt"/>
                <a:ea typeface="+mn-ea"/>
                <a:cs typeface="+mn-cs"/>
              </a:rPr>
              <a:t>margin_up</a:t>
            </a:r>
            <a:r>
              <a:rPr lang="fr-FR" sz="1200" b="0" i="0" kern="1200" dirty="0" smtClean="0">
                <a:solidFill>
                  <a:schemeClr val="tx1"/>
                </a:solidFill>
                <a:effectLst/>
                <a:latin typeface="+mn-lt"/>
                <a:ea typeface="+mn-ea"/>
                <a:cs typeface="+mn-cs"/>
              </a:rPr>
              <a:t> contribuent le plus et positivement à l'axe 1.</a:t>
            </a:r>
          </a:p>
          <a:p>
            <a:r>
              <a:rPr lang="fr-FR" sz="1200" b="0" i="0" kern="1200" dirty="0" smtClean="0">
                <a:solidFill>
                  <a:schemeClr val="tx1"/>
                </a:solidFill>
                <a:effectLst/>
                <a:latin typeface="+mn-lt"/>
                <a:ea typeface="+mn-ea"/>
                <a:cs typeface="+mn-cs"/>
              </a:rPr>
              <a:t>Les variables </a:t>
            </a:r>
            <a:r>
              <a:rPr lang="fr-FR" sz="1200" b="0" i="0" kern="1200" dirty="0" err="1" smtClean="0">
                <a:solidFill>
                  <a:schemeClr val="tx1"/>
                </a:solidFill>
                <a:effectLst/>
                <a:latin typeface="+mn-lt"/>
                <a:ea typeface="+mn-ea"/>
                <a:cs typeface="+mn-cs"/>
              </a:rPr>
              <a:t>height_left</a:t>
            </a:r>
            <a:r>
              <a:rPr lang="fr-FR" sz="1200" b="0" i="0" kern="1200" dirty="0" smtClean="0">
                <a:solidFill>
                  <a:schemeClr val="tx1"/>
                </a:solidFill>
                <a:effectLst/>
                <a:latin typeface="+mn-lt"/>
                <a:ea typeface="+mn-ea"/>
                <a:cs typeface="+mn-cs"/>
              </a:rPr>
              <a:t> et </a:t>
            </a:r>
            <a:r>
              <a:rPr lang="fr-FR" sz="1200" b="0" i="0" kern="1200" dirty="0" err="1" smtClean="0">
                <a:solidFill>
                  <a:schemeClr val="tx1"/>
                </a:solidFill>
                <a:effectLst/>
                <a:latin typeface="+mn-lt"/>
                <a:ea typeface="+mn-ea"/>
                <a:cs typeface="+mn-cs"/>
              </a:rPr>
              <a:t>height_right</a:t>
            </a:r>
            <a:r>
              <a:rPr lang="fr-FR" sz="1200" b="0" i="0" kern="1200" dirty="0" smtClean="0">
                <a:solidFill>
                  <a:schemeClr val="tx1"/>
                </a:solidFill>
                <a:effectLst/>
                <a:latin typeface="+mn-lt"/>
                <a:ea typeface="+mn-ea"/>
                <a:cs typeface="+mn-cs"/>
              </a:rPr>
              <a:t> contribuent positivement à l'axe 1.</a:t>
            </a:r>
          </a:p>
          <a:p>
            <a:r>
              <a:rPr lang="fr-FR" sz="1200" b="0" i="0" kern="1200" dirty="0" smtClean="0">
                <a:solidFill>
                  <a:schemeClr val="tx1"/>
                </a:solidFill>
                <a:effectLst/>
                <a:latin typeface="+mn-lt"/>
                <a:ea typeface="+mn-ea"/>
                <a:cs typeface="+mn-cs"/>
              </a:rPr>
              <a:t>La variable </a:t>
            </a:r>
            <a:r>
              <a:rPr lang="fr-FR" sz="1200" b="0" i="0" kern="1200" dirty="0" err="1" smtClean="0">
                <a:solidFill>
                  <a:schemeClr val="tx1"/>
                </a:solidFill>
                <a:effectLst/>
                <a:latin typeface="+mn-lt"/>
                <a:ea typeface="+mn-ea"/>
                <a:cs typeface="+mn-cs"/>
              </a:rPr>
              <a:t>lenght</a:t>
            </a:r>
            <a:r>
              <a:rPr lang="fr-FR" sz="1200" b="0" i="0" kern="1200" dirty="0" smtClean="0">
                <a:solidFill>
                  <a:schemeClr val="tx1"/>
                </a:solidFill>
                <a:effectLst/>
                <a:latin typeface="+mn-lt"/>
                <a:ea typeface="+mn-ea"/>
                <a:cs typeface="+mn-cs"/>
              </a:rPr>
              <a:t> contribue négativement à l'axe 1.</a:t>
            </a:r>
          </a:p>
          <a:p>
            <a:endParaRPr lang="fr-FR" dirty="0"/>
          </a:p>
        </p:txBody>
      </p:sp>
      <p:sp>
        <p:nvSpPr>
          <p:cNvPr id="4" name="Espace réservé du numéro de diapositive 3"/>
          <p:cNvSpPr>
            <a:spLocks noGrp="1"/>
          </p:cNvSpPr>
          <p:nvPr>
            <p:ph type="sldNum" sz="quarter" idx="10"/>
          </p:nvPr>
        </p:nvSpPr>
        <p:spPr/>
        <p:txBody>
          <a:bodyPr/>
          <a:lstStyle/>
          <a:p>
            <a:fld id="{F98A39E0-B444-40B0-A571-87BDCA1F0EAB}" type="slidenum">
              <a:rPr lang="fr-FR" smtClean="0"/>
              <a:t>12</a:t>
            </a:fld>
            <a:endParaRPr lang="fr-FR"/>
          </a:p>
        </p:txBody>
      </p:sp>
    </p:spTree>
    <p:extLst>
      <p:ext uri="{BB962C8B-B14F-4D97-AF65-F5344CB8AC3E}">
        <p14:creationId xmlns:p14="http://schemas.microsoft.com/office/powerpoint/2010/main" val="392217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76206591-F2BE-4006-A186-1730DF209B03}" type="datetime1">
              <a:rPr lang="fr-FR" smtClean="0"/>
              <a:t>16/08/2023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197863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59E9B14-DA03-432F-BC2B-4B45A8F29269}" type="datetime1">
              <a:rPr lang="fr-FR" smtClean="0"/>
              <a:t>16/08/2023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334092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E61EC46-3E5D-4D07-B708-0B7069AC5328}" type="datetime1">
              <a:rPr lang="fr-FR" smtClean="0"/>
              <a:t>16/08/2023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154682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0F184F-60D5-43DE-B1C5-CB50CB7492A8}" type="datetime1">
              <a:rPr lang="fr-FR" smtClean="0"/>
              <a:t>16/08/2023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170215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7C7E3E5-ADC6-4BD2-89A2-5DC28BC2C278}" type="datetime1">
              <a:rPr lang="fr-FR" smtClean="0"/>
              <a:t>16/08/2023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66112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64358FD-CEE3-4C87-B1FD-AFE0CF29C65E}" type="datetime1">
              <a:rPr lang="fr-FR" smtClean="0"/>
              <a:t>16/08/2023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239514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3CC4A2B-6528-430B-8988-6B93FE44902F}" type="datetime1">
              <a:rPr lang="fr-FR" smtClean="0"/>
              <a:t>16/08/2023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32745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D7490C1-11A7-403B-9C33-73BD4EB6A165}" type="datetime1">
              <a:rPr lang="fr-FR" smtClean="0"/>
              <a:t>16/08/2023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208274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75A3C40-59F8-467C-B3C4-AD4170A34E84}" type="datetime1">
              <a:rPr lang="fr-FR" smtClean="0"/>
              <a:t>16/08/2023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127580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F5218A4-6963-4167-B019-9CBBE711ED85}" type="datetime1">
              <a:rPr lang="fr-FR" smtClean="0"/>
              <a:t>16/08/2023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235603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459BD79-4502-4D16-A6D4-2FFFBEA5B683}" type="datetime1">
              <a:rPr lang="fr-FR" smtClean="0"/>
              <a:t>16/08/2023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D71513-7E4C-4108-813A-BFA85EF02C80}" type="slidenum">
              <a:rPr lang="fr-FR" smtClean="0"/>
              <a:t>‹N°›</a:t>
            </a:fld>
            <a:endParaRPr lang="fr-FR"/>
          </a:p>
        </p:txBody>
      </p:sp>
    </p:spTree>
    <p:extLst>
      <p:ext uri="{BB962C8B-B14F-4D97-AF65-F5344CB8AC3E}">
        <p14:creationId xmlns:p14="http://schemas.microsoft.com/office/powerpoint/2010/main" val="279611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B1B04-5C83-41ED-9553-E025948DD155}" type="datetime1">
              <a:rPr lang="fr-FR" smtClean="0"/>
              <a:t>16/08/2023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71513-7E4C-4108-813A-BFA85EF02C80}" type="slidenum">
              <a:rPr lang="fr-FR" smtClean="0"/>
              <a:t>‹N°›</a:t>
            </a:fld>
            <a:endParaRPr lang="fr-FR"/>
          </a:p>
        </p:txBody>
      </p:sp>
    </p:spTree>
    <p:extLst>
      <p:ext uri="{BB962C8B-B14F-4D97-AF65-F5344CB8AC3E}">
        <p14:creationId xmlns:p14="http://schemas.microsoft.com/office/powerpoint/2010/main" val="135435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25350" y="1122363"/>
            <a:ext cx="5639381" cy="1620837"/>
          </a:xfrm>
        </p:spPr>
        <p:txBody>
          <a:bodyPr/>
          <a:lstStyle/>
          <a:p>
            <a:endParaRPr lang="fr-FR" dirty="0"/>
          </a:p>
        </p:txBody>
      </p:sp>
      <p:sp>
        <p:nvSpPr>
          <p:cNvPr id="3" name="Sous-titre 2"/>
          <p:cNvSpPr>
            <a:spLocks noGrp="1"/>
          </p:cNvSpPr>
          <p:nvPr>
            <p:ph type="subTitle" idx="1"/>
          </p:nvPr>
        </p:nvSpPr>
        <p:spPr>
          <a:xfrm>
            <a:off x="1510937" y="3262404"/>
            <a:ext cx="9144000" cy="1655762"/>
          </a:xfrm>
        </p:spPr>
        <p:txBody>
          <a:bodyPr>
            <a:normAutofit fontScale="85000" lnSpcReduction="10000"/>
          </a:bodyPr>
          <a:lstStyle/>
          <a:p>
            <a:r>
              <a:rPr lang="fr-FR" sz="7200" b="1" dirty="0" smtClean="0">
                <a:solidFill>
                  <a:srgbClr val="002060"/>
                </a:solidFill>
                <a:latin typeface="Times New Roman" panose="02020603050405020304" pitchFamily="18" charset="0"/>
                <a:cs typeface="Times New Roman" panose="02020603050405020304" pitchFamily="18" charset="0"/>
              </a:rPr>
              <a:t>- Détection des faux billets-</a:t>
            </a:r>
          </a:p>
          <a:p>
            <a:r>
              <a:rPr lang="fr-FR" dirty="0">
                <a:latin typeface="Times New Roman" panose="02020603050405020304" pitchFamily="18" charset="0"/>
                <a:cs typeface="Times New Roman" panose="02020603050405020304" pitchFamily="18" charset="0"/>
              </a:rPr>
              <a:t>NGAHA Marie Thérèse</a:t>
            </a:r>
          </a:p>
          <a:p>
            <a:r>
              <a:rPr lang="fr-FR" u="sng" dirty="0">
                <a:latin typeface="Times New Roman" panose="02020603050405020304" pitchFamily="18" charset="0"/>
                <a:cs typeface="Times New Roman" panose="02020603050405020304" pitchFamily="18" charset="0"/>
              </a:rPr>
              <a:t>Présenté </a:t>
            </a:r>
            <a:r>
              <a:rPr lang="fr-FR" u="sng">
                <a:latin typeface="Times New Roman" panose="02020603050405020304" pitchFamily="18" charset="0"/>
                <a:cs typeface="Times New Roman" panose="02020603050405020304" pitchFamily="18" charset="0"/>
              </a:rPr>
              <a:t>le </a:t>
            </a:r>
            <a:r>
              <a:rPr lang="fr-FR" u="sng" smtClean="0">
                <a:latin typeface="Times New Roman" panose="02020603050405020304" pitchFamily="18" charset="0"/>
                <a:cs typeface="Times New Roman" panose="02020603050405020304" pitchFamily="18" charset="0"/>
              </a:rPr>
              <a:t>17/08/23</a:t>
            </a:r>
            <a:endParaRPr lang="fr-FR" u="sng" dirty="0">
              <a:latin typeface="Times New Roman" panose="02020603050405020304" pitchFamily="18" charset="0"/>
              <a:cs typeface="Times New Roman" panose="02020603050405020304" pitchFamily="18" charset="0"/>
            </a:endParaRPr>
          </a:p>
          <a:p>
            <a:endParaRPr lang="fr-FR" dirty="0"/>
          </a:p>
        </p:txBody>
      </p:sp>
      <p:pic>
        <p:nvPicPr>
          <p:cNvPr id="4" name="Image 3">
            <a:extLst>
              <a:ext uri="{FF2B5EF4-FFF2-40B4-BE49-F238E27FC236}">
                <a16:creationId xmlns:a16="http://schemas.microsoft.com/office/drawing/2014/main" id="{C07A9F48-9886-45FB-9803-8DB970BEB266}"/>
              </a:ext>
            </a:extLst>
          </p:cNvPr>
          <p:cNvPicPr>
            <a:picLocks noChangeAspect="1"/>
          </p:cNvPicPr>
          <p:nvPr/>
        </p:nvPicPr>
        <p:blipFill>
          <a:blip r:embed="rId2"/>
          <a:stretch>
            <a:fillRect/>
          </a:stretch>
        </p:blipFill>
        <p:spPr>
          <a:xfrm>
            <a:off x="2485716" y="0"/>
            <a:ext cx="6541299" cy="3093507"/>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4937" y="6050844"/>
            <a:ext cx="1502085" cy="807156"/>
          </a:xfrm>
          <a:prstGeom prst="rect">
            <a:avLst/>
          </a:prstGeom>
        </p:spPr>
      </p:pic>
    </p:spTree>
    <p:extLst>
      <p:ext uri="{BB962C8B-B14F-4D97-AF65-F5344CB8AC3E}">
        <p14:creationId xmlns:p14="http://schemas.microsoft.com/office/powerpoint/2010/main" val="148919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III. Analyse(2/4) </a:t>
            </a:r>
            <a:br>
              <a:rPr lang="fr-FR" b="1" dirty="0" smtClean="0"/>
            </a:br>
            <a:r>
              <a:rPr lang="fr-FR" b="1" dirty="0" smtClean="0"/>
              <a:t>Analyse </a:t>
            </a:r>
            <a:r>
              <a:rPr lang="fr-FR" b="1" dirty="0" err="1"/>
              <a:t>b</a:t>
            </a:r>
            <a:r>
              <a:rPr lang="fr-FR" b="1" dirty="0" err="1" smtClean="0"/>
              <a:t>ivarié</a:t>
            </a:r>
            <a:endParaRPr lang="fr-FR" dirty="0"/>
          </a:p>
        </p:txBody>
      </p:sp>
      <p:pic>
        <p:nvPicPr>
          <p:cNvPr id="4" name="Espace réservé du contenu 3"/>
          <p:cNvPicPr>
            <a:picLocks noGrp="1" noChangeAspect="1"/>
          </p:cNvPicPr>
          <p:nvPr>
            <p:ph idx="1"/>
          </p:nvPr>
        </p:nvPicPr>
        <p:blipFill>
          <a:blip r:embed="rId2"/>
          <a:stretch>
            <a:fillRect/>
          </a:stretch>
        </p:blipFill>
        <p:spPr>
          <a:xfrm>
            <a:off x="2382982" y="1943894"/>
            <a:ext cx="7730835" cy="4114800"/>
          </a:xfrm>
          <a:prstGeom prst="rect">
            <a:avLst/>
          </a:prstGeom>
        </p:spPr>
      </p:pic>
      <p:sp>
        <p:nvSpPr>
          <p:cNvPr id="5" name="Espace réservé du numéro de diapositive 4"/>
          <p:cNvSpPr>
            <a:spLocks noGrp="1"/>
          </p:cNvSpPr>
          <p:nvPr>
            <p:ph type="sldNum" sz="quarter" idx="12"/>
          </p:nvPr>
        </p:nvSpPr>
        <p:spPr/>
        <p:txBody>
          <a:bodyPr/>
          <a:lstStyle/>
          <a:p>
            <a:fld id="{AED71513-7E4C-4108-813A-BFA85EF02C80}" type="slidenum">
              <a:rPr lang="fr-FR" smtClean="0"/>
              <a:t>10</a:t>
            </a:fld>
            <a:endParaRPr lang="fr-FR"/>
          </a:p>
        </p:txBody>
      </p:sp>
    </p:spTree>
    <p:extLst>
      <p:ext uri="{BB962C8B-B14F-4D97-AF65-F5344CB8AC3E}">
        <p14:creationId xmlns:p14="http://schemas.microsoft.com/office/powerpoint/2010/main" val="188088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III. Analyse(3/4) </a:t>
            </a:r>
            <a:br>
              <a:rPr lang="fr-FR" b="1" dirty="0" smtClean="0"/>
            </a:br>
            <a:r>
              <a:rPr lang="fr-FR" b="1" dirty="0" smtClean="0"/>
              <a:t>Analyse multivarié</a:t>
            </a:r>
            <a:endParaRPr lang="fr-FR" dirty="0"/>
          </a:p>
        </p:txBody>
      </p:sp>
      <p:pic>
        <p:nvPicPr>
          <p:cNvPr id="4" name="Espace réservé du contenu 3"/>
          <p:cNvPicPr>
            <a:picLocks noGrp="1" noChangeAspect="1"/>
          </p:cNvPicPr>
          <p:nvPr>
            <p:ph idx="1"/>
          </p:nvPr>
        </p:nvPicPr>
        <p:blipFill>
          <a:blip r:embed="rId2"/>
          <a:stretch>
            <a:fillRect/>
          </a:stretch>
        </p:blipFill>
        <p:spPr>
          <a:xfrm>
            <a:off x="1011382" y="1825624"/>
            <a:ext cx="9822873" cy="4686011"/>
          </a:xfrm>
          <a:prstGeom prst="rect">
            <a:avLst/>
          </a:prstGeom>
        </p:spPr>
      </p:pic>
      <p:sp>
        <p:nvSpPr>
          <p:cNvPr id="5" name="Espace réservé du numéro de diapositive 4"/>
          <p:cNvSpPr>
            <a:spLocks noGrp="1"/>
          </p:cNvSpPr>
          <p:nvPr>
            <p:ph type="sldNum" sz="quarter" idx="12"/>
          </p:nvPr>
        </p:nvSpPr>
        <p:spPr/>
        <p:txBody>
          <a:bodyPr/>
          <a:lstStyle/>
          <a:p>
            <a:fld id="{AED71513-7E4C-4108-813A-BFA85EF02C80}" type="slidenum">
              <a:rPr lang="fr-FR" smtClean="0"/>
              <a:t>11</a:t>
            </a:fld>
            <a:endParaRPr lang="fr-FR"/>
          </a:p>
        </p:txBody>
      </p:sp>
    </p:spTree>
    <p:extLst>
      <p:ext uri="{BB962C8B-B14F-4D97-AF65-F5344CB8AC3E}">
        <p14:creationId xmlns:p14="http://schemas.microsoft.com/office/powerpoint/2010/main" val="380482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III. Analyse(4/4)</a:t>
            </a:r>
            <a:r>
              <a:rPr lang="fr-FR" b="1" dirty="0" smtClean="0"/>
              <a:t/>
            </a:r>
            <a:br>
              <a:rPr lang="fr-FR" b="1" dirty="0" smtClean="0"/>
            </a:br>
            <a:r>
              <a:rPr lang="fr-FR" b="1" dirty="0" smtClean="0"/>
              <a:t>Cercles </a:t>
            </a:r>
            <a:r>
              <a:rPr lang="fr-FR" b="1" dirty="0"/>
              <a:t>de corrélation et projections de points</a:t>
            </a:r>
            <a:endParaRPr lang="fr-FR" dirty="0"/>
          </a:p>
        </p:txBody>
      </p:sp>
      <p:pic>
        <p:nvPicPr>
          <p:cNvPr id="4" name="Espace réservé du contenu 3"/>
          <p:cNvPicPr>
            <a:picLocks noGrp="1" noChangeAspect="1"/>
          </p:cNvPicPr>
          <p:nvPr>
            <p:ph idx="1"/>
          </p:nvPr>
        </p:nvPicPr>
        <p:blipFill>
          <a:blip r:embed="rId3"/>
          <a:stretch>
            <a:fillRect/>
          </a:stretch>
        </p:blipFill>
        <p:spPr>
          <a:xfrm>
            <a:off x="838200" y="1565564"/>
            <a:ext cx="9731578" cy="4738254"/>
          </a:xfrm>
          <a:prstGeom prst="rect">
            <a:avLst/>
          </a:prstGeom>
        </p:spPr>
      </p:pic>
      <p:sp>
        <p:nvSpPr>
          <p:cNvPr id="5" name="Espace réservé du numéro de diapositive 4"/>
          <p:cNvSpPr>
            <a:spLocks noGrp="1"/>
          </p:cNvSpPr>
          <p:nvPr>
            <p:ph type="sldNum" sz="quarter" idx="12"/>
          </p:nvPr>
        </p:nvSpPr>
        <p:spPr/>
        <p:txBody>
          <a:bodyPr/>
          <a:lstStyle/>
          <a:p>
            <a:fld id="{AED71513-7E4C-4108-813A-BFA85EF02C80}" type="slidenum">
              <a:rPr lang="fr-FR" smtClean="0"/>
              <a:t>12</a:t>
            </a:fld>
            <a:endParaRPr lang="fr-FR"/>
          </a:p>
        </p:txBody>
      </p:sp>
    </p:spTree>
    <p:extLst>
      <p:ext uri="{BB962C8B-B14F-4D97-AF65-F5344CB8AC3E}">
        <p14:creationId xmlns:p14="http://schemas.microsoft.com/office/powerpoint/2010/main" val="372515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0" indent="0" algn="ctr"/>
            <a:r>
              <a:rPr lang="fr-FR" b="1" dirty="0" smtClean="0"/>
              <a:t>IV. MODÈLISATION</a:t>
            </a:r>
            <a:br>
              <a:rPr lang="fr-FR" b="1" dirty="0" smtClean="0"/>
            </a:br>
            <a:r>
              <a:rPr lang="fr-FR" b="1" dirty="0" smtClean="0"/>
              <a:t>     </a:t>
            </a:r>
            <a:r>
              <a:rPr lang="fr-FR" dirty="0" smtClean="0"/>
              <a:t>-Régression logistique avec LogisticRégression</a:t>
            </a:r>
            <a:br>
              <a:rPr lang="fr-FR" dirty="0" smtClean="0"/>
            </a:br>
            <a:endParaRPr lang="fr-FR" dirty="0"/>
          </a:p>
        </p:txBody>
      </p:sp>
      <p:sp>
        <p:nvSpPr>
          <p:cNvPr id="3" name="Espace réservé du contenu 2"/>
          <p:cNvSpPr>
            <a:spLocks noGrp="1"/>
          </p:cNvSpPr>
          <p:nvPr>
            <p:ph idx="1"/>
          </p:nvPr>
        </p:nvSpPr>
        <p:spPr/>
        <p:txBody>
          <a:bodyPr/>
          <a:lstStyle/>
          <a:p>
            <a:r>
              <a:rPr lang="fr-FR" dirty="0" smtClean="0"/>
              <a:t>Voir notebook</a:t>
            </a:r>
            <a:endParaRPr lang="fr-FR" dirty="0"/>
          </a:p>
        </p:txBody>
      </p:sp>
      <p:sp>
        <p:nvSpPr>
          <p:cNvPr id="4" name="Espace réservé du numéro de diapositive 3"/>
          <p:cNvSpPr>
            <a:spLocks noGrp="1"/>
          </p:cNvSpPr>
          <p:nvPr>
            <p:ph type="sldNum" sz="quarter" idx="12"/>
          </p:nvPr>
        </p:nvSpPr>
        <p:spPr/>
        <p:txBody>
          <a:bodyPr/>
          <a:lstStyle/>
          <a:p>
            <a:fld id="{AED71513-7E4C-4108-813A-BFA85EF02C80}" type="slidenum">
              <a:rPr lang="fr-FR" smtClean="0"/>
              <a:t>13</a:t>
            </a:fld>
            <a:endParaRPr lang="fr-FR"/>
          </a:p>
        </p:txBody>
      </p:sp>
    </p:spTree>
    <p:extLst>
      <p:ext uri="{BB962C8B-B14F-4D97-AF65-F5344CB8AC3E}">
        <p14:creationId xmlns:p14="http://schemas.microsoft.com/office/powerpoint/2010/main" val="60624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0" indent="0" algn="ctr"/>
            <a:r>
              <a:rPr lang="fr-FR" sz="4800" b="1" dirty="0" smtClean="0"/>
              <a:t>Conclusion</a:t>
            </a:r>
            <a:br>
              <a:rPr lang="fr-FR" sz="4800" b="1" dirty="0" smtClean="0"/>
            </a:br>
            <a:r>
              <a:rPr lang="fr-FR" b="1" dirty="0" smtClean="0"/>
              <a:t>        - </a:t>
            </a:r>
            <a:r>
              <a:rPr lang="fr-FR" dirty="0" smtClean="0"/>
              <a:t>Déploiement du model </a:t>
            </a:r>
            <a:br>
              <a:rPr lang="fr-FR" dirty="0" smtClean="0"/>
            </a:b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AED71513-7E4C-4108-813A-BFA85EF02C80}" type="slidenum">
              <a:rPr lang="fr-FR" smtClean="0"/>
              <a:t>14</a:t>
            </a:fld>
            <a:endParaRPr lang="fr-FR"/>
          </a:p>
        </p:txBody>
      </p:sp>
    </p:spTree>
    <p:extLst>
      <p:ext uri="{BB962C8B-B14F-4D97-AF65-F5344CB8AC3E}">
        <p14:creationId xmlns:p14="http://schemas.microsoft.com/office/powerpoint/2010/main" val="1006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1446" y="1"/>
            <a:ext cx="10515600" cy="849086"/>
          </a:xfrm>
        </p:spPr>
        <p:txBody>
          <a:bodyPr/>
          <a:lstStyle/>
          <a:p>
            <a:pPr algn="ctr"/>
            <a:r>
              <a:rPr lang="fr-FR" b="1" dirty="0" smtClean="0"/>
              <a:t>SOMMAIRE</a:t>
            </a:r>
            <a:endParaRPr lang="fr-FR" b="1" dirty="0"/>
          </a:p>
        </p:txBody>
      </p:sp>
      <p:sp>
        <p:nvSpPr>
          <p:cNvPr id="3" name="Espace réservé du contenu 2"/>
          <p:cNvSpPr>
            <a:spLocks noGrp="1"/>
          </p:cNvSpPr>
          <p:nvPr>
            <p:ph idx="1"/>
          </p:nvPr>
        </p:nvSpPr>
        <p:spPr>
          <a:xfrm>
            <a:off x="169817" y="1293223"/>
            <a:ext cx="11795760" cy="5368834"/>
          </a:xfrm>
        </p:spPr>
        <p:txBody>
          <a:bodyPr/>
          <a:lstStyle/>
          <a:p>
            <a:pPr marL="0" indent="0">
              <a:buNone/>
            </a:pPr>
            <a:r>
              <a:rPr lang="fr-FR" sz="3200" b="1" dirty="0" smtClean="0"/>
              <a:t>I. CONTEXTE ET OBJECTIFS</a:t>
            </a:r>
          </a:p>
          <a:p>
            <a:pPr marL="0" indent="0">
              <a:buNone/>
            </a:pPr>
            <a:r>
              <a:rPr lang="fr-FR" b="1" dirty="0" smtClean="0"/>
              <a:t>II. EXPLORATION </a:t>
            </a:r>
            <a:r>
              <a:rPr lang="fr-FR" b="1" dirty="0"/>
              <a:t>ET NETTOYAGE DES </a:t>
            </a:r>
            <a:r>
              <a:rPr lang="fr-FR" b="1" dirty="0" smtClean="0"/>
              <a:t>DONNÉES</a:t>
            </a:r>
          </a:p>
          <a:p>
            <a:pPr marL="0" indent="0">
              <a:buNone/>
            </a:pPr>
            <a:r>
              <a:rPr lang="fr-FR" b="1" dirty="0" smtClean="0"/>
              <a:t>          </a:t>
            </a:r>
            <a:r>
              <a:rPr lang="fr-FR" dirty="0" smtClean="0"/>
              <a:t>1- Exploration descriptives des variables</a:t>
            </a:r>
          </a:p>
          <a:p>
            <a:pPr marL="0" indent="0">
              <a:buNone/>
            </a:pPr>
            <a:r>
              <a:rPr lang="fr-FR" dirty="0"/>
              <a:t> </a:t>
            </a:r>
            <a:r>
              <a:rPr lang="fr-FR" dirty="0" smtClean="0"/>
              <a:t>         2- Traitement des valeurs manquantes</a:t>
            </a:r>
          </a:p>
          <a:p>
            <a:pPr marL="0" indent="0">
              <a:buNone/>
            </a:pPr>
            <a:r>
              <a:rPr lang="fr-FR" dirty="0"/>
              <a:t> </a:t>
            </a:r>
            <a:r>
              <a:rPr lang="fr-FR" dirty="0" smtClean="0"/>
              <a:t>                 - REGRESSION LINEAIRE</a:t>
            </a:r>
          </a:p>
          <a:p>
            <a:pPr marL="0" indent="0">
              <a:buNone/>
            </a:pPr>
            <a:r>
              <a:rPr lang="fr-FR" b="1" dirty="0"/>
              <a:t>III. </a:t>
            </a:r>
            <a:r>
              <a:rPr lang="fr-FR" sz="3200" b="1" dirty="0" smtClean="0"/>
              <a:t>Analyse </a:t>
            </a:r>
          </a:p>
          <a:p>
            <a:pPr marL="0" indent="0">
              <a:buNone/>
            </a:pPr>
            <a:r>
              <a:rPr lang="fr-FR" b="1" dirty="0" smtClean="0"/>
              <a:t>IV</a:t>
            </a:r>
            <a:r>
              <a:rPr lang="fr-FR" b="1" dirty="0"/>
              <a:t>. </a:t>
            </a:r>
            <a:r>
              <a:rPr lang="fr-FR" b="1" dirty="0" smtClean="0"/>
              <a:t>MODÈLISATION</a:t>
            </a:r>
          </a:p>
          <a:p>
            <a:pPr marL="0" indent="0">
              <a:buNone/>
            </a:pPr>
            <a:r>
              <a:rPr lang="fr-FR" b="1" dirty="0"/>
              <a:t> </a:t>
            </a:r>
            <a:r>
              <a:rPr lang="fr-FR" b="1" dirty="0" smtClean="0"/>
              <a:t>    </a:t>
            </a:r>
            <a:r>
              <a:rPr lang="fr-FR" dirty="0" smtClean="0"/>
              <a:t>-Régression logistique avec LogisticRégression</a:t>
            </a:r>
            <a:endParaRPr lang="fr-FR" dirty="0"/>
          </a:p>
          <a:p>
            <a:pPr marL="0" indent="0">
              <a:buNone/>
            </a:pPr>
            <a:r>
              <a:rPr lang="fr-FR" b="1" dirty="0" smtClean="0"/>
              <a:t>V. </a:t>
            </a:r>
            <a:r>
              <a:rPr lang="fr-FR" sz="3200" b="1" dirty="0" smtClean="0"/>
              <a:t>Conclusion</a:t>
            </a:r>
          </a:p>
          <a:p>
            <a:pPr marL="0" indent="0">
              <a:buNone/>
            </a:pPr>
            <a:r>
              <a:rPr lang="fr-FR" b="1" dirty="0"/>
              <a:t> </a:t>
            </a:r>
            <a:r>
              <a:rPr lang="fr-FR" b="1" dirty="0" smtClean="0"/>
              <a:t>       - </a:t>
            </a:r>
            <a:r>
              <a:rPr lang="fr-FR" dirty="0" smtClean="0"/>
              <a:t>Déploiement du model </a:t>
            </a:r>
            <a:endParaRPr lang="fr-FR" dirty="0"/>
          </a:p>
          <a:p>
            <a:pPr marL="0" indent="0">
              <a:buNone/>
            </a:pPr>
            <a:endParaRPr lang="fr-FR" dirty="0"/>
          </a:p>
        </p:txBody>
      </p:sp>
      <p:sp>
        <p:nvSpPr>
          <p:cNvPr id="7" name="Espace réservé du numéro de diapositive 6"/>
          <p:cNvSpPr>
            <a:spLocks noGrp="1"/>
          </p:cNvSpPr>
          <p:nvPr>
            <p:ph type="sldNum" sz="quarter" idx="12"/>
          </p:nvPr>
        </p:nvSpPr>
        <p:spPr/>
        <p:txBody>
          <a:bodyPr/>
          <a:lstStyle/>
          <a:p>
            <a:fld id="{AED71513-7E4C-4108-813A-BFA85EF02C80}" type="slidenum">
              <a:rPr lang="fr-FR" smtClean="0"/>
              <a:t>2</a:t>
            </a:fld>
            <a:endParaRPr lang="fr-FR"/>
          </a:p>
        </p:txBody>
      </p:sp>
    </p:spTree>
    <p:extLst>
      <p:ext uri="{BB962C8B-B14F-4D97-AF65-F5344CB8AC3E}">
        <p14:creationId xmlns:p14="http://schemas.microsoft.com/office/powerpoint/2010/main" val="85811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2880"/>
            <a:ext cx="10515600" cy="744584"/>
          </a:xfrm>
        </p:spPr>
        <p:txBody>
          <a:bodyPr>
            <a:normAutofit fontScale="90000"/>
          </a:bodyPr>
          <a:lstStyle/>
          <a:p>
            <a:pPr algn="ctr"/>
            <a:r>
              <a:rPr lang="fr-FR" b="1" dirty="0"/>
              <a:t>I. CONTEXTE ET OBJECTIFS</a:t>
            </a:r>
            <a:br>
              <a:rPr lang="fr-FR" b="1" dirty="0"/>
            </a:br>
            <a:endParaRPr lang="fr-FR" dirty="0"/>
          </a:p>
        </p:txBody>
      </p:sp>
      <p:sp>
        <p:nvSpPr>
          <p:cNvPr id="3" name="Espace réservé du contenu 2"/>
          <p:cNvSpPr>
            <a:spLocks noGrp="1"/>
          </p:cNvSpPr>
          <p:nvPr>
            <p:ph idx="1"/>
          </p:nvPr>
        </p:nvSpPr>
        <p:spPr>
          <a:xfrm>
            <a:off x="143692" y="731520"/>
            <a:ext cx="11939452" cy="5969726"/>
          </a:xfrm>
        </p:spPr>
        <p:txBody>
          <a:bodyPr>
            <a:normAutofit/>
          </a:bodyPr>
          <a:lstStyle/>
          <a:p>
            <a:pPr marL="0" indent="0" algn="ctr">
              <a:buNone/>
            </a:pPr>
            <a:r>
              <a:rPr lang="fr-FR" sz="2400" b="1" dirty="0" smtClean="0">
                <a:latin typeface="Times New Roman" panose="02020603050405020304" pitchFamily="18" charset="0"/>
                <a:cs typeface="Times New Roman" panose="02020603050405020304" pitchFamily="18" charset="0"/>
              </a:rPr>
              <a:t>1. CONTEXTE</a:t>
            </a:r>
            <a:endParaRPr lang="fr-FR" sz="2400" b="1" dirty="0">
              <a:latin typeface="Times New Roman" panose="02020603050405020304" pitchFamily="18" charset="0"/>
              <a:cs typeface="Times New Roman" panose="02020603050405020304" pitchFamily="18" charset="0"/>
            </a:endParaRPr>
          </a:p>
          <a:p>
            <a:pPr marL="0" indent="0">
              <a:buNone/>
            </a:pPr>
            <a:r>
              <a:rPr lang="fr-FR" sz="2400" dirty="0" smtClean="0">
                <a:latin typeface="Times New Roman" panose="02020603050405020304" pitchFamily="18" charset="0"/>
                <a:cs typeface="Times New Roman" panose="02020603050405020304" pitchFamily="18" charset="0"/>
              </a:rPr>
              <a:t> L’Organisation </a:t>
            </a:r>
            <a:r>
              <a:rPr lang="fr-FR" sz="2400" dirty="0">
                <a:latin typeface="Times New Roman" panose="02020603050405020304" pitchFamily="18" charset="0"/>
                <a:cs typeface="Times New Roman" panose="02020603050405020304" pitchFamily="18" charset="0"/>
              </a:rPr>
              <a:t>nationale de lutte contre le faux-monnayage, ou ONCFM, est une organisation publique ayant pour objectif de mettre en place des méthodes d’identification des contrefaçons des billets en euros. Dans le cadre de cette lutte, nous souhaitons mettre en place un algorithme qui soit capable de différencier automatiquement les vrais des faux </a:t>
            </a:r>
            <a:r>
              <a:rPr lang="fr-FR" sz="2400" dirty="0" smtClean="0">
                <a:latin typeface="Times New Roman" panose="02020603050405020304" pitchFamily="18" charset="0"/>
                <a:cs typeface="Times New Roman" panose="02020603050405020304" pitchFamily="18" charset="0"/>
              </a:rPr>
              <a:t>billets.</a:t>
            </a:r>
          </a:p>
          <a:p>
            <a:pPr marL="0" indent="0">
              <a:buNone/>
            </a:pPr>
            <a:r>
              <a:rPr lang="fr-FR" dirty="0" smtClean="0"/>
              <a:t>                                                  </a:t>
            </a:r>
          </a:p>
          <a:p>
            <a:pPr marL="0" indent="0">
              <a:buNone/>
            </a:pPr>
            <a:endParaRPr lang="fr-FR" dirty="0"/>
          </a:p>
          <a:p>
            <a:pPr marL="0" indent="0" algn="ctr">
              <a:buNone/>
            </a:pPr>
            <a:r>
              <a:rPr lang="fr-FR" dirty="0" smtClean="0"/>
              <a:t>   2.</a:t>
            </a:r>
            <a:r>
              <a:rPr lang="fr-FR" b="1" dirty="0" smtClean="0"/>
              <a:t>OBJECTIFS</a:t>
            </a:r>
            <a:endParaRPr lang="fr-FR" b="1" dirty="0"/>
          </a:p>
          <a:p>
            <a:r>
              <a:rPr lang="fr-FR" sz="2400" dirty="0">
                <a:latin typeface="Times New Roman" panose="02020603050405020304" pitchFamily="18" charset="0"/>
                <a:cs typeface="Times New Roman" panose="02020603050405020304" pitchFamily="18" charset="0"/>
              </a:rPr>
              <a:t>Lorsqu’un billet arrive, nous avons une machine qui consigne l’ensemble de ses caractéristiques géométriques. Au travers de nos années de lutte, nous avons observé des différences de dimensions entre les vrais et les faux billets. Ces différences sont difficilement notables à l’œil nu, mais une machine devrait sans problème arriver à les différencier.</a:t>
            </a:r>
          </a:p>
          <a:p>
            <a:r>
              <a:rPr lang="fr-FR" sz="2400" dirty="0">
                <a:latin typeface="Times New Roman" panose="02020603050405020304" pitchFamily="18" charset="0"/>
                <a:cs typeface="Times New Roman" panose="02020603050405020304" pitchFamily="18" charset="0"/>
              </a:rPr>
              <a:t>Ainsi, il faudrait construire un algorithme qui, à partir des caractéristiques géométriques d’un billet, serait capable de définir si ce dernier est un vrai ou un faux billet.</a:t>
            </a:r>
          </a:p>
          <a:p>
            <a:pPr marL="0" indent="0">
              <a:buNone/>
            </a:pPr>
            <a:endParaRPr lang="fr-FR" dirty="0"/>
          </a:p>
          <a:p>
            <a:endParaRPr lang="fr-FR" dirty="0"/>
          </a:p>
        </p:txBody>
      </p:sp>
      <p:pic>
        <p:nvPicPr>
          <p:cNvPr id="5" name="Image 4"/>
          <p:cNvPicPr>
            <a:picLocks noChangeAspect="1"/>
          </p:cNvPicPr>
          <p:nvPr/>
        </p:nvPicPr>
        <p:blipFill>
          <a:blip r:embed="rId2"/>
          <a:stretch>
            <a:fillRect/>
          </a:stretch>
        </p:blipFill>
        <p:spPr>
          <a:xfrm>
            <a:off x="475569" y="2599508"/>
            <a:ext cx="2619375" cy="1410789"/>
          </a:xfrm>
          <a:prstGeom prst="rect">
            <a:avLst/>
          </a:prstGeom>
        </p:spPr>
      </p:pic>
      <p:pic>
        <p:nvPicPr>
          <p:cNvPr id="6" name="Image 5"/>
          <p:cNvPicPr>
            <a:picLocks noChangeAspect="1"/>
          </p:cNvPicPr>
          <p:nvPr/>
        </p:nvPicPr>
        <p:blipFill>
          <a:blip r:embed="rId3"/>
          <a:stretch>
            <a:fillRect/>
          </a:stretch>
        </p:blipFill>
        <p:spPr>
          <a:xfrm>
            <a:off x="9592220" y="2468880"/>
            <a:ext cx="2009775" cy="1541417"/>
          </a:xfrm>
          <a:prstGeom prst="rect">
            <a:avLst/>
          </a:prstGeom>
        </p:spPr>
      </p:pic>
      <p:sp>
        <p:nvSpPr>
          <p:cNvPr id="7" name="Espace réservé du numéro de diapositive 6"/>
          <p:cNvSpPr>
            <a:spLocks noGrp="1"/>
          </p:cNvSpPr>
          <p:nvPr>
            <p:ph type="sldNum" sz="quarter" idx="12"/>
          </p:nvPr>
        </p:nvSpPr>
        <p:spPr/>
        <p:txBody>
          <a:bodyPr/>
          <a:lstStyle/>
          <a:p>
            <a:fld id="{AED71513-7E4C-4108-813A-BFA85EF02C80}" type="slidenum">
              <a:rPr lang="fr-FR" smtClean="0"/>
              <a:t>3</a:t>
            </a:fld>
            <a:endParaRPr lang="fr-FR"/>
          </a:p>
        </p:txBody>
      </p:sp>
    </p:spTree>
    <p:extLst>
      <p:ext uri="{BB962C8B-B14F-4D97-AF65-F5344CB8AC3E}">
        <p14:creationId xmlns:p14="http://schemas.microsoft.com/office/powerpoint/2010/main" val="143395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743508" cy="1332411"/>
          </a:xfrm>
        </p:spPr>
        <p:txBody>
          <a:bodyPr>
            <a:normAutofit fontScale="90000"/>
          </a:bodyPr>
          <a:lstStyle/>
          <a:p>
            <a:pPr algn="ctr"/>
            <a:r>
              <a:rPr lang="fr-FR" b="1" dirty="0" smtClean="0"/>
              <a:t/>
            </a:r>
            <a:br>
              <a:rPr lang="fr-FR" b="1" dirty="0" smtClean="0"/>
            </a:br>
            <a:r>
              <a:rPr lang="fr-FR" b="1" dirty="0" smtClean="0"/>
              <a:t>II. EXPLORATION ET NETTOYAGE DES DONNÉES</a:t>
            </a:r>
            <a:br>
              <a:rPr lang="fr-FR" b="1" dirty="0" smtClean="0"/>
            </a:br>
            <a:r>
              <a:rPr lang="fr-FR" b="1" dirty="0" smtClean="0"/>
              <a:t> </a:t>
            </a:r>
            <a:r>
              <a:rPr lang="fr-FR" dirty="0" smtClean="0"/>
              <a:t>1- Exploration descriptives des variables</a:t>
            </a:r>
            <a:r>
              <a:rPr lang="fr-FR" b="1" dirty="0" smtClean="0"/>
              <a:t/>
            </a:r>
            <a:br>
              <a:rPr lang="fr-FR" b="1" dirty="0" smtClean="0"/>
            </a:br>
            <a:endParaRPr lang="fr-FR" dirty="0"/>
          </a:p>
        </p:txBody>
      </p:sp>
      <p:pic>
        <p:nvPicPr>
          <p:cNvPr id="4" name="Espace réservé du contenu 3"/>
          <p:cNvPicPr>
            <a:picLocks noGrp="1" noChangeAspect="1"/>
          </p:cNvPicPr>
          <p:nvPr>
            <p:ph idx="1"/>
          </p:nvPr>
        </p:nvPicPr>
        <p:blipFill>
          <a:blip r:embed="rId3"/>
          <a:stretch>
            <a:fillRect/>
          </a:stretch>
        </p:blipFill>
        <p:spPr>
          <a:xfrm>
            <a:off x="239054" y="1332411"/>
            <a:ext cx="5038341" cy="4376058"/>
          </a:xfrm>
          <a:prstGeom prst="rect">
            <a:avLst/>
          </a:prstGeom>
        </p:spPr>
      </p:pic>
      <p:pic>
        <p:nvPicPr>
          <p:cNvPr id="5" name="Image 4"/>
          <p:cNvPicPr>
            <a:picLocks noChangeAspect="1"/>
          </p:cNvPicPr>
          <p:nvPr/>
        </p:nvPicPr>
        <p:blipFill>
          <a:blip r:embed="rId4"/>
          <a:stretch>
            <a:fillRect/>
          </a:stretch>
        </p:blipFill>
        <p:spPr>
          <a:xfrm>
            <a:off x="6087971" y="2508069"/>
            <a:ext cx="5267325" cy="3595551"/>
          </a:xfrm>
          <a:prstGeom prst="rect">
            <a:avLst/>
          </a:prstGeom>
        </p:spPr>
      </p:pic>
      <p:sp>
        <p:nvSpPr>
          <p:cNvPr id="6" name="Espace réservé du numéro de diapositive 5"/>
          <p:cNvSpPr>
            <a:spLocks noGrp="1"/>
          </p:cNvSpPr>
          <p:nvPr>
            <p:ph type="sldNum" sz="quarter" idx="12"/>
          </p:nvPr>
        </p:nvSpPr>
        <p:spPr/>
        <p:txBody>
          <a:bodyPr/>
          <a:lstStyle/>
          <a:p>
            <a:fld id="{AED71513-7E4C-4108-813A-BFA85EF02C80}" type="slidenum">
              <a:rPr lang="fr-FR" smtClean="0"/>
              <a:t>4</a:t>
            </a:fld>
            <a:endParaRPr lang="fr-FR"/>
          </a:p>
        </p:txBody>
      </p:sp>
    </p:spTree>
    <p:extLst>
      <p:ext uri="{BB962C8B-B14F-4D97-AF65-F5344CB8AC3E}">
        <p14:creationId xmlns:p14="http://schemas.microsoft.com/office/powerpoint/2010/main" val="318906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r>
              <a:rPr lang="fr-FR" dirty="0" smtClean="0"/>
              <a:t> </a:t>
            </a:r>
            <a:r>
              <a:rPr lang="fr-FR" b="1" dirty="0" smtClean="0"/>
              <a:t>2- Traitement des valeurs manquantes(1/3)</a:t>
            </a:r>
            <a:br>
              <a:rPr lang="fr-FR" b="1" dirty="0" smtClean="0"/>
            </a:br>
            <a:r>
              <a:rPr lang="fr-FR" b="1" dirty="0" smtClean="0"/>
              <a:t>                  - REGRESSION LINEAIRE</a:t>
            </a:r>
            <a:endParaRPr lang="fr-FR" b="1" dirty="0"/>
          </a:p>
        </p:txBody>
      </p:sp>
      <p:pic>
        <p:nvPicPr>
          <p:cNvPr id="4" name="Espace réservé du contenu 3"/>
          <p:cNvPicPr>
            <a:picLocks noGrp="1" noChangeAspect="1"/>
          </p:cNvPicPr>
          <p:nvPr>
            <p:ph idx="1"/>
          </p:nvPr>
        </p:nvPicPr>
        <p:blipFill>
          <a:blip r:embed="rId3"/>
          <a:stretch>
            <a:fillRect/>
          </a:stretch>
        </p:blipFill>
        <p:spPr>
          <a:xfrm>
            <a:off x="838200" y="1835944"/>
            <a:ext cx="9635836" cy="4762500"/>
          </a:xfrm>
          <a:prstGeom prst="rect">
            <a:avLst/>
          </a:prstGeom>
        </p:spPr>
      </p:pic>
      <p:sp>
        <p:nvSpPr>
          <p:cNvPr id="5" name="Espace réservé du numéro de diapositive 4"/>
          <p:cNvSpPr>
            <a:spLocks noGrp="1"/>
          </p:cNvSpPr>
          <p:nvPr>
            <p:ph type="sldNum" sz="quarter" idx="12"/>
          </p:nvPr>
        </p:nvSpPr>
        <p:spPr/>
        <p:txBody>
          <a:bodyPr/>
          <a:lstStyle/>
          <a:p>
            <a:fld id="{AED71513-7E4C-4108-813A-BFA85EF02C80}" type="slidenum">
              <a:rPr lang="fr-FR" smtClean="0"/>
              <a:t>5</a:t>
            </a:fld>
            <a:endParaRPr lang="fr-FR"/>
          </a:p>
        </p:txBody>
      </p:sp>
    </p:spTree>
    <p:extLst>
      <p:ext uri="{BB962C8B-B14F-4D97-AF65-F5344CB8AC3E}">
        <p14:creationId xmlns:p14="http://schemas.microsoft.com/office/powerpoint/2010/main" val="190905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b="1" dirty="0" smtClean="0"/>
              <a:t>2- Traitement des valeurs manquantes(2/3)</a:t>
            </a:r>
            <a:br>
              <a:rPr lang="fr-FR" b="1" dirty="0" smtClean="0"/>
            </a:br>
            <a:r>
              <a:rPr lang="fr-FR" b="1" dirty="0" smtClean="0"/>
              <a:t>                  - REGRESSION LINEAIRE</a:t>
            </a:r>
            <a:endParaRPr lang="fr-FR" dirty="0"/>
          </a:p>
        </p:txBody>
      </p:sp>
      <p:pic>
        <p:nvPicPr>
          <p:cNvPr id="4" name="Espace réservé du contenu 3"/>
          <p:cNvPicPr>
            <a:picLocks noGrp="1" noChangeAspect="1"/>
          </p:cNvPicPr>
          <p:nvPr>
            <p:ph idx="1"/>
          </p:nvPr>
        </p:nvPicPr>
        <p:blipFill>
          <a:blip r:embed="rId3"/>
          <a:stretch>
            <a:fillRect/>
          </a:stretch>
        </p:blipFill>
        <p:spPr>
          <a:xfrm>
            <a:off x="224271" y="1690688"/>
            <a:ext cx="5566929" cy="1914525"/>
          </a:xfrm>
          <a:prstGeom prst="rect">
            <a:avLst/>
          </a:prstGeom>
        </p:spPr>
      </p:pic>
      <p:pic>
        <p:nvPicPr>
          <p:cNvPr id="5" name="Image 4"/>
          <p:cNvPicPr>
            <a:picLocks noChangeAspect="1"/>
          </p:cNvPicPr>
          <p:nvPr/>
        </p:nvPicPr>
        <p:blipFill>
          <a:blip r:embed="rId4"/>
          <a:stretch>
            <a:fillRect/>
          </a:stretch>
        </p:blipFill>
        <p:spPr>
          <a:xfrm>
            <a:off x="5791200" y="1690688"/>
            <a:ext cx="6176529" cy="4567308"/>
          </a:xfrm>
          <a:prstGeom prst="rect">
            <a:avLst/>
          </a:prstGeom>
        </p:spPr>
      </p:pic>
      <p:sp>
        <p:nvSpPr>
          <p:cNvPr id="6" name="Espace réservé du numéro de diapositive 5"/>
          <p:cNvSpPr>
            <a:spLocks noGrp="1"/>
          </p:cNvSpPr>
          <p:nvPr>
            <p:ph type="sldNum" sz="quarter" idx="12"/>
          </p:nvPr>
        </p:nvSpPr>
        <p:spPr/>
        <p:txBody>
          <a:bodyPr/>
          <a:lstStyle/>
          <a:p>
            <a:fld id="{AED71513-7E4C-4108-813A-BFA85EF02C80}" type="slidenum">
              <a:rPr lang="fr-FR" smtClean="0"/>
              <a:t>6</a:t>
            </a:fld>
            <a:endParaRPr lang="fr-FR"/>
          </a:p>
        </p:txBody>
      </p:sp>
    </p:spTree>
    <p:extLst>
      <p:ext uri="{BB962C8B-B14F-4D97-AF65-F5344CB8AC3E}">
        <p14:creationId xmlns:p14="http://schemas.microsoft.com/office/powerpoint/2010/main" val="146905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b="1" dirty="0" smtClean="0"/>
              <a:t>2- Traitement des valeurs manquantes(3/3)</a:t>
            </a:r>
            <a:br>
              <a:rPr lang="fr-FR" b="1" dirty="0" smtClean="0"/>
            </a:br>
            <a:r>
              <a:rPr lang="fr-FR" b="1" dirty="0" smtClean="0"/>
              <a:t>                  - REGRESSION LINEAIRE</a:t>
            </a:r>
            <a:endParaRPr lang="fr-FR" dirty="0"/>
          </a:p>
        </p:txBody>
      </p:sp>
      <p:sp>
        <p:nvSpPr>
          <p:cNvPr id="3" name="Espace réservé du contenu 2"/>
          <p:cNvSpPr>
            <a:spLocks noGrp="1"/>
          </p:cNvSpPr>
          <p:nvPr>
            <p:ph idx="1"/>
          </p:nvPr>
        </p:nvSpPr>
        <p:spPr>
          <a:xfrm>
            <a:off x="124691" y="1593273"/>
            <a:ext cx="11901054" cy="5029200"/>
          </a:xfrm>
        </p:spPr>
        <p:txBody>
          <a:bodyPr/>
          <a:lstStyle/>
          <a:p>
            <a:pPr>
              <a:buFont typeface="Wingdings" panose="05000000000000000000" pitchFamily="2" charset="2"/>
              <a:buChar char="v"/>
            </a:pPr>
            <a:r>
              <a:rPr lang="fr-FR" dirty="0" smtClean="0"/>
              <a:t> test des hypothèses du modèle: </a:t>
            </a:r>
          </a:p>
          <a:p>
            <a:pPr marL="0" indent="0">
              <a:buNone/>
            </a:pPr>
            <a:r>
              <a:rPr lang="fr-FR" dirty="0" smtClean="0"/>
              <a:t>      - test de colinéarité</a:t>
            </a:r>
          </a:p>
          <a:p>
            <a:pPr marL="0" indent="0">
              <a:buNone/>
            </a:pPr>
            <a:r>
              <a:rPr lang="fr-FR" dirty="0"/>
              <a:t> </a:t>
            </a:r>
            <a:r>
              <a:rPr lang="fr-FR" dirty="0" smtClean="0"/>
              <a:t>      - test d’</a:t>
            </a:r>
            <a:r>
              <a:rPr lang="fr-FR" dirty="0" err="1" smtClean="0"/>
              <a:t>homoscédasticité</a:t>
            </a:r>
            <a:endParaRPr lang="fr-FR" dirty="0" smtClean="0"/>
          </a:p>
          <a:p>
            <a:pPr marL="0" indent="0">
              <a:buNone/>
            </a:pPr>
            <a:r>
              <a:rPr lang="fr-FR" dirty="0"/>
              <a:t> </a:t>
            </a:r>
            <a:r>
              <a:rPr lang="fr-FR" dirty="0" smtClean="0"/>
              <a:t>       </a:t>
            </a:r>
            <a:r>
              <a:rPr lang="fr-FR" dirty="0" smtClean="0"/>
              <a:t>- test de normalité résiduelle</a:t>
            </a:r>
            <a:endParaRPr lang="fr-FR" dirty="0" smtClean="0"/>
          </a:p>
          <a:p>
            <a:pPr marL="0" indent="0">
              <a:buNone/>
            </a:pPr>
            <a:endParaRPr lang="fr-FR" dirty="0" smtClean="0"/>
          </a:p>
          <a:p>
            <a:pPr marL="0" indent="0">
              <a:buNone/>
            </a:pPr>
            <a:r>
              <a:rPr lang="fr-FR" dirty="0"/>
              <a:t> </a:t>
            </a:r>
            <a:r>
              <a:rPr lang="fr-FR" dirty="0" smtClean="0"/>
              <a:t>       </a:t>
            </a:r>
            <a:endParaRPr lang="fr-FR" dirty="0"/>
          </a:p>
        </p:txBody>
      </p:sp>
      <p:pic>
        <p:nvPicPr>
          <p:cNvPr id="4" name="Image 3"/>
          <p:cNvPicPr>
            <a:picLocks noChangeAspect="1"/>
          </p:cNvPicPr>
          <p:nvPr/>
        </p:nvPicPr>
        <p:blipFill>
          <a:blip r:embed="rId2"/>
          <a:stretch>
            <a:fillRect/>
          </a:stretch>
        </p:blipFill>
        <p:spPr>
          <a:xfrm>
            <a:off x="359784" y="4337771"/>
            <a:ext cx="5210175" cy="1590675"/>
          </a:xfrm>
          <a:prstGeom prst="rect">
            <a:avLst/>
          </a:prstGeom>
        </p:spPr>
      </p:pic>
      <p:pic>
        <p:nvPicPr>
          <p:cNvPr id="5" name="Image 4"/>
          <p:cNvPicPr>
            <a:picLocks noChangeAspect="1"/>
          </p:cNvPicPr>
          <p:nvPr/>
        </p:nvPicPr>
        <p:blipFill>
          <a:blip r:embed="rId3"/>
          <a:stretch>
            <a:fillRect/>
          </a:stretch>
        </p:blipFill>
        <p:spPr>
          <a:xfrm>
            <a:off x="6095999" y="1690688"/>
            <a:ext cx="5500255" cy="4405312"/>
          </a:xfrm>
          <a:prstGeom prst="rect">
            <a:avLst/>
          </a:prstGeom>
        </p:spPr>
      </p:pic>
      <p:sp>
        <p:nvSpPr>
          <p:cNvPr id="6" name="Espace réservé du numéro de diapositive 5"/>
          <p:cNvSpPr>
            <a:spLocks noGrp="1"/>
          </p:cNvSpPr>
          <p:nvPr>
            <p:ph type="sldNum" sz="quarter" idx="12"/>
          </p:nvPr>
        </p:nvSpPr>
        <p:spPr/>
        <p:txBody>
          <a:bodyPr/>
          <a:lstStyle/>
          <a:p>
            <a:fld id="{AED71513-7E4C-4108-813A-BFA85EF02C80}" type="slidenum">
              <a:rPr lang="fr-FR" smtClean="0"/>
              <a:t>7</a:t>
            </a:fld>
            <a:endParaRPr lang="fr-FR"/>
          </a:p>
        </p:txBody>
      </p:sp>
    </p:spTree>
    <p:extLst>
      <p:ext uri="{BB962C8B-B14F-4D97-AF65-F5344CB8AC3E}">
        <p14:creationId xmlns:p14="http://schemas.microsoft.com/office/powerpoint/2010/main" val="349216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III. </a:t>
            </a:r>
            <a:r>
              <a:rPr lang="fr-FR" b="1" dirty="0" smtClean="0"/>
              <a:t>Analyse(1/) </a:t>
            </a:r>
            <a:r>
              <a:rPr lang="fr-FR" b="1" dirty="0"/>
              <a:t/>
            </a:r>
            <a:br>
              <a:rPr lang="fr-FR" b="1" dirty="0"/>
            </a:br>
            <a:endParaRPr lang="fr-FR" dirty="0"/>
          </a:p>
        </p:txBody>
      </p:sp>
      <p:pic>
        <p:nvPicPr>
          <p:cNvPr id="6" name="Espace réservé du contenu 5"/>
          <p:cNvPicPr>
            <a:picLocks noGrp="1" noChangeAspect="1"/>
          </p:cNvPicPr>
          <p:nvPr>
            <p:ph idx="1"/>
          </p:nvPr>
        </p:nvPicPr>
        <p:blipFill>
          <a:blip r:embed="rId3"/>
          <a:stretch>
            <a:fillRect/>
          </a:stretch>
        </p:blipFill>
        <p:spPr>
          <a:xfrm>
            <a:off x="207819" y="1435774"/>
            <a:ext cx="6442364" cy="4771062"/>
          </a:xfrm>
          <a:prstGeom prst="rect">
            <a:avLst/>
          </a:prstGeom>
        </p:spPr>
      </p:pic>
      <p:pic>
        <p:nvPicPr>
          <p:cNvPr id="7" name="Image 6"/>
          <p:cNvPicPr>
            <a:picLocks noChangeAspect="1"/>
          </p:cNvPicPr>
          <p:nvPr/>
        </p:nvPicPr>
        <p:blipFill>
          <a:blip r:embed="rId4"/>
          <a:stretch>
            <a:fillRect/>
          </a:stretch>
        </p:blipFill>
        <p:spPr>
          <a:xfrm>
            <a:off x="6802581" y="1335664"/>
            <a:ext cx="4953001" cy="4871172"/>
          </a:xfrm>
          <a:prstGeom prst="rect">
            <a:avLst/>
          </a:prstGeom>
        </p:spPr>
      </p:pic>
      <p:sp>
        <p:nvSpPr>
          <p:cNvPr id="8" name="Espace réservé du numéro de diapositive 7"/>
          <p:cNvSpPr>
            <a:spLocks noGrp="1"/>
          </p:cNvSpPr>
          <p:nvPr>
            <p:ph type="sldNum" sz="quarter" idx="12"/>
          </p:nvPr>
        </p:nvSpPr>
        <p:spPr/>
        <p:txBody>
          <a:bodyPr/>
          <a:lstStyle/>
          <a:p>
            <a:fld id="{AED71513-7E4C-4108-813A-BFA85EF02C80}" type="slidenum">
              <a:rPr lang="fr-FR" smtClean="0"/>
              <a:t>8</a:t>
            </a:fld>
            <a:endParaRPr lang="fr-FR"/>
          </a:p>
        </p:txBody>
      </p:sp>
    </p:spTree>
    <p:extLst>
      <p:ext uri="{BB962C8B-B14F-4D97-AF65-F5344CB8AC3E}">
        <p14:creationId xmlns:p14="http://schemas.microsoft.com/office/powerpoint/2010/main" val="302576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III. Analyse(1/4) </a:t>
            </a:r>
            <a:br>
              <a:rPr lang="fr-FR" b="1" dirty="0" smtClean="0"/>
            </a:br>
            <a:r>
              <a:rPr lang="fr-FR" b="1" dirty="0" smtClean="0"/>
              <a:t>Analyse </a:t>
            </a:r>
            <a:r>
              <a:rPr lang="fr-FR" b="1" dirty="0" err="1" smtClean="0"/>
              <a:t>univarié</a:t>
            </a:r>
            <a:endParaRPr lang="fr-FR" dirty="0"/>
          </a:p>
        </p:txBody>
      </p:sp>
      <p:pic>
        <p:nvPicPr>
          <p:cNvPr id="4" name="Espace réservé du contenu 3"/>
          <p:cNvPicPr>
            <a:picLocks noGrp="1" noChangeAspect="1"/>
          </p:cNvPicPr>
          <p:nvPr>
            <p:ph idx="1"/>
          </p:nvPr>
        </p:nvPicPr>
        <p:blipFill>
          <a:blip r:embed="rId2"/>
          <a:stretch>
            <a:fillRect/>
          </a:stretch>
        </p:blipFill>
        <p:spPr>
          <a:xfrm>
            <a:off x="346364" y="1825625"/>
            <a:ext cx="10832329" cy="4351338"/>
          </a:xfrm>
          <a:prstGeom prst="rect">
            <a:avLst/>
          </a:prstGeom>
        </p:spPr>
      </p:pic>
      <p:sp>
        <p:nvSpPr>
          <p:cNvPr id="5" name="Espace réservé du numéro de diapositive 4"/>
          <p:cNvSpPr>
            <a:spLocks noGrp="1"/>
          </p:cNvSpPr>
          <p:nvPr>
            <p:ph type="sldNum" sz="quarter" idx="12"/>
          </p:nvPr>
        </p:nvSpPr>
        <p:spPr/>
        <p:txBody>
          <a:bodyPr/>
          <a:lstStyle/>
          <a:p>
            <a:fld id="{AED71513-7E4C-4108-813A-BFA85EF02C80}" type="slidenum">
              <a:rPr lang="fr-FR" smtClean="0"/>
              <a:t>9</a:t>
            </a:fld>
            <a:endParaRPr lang="fr-FR"/>
          </a:p>
        </p:txBody>
      </p:sp>
    </p:spTree>
    <p:extLst>
      <p:ext uri="{BB962C8B-B14F-4D97-AF65-F5344CB8AC3E}">
        <p14:creationId xmlns:p14="http://schemas.microsoft.com/office/powerpoint/2010/main" val="24149148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499</Words>
  <Application>Microsoft Office PowerPoint</Application>
  <PresentationFormat>Grand écran</PresentationFormat>
  <Paragraphs>91</Paragraphs>
  <Slides>14</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Times New Roman</vt:lpstr>
      <vt:lpstr>Wingdings</vt:lpstr>
      <vt:lpstr>Thème Office</vt:lpstr>
      <vt:lpstr>Présentation PowerPoint</vt:lpstr>
      <vt:lpstr>SOMMAIRE</vt:lpstr>
      <vt:lpstr>I. CONTEXTE ET OBJECTIFS </vt:lpstr>
      <vt:lpstr> II. EXPLORATION ET NETTOYAGE DES DONNÉES  1- Exploration descriptives des variables </vt:lpstr>
      <vt:lpstr> 2- Traitement des valeurs manquantes(1/3)                   - REGRESSION LINEAIRE</vt:lpstr>
      <vt:lpstr> 2- Traitement des valeurs manquantes(2/3)                   - REGRESSION LINEAIRE</vt:lpstr>
      <vt:lpstr> 2- Traitement des valeurs manquantes(3/3)                   - REGRESSION LINEAIRE</vt:lpstr>
      <vt:lpstr>III. Analyse(1/)  </vt:lpstr>
      <vt:lpstr>III. Analyse(1/4)  Analyse univarié</vt:lpstr>
      <vt:lpstr>III. Analyse(2/4)  Analyse bivarié</vt:lpstr>
      <vt:lpstr>III. Analyse(3/4)  Analyse multivarié</vt:lpstr>
      <vt:lpstr>III. Analyse(4/4) Cercles de corrélation et projections de points</vt:lpstr>
      <vt:lpstr>IV. MODÈLISATION      -Régression logistique avec LogisticRégression </vt:lpstr>
      <vt:lpstr>Conclusion         - Déploiement du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Latitude</dc:creator>
  <cp:lastModifiedBy>Latitude</cp:lastModifiedBy>
  <cp:revision>19</cp:revision>
  <dcterms:created xsi:type="dcterms:W3CDTF">2023-08-16T08:58:55Z</dcterms:created>
  <dcterms:modified xsi:type="dcterms:W3CDTF">2023-08-16T13:59:58Z</dcterms:modified>
</cp:coreProperties>
</file>