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5" r:id="rId4"/>
    <p:sldId id="264" r:id="rId5"/>
    <p:sldId id="257" r:id="rId6"/>
    <p:sldId id="258" r:id="rId7"/>
    <p:sldId id="263" r:id="rId8"/>
    <p:sldId id="259" r:id="rId9"/>
    <p:sldId id="260" r:id="rId10"/>
    <p:sldId id="261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C73A4-86DF-CADA-CB70-C239E5654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2FD893-9D7D-62B9-9FD9-3E595ED83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0C931-569E-1365-23F9-B0875EC6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A2CBB3-D72A-5CB7-D95B-7DCFB037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048EC5-E6E4-A0D6-E656-2AD44E73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25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65291-FCC0-0EC6-6E06-973DBB45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92C538-E944-160C-8C54-424519A31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2E5674-DE26-F7B8-0EA7-3C07EC4B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CFC585-3696-7BCE-3313-2A4BE524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2D3D4-3A6F-C3D9-C4B9-108D04F5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38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0EE7FA-9025-4C6D-2EFD-CB9D09A06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C8AEEF-9AF4-4FB4-F931-9E4C30071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E3B3E2-DAF3-4E04-4398-C59DF262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88AF34-BF40-0F4B-32B2-EBD5933A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2609B5-1948-5F8F-20FB-738F6B22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48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28B83-3D8B-6A2B-B002-E84D49EE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308CE-CF3A-F516-63DE-175C8887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C39D8-931C-7A0C-AE7C-423FF33E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DC2D3F-D898-1F47-24CF-8C51B327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50A1D1-F241-6086-9D7F-CFB4C303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14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DA6C5-BA89-F63C-6013-30E73BAC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F96CEA-F543-4199-7DE0-874C39B7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357AA3-5599-B09E-50C1-8D6383AD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B9C47-996A-B00F-F807-FAA9638D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3EE51C-6B36-275E-0B3D-79DE3159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01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F3A04-42A4-B38A-4368-BFDE6DBC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84018-4FF3-E7E4-424B-74E5738C2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0CE6FC-3A7C-FE14-2E31-7A7F7BF47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5394D6-711B-D7FF-E691-3D99B4AC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3906F5-7739-4023-19BB-012A8E99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FC1B46-CAAB-0A14-7EDE-68875428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30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9DAF5-78C2-3D2D-B2F7-1970A6EA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911734-67B8-E7CF-8B13-24103001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037B58-33E2-25E4-C84D-FECC19579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B2753E-B354-49D2-D209-4DDA15284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3547AC-AE62-40FA-55E8-C01B146EF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698E71-B852-739F-1927-06005F72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B6C4DC-9440-710C-A00D-663D2E05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9E6F33-BB33-4A49-8828-8C0495D9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5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3CC13-F07C-AC80-B7BA-5D430618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AD6EE8-0C45-7E82-5A3C-14525E12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B04E2A-BE06-9805-4E26-4AC5159F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725471-62BA-A3B6-B974-480408C8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58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A189EC-0A68-C121-1A65-0732110D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CB78B4-EAE8-94E7-8047-14B9A3A2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928261-C158-B88F-EEAA-201087A7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7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EF407-4FB5-03F9-6F9E-30DCBE7A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CAD49-2AF8-D69C-2A8C-80047967A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F24EAF-8FE8-B709-157C-F26E5D3E3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1093D1-E410-B350-1A2E-BF2A326C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5049DE-22A2-C3B1-8DBD-8B317F02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76DE5D-AA80-033A-488D-CBB9E58B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E67BB-520A-80E5-8F74-50327093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400FB8-1C8B-489E-F46B-B8F1E42C5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B9959A-7121-8302-7DC2-F462CA151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439460-3DAE-5B5E-D8D6-627FACBD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B69C27-478C-E7EB-AB2C-2101B294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F450DB-27BB-7435-8284-363BB6BA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95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DF770E-10CB-5BD0-CA24-E5F0A711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B1BBA8-361A-A19B-476C-484CFE1AD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3A81D2-E06E-3627-77C2-5E1735DF4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706777-CDDE-E5F7-37CD-B2CDFD5E9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9C2AB-EEBC-AA83-33BA-60BFD894F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72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A7FF0-1432-5993-A793-DE5A046C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und Vorgehensweise der HTML-Vorlage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1CCB0-D94C-4931-27F0-5DEDAE09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Konzeption</a:t>
            </a:r>
          </a:p>
          <a:p>
            <a:r>
              <a:rPr lang="de-DE" sz="2400" b="0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Entwicklung eines einheitlichen und konsistenten Designs für eine Vorlage</a:t>
            </a:r>
            <a:endParaRPr lang="de-DE" sz="2400" dirty="0">
              <a:ea typeface="Times New Roman" panose="02020603050405020304" pitchFamily="18" charset="0"/>
            </a:endParaRPr>
          </a:p>
          <a:p>
            <a:r>
              <a:rPr lang="de-DE" sz="2400" b="0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Designkonzept als Grundlage für Ausarbeitung finaler Vorlage</a:t>
            </a:r>
            <a:endParaRPr lang="de-DE" sz="2400" dirty="0">
              <a:ea typeface="Times New Roman" panose="02020603050405020304" pitchFamily="18" charset="0"/>
            </a:endParaRPr>
          </a:p>
          <a:p>
            <a:r>
              <a:rPr lang="de-DE" sz="2400" b="0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Grundgerüst jeder Seite: Body-Bereich -&gt; dieser umfasst Header, Main-Bereich und </a:t>
            </a:r>
            <a:r>
              <a:rPr lang="de-DE" sz="2400" b="0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 </a:t>
            </a:r>
          </a:p>
          <a:p>
            <a:r>
              <a:rPr lang="de-DE" sz="2400" b="0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Header und </a:t>
            </a:r>
            <a:r>
              <a:rPr lang="de-DE" sz="2400" b="0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de-DE" sz="2400" b="0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auf allen Seiten identisch, Inhalt im Main-Bereich variiert je nach Seite</a:t>
            </a:r>
            <a:endParaRPr lang="de-DE" sz="24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53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BEDE4-7901-5849-5EEA-6BF63B5C1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125EDECD-6FB1-8A18-8DA4-65CED64DC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457960"/>
            <a:ext cx="11923064" cy="394208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0D8CCCE-90D0-1A88-8159-7291635A2A0E}"/>
              </a:ext>
            </a:extLst>
          </p:cNvPr>
          <p:cNvSpPr/>
          <p:nvPr/>
        </p:nvSpPr>
        <p:spPr>
          <a:xfrm flipV="1">
            <a:off x="254000" y="4614333"/>
            <a:ext cx="11480800" cy="618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0260CE8-C0C4-68E9-B858-BADD05E2A340}"/>
              </a:ext>
            </a:extLst>
          </p:cNvPr>
          <p:cNvSpPr txBox="1"/>
          <p:nvPr/>
        </p:nvSpPr>
        <p:spPr>
          <a:xfrm>
            <a:off x="134468" y="5198893"/>
            <a:ext cx="13162777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de-DE" sz="1800" b="1" i="0" u="sng" dirty="0" err="1">
                <a:effectLst/>
                <a:latin typeface="TimesNewRomanPS-BoldMT"/>
                <a:ea typeface="Times New Roman" panose="02020603050405020304" pitchFamily="18" charset="0"/>
              </a:rPr>
              <a:t>Footer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enthält vier Links: „Kontakt“, „Impressum“, „Öffnungszeiten“ und „Terminvereinbarung“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Hover-Effekt:  weißer Balken bzw. Unterstrich unter jeweiligen Link eingeblendet 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 „Kontakt“ und „Öffnungszeiten“ -&gt; detaillierte Informationen im zusätzlichen Feld </a:t>
            </a:r>
            <a:endParaRPr lang="de-DE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 „Impressum“ und „Terminvereinbarung“ führen zu entsprechenden Seiten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8F8529C-F391-51EF-2399-3A3AB605B8DD}"/>
              </a:ext>
            </a:extLst>
          </p:cNvPr>
          <p:cNvSpPr txBox="1"/>
          <p:nvPr/>
        </p:nvSpPr>
        <p:spPr>
          <a:xfrm>
            <a:off x="3674533" y="372533"/>
            <a:ext cx="514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046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A63E3-50A7-E44C-04EA-ED58209B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Startseite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AB7AC3-6B03-2556-452F-F5A600BC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900"/>
              </a:spcAft>
              <a:buNone/>
            </a:pPr>
            <a:r>
              <a:rPr lang="de-DE" sz="12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Sektionsbalken als Banner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1200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900"/>
              </a:spcAft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oberster Bereich der Startseite wird durch Sektionsbalken genutzt </a:t>
            </a:r>
          </a:p>
          <a:p>
            <a:pPr marL="0" indent="0">
              <a:lnSpc>
                <a:spcPct val="115000"/>
              </a:lnSpc>
              <a:spcAft>
                <a:spcPts val="900"/>
              </a:spcAft>
              <a:buNone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Banner für bevorstehende Veranstaltungen mit Titel „Save </a:t>
            </a:r>
            <a:r>
              <a:rPr lang="de-DE" sz="1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date“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58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9DE6-CF2A-94DF-EFCC-39C74081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Startseite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691D2-9629-98DB-94B5-6507F070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900"/>
              </a:spcAft>
              <a:buNone/>
            </a:pPr>
            <a:r>
              <a:rPr lang="de-DE" sz="12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Main-Bereich</a:t>
            </a:r>
            <a:b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Unterteilung des Main-Bereiches in zwei separate Content-Blöcke: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erster Content-Block: kurzer Begrüßungstext für Besucher der Website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de-DE" sz="12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 neben 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Begrüßungstext befindet sich passendes Bild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43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F7508-A927-AF31-E370-911228F1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Startseite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F83EBB-FAB3-ED7C-E527-D92E6DD9D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zweiter Content-Block dient Darstellung von aktuellen Mitteilungen (Informationsquelle für Bürger der Stadt)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der Mitteilungen: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zugehörige Bilder (visuelle Veranschaulichung der Informationen) 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horizontaler blauer Trennstrich gliedert Mitteilungen in zwei Bereiche -&gt; prägnante Überschrift und kurzer Informationstext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weiterführende Informationen werden durch Hinweistext kenntlich gemacht -&gt; interaktiver „Hier“-Link führt  Nutzer zur Folgeseite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5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8AB26-BFE4-2CEF-18BC-1C01A823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Seite „Online-Kontaktformular“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3AA544-7BC8-9BFB-F9CA-28051E43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de-DE" sz="12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Sektionsbalken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enthält Titel der Seite „Online-Kontaktformular“ 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de-DE" sz="1200" u="sng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Contentblock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befindet sich unter Sektionsbalken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enthält drei Input-Felder vom Typ „Text“ mit Namen: „Name“, „E-Mail-Adresse“, „Telefon“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darunter befindet sich „</a:t>
            </a:r>
            <a:r>
              <a:rPr lang="de-DE" sz="1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 zur detaillierten Beschreibung des Anliegens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„Senden-Button“ am Ende des Formulars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27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ADF730B0-93FF-6C05-A055-1DC4434F0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457960"/>
            <a:ext cx="11923064" cy="394208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F3D7A33-8557-DB42-BDB2-03A7D21EE2BF}"/>
              </a:ext>
            </a:extLst>
          </p:cNvPr>
          <p:cNvSpPr txBox="1"/>
          <p:nvPr/>
        </p:nvSpPr>
        <p:spPr>
          <a:xfrm>
            <a:off x="0" y="5173859"/>
            <a:ext cx="1344854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900"/>
              </a:spcAft>
              <a:buSzPts val="1000"/>
              <a:tabLst>
                <a:tab pos="457200" algn="l"/>
              </a:tabLst>
            </a:pPr>
            <a:r>
              <a:rPr lang="de-DE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der Vorlage</a:t>
            </a:r>
          </a:p>
          <a:p>
            <a:pPr marL="342900" lvl="0" indent="-342900">
              <a:spcAft>
                <a:spcPts val="9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Verwendung zahlreicher div-Elemente für Strukturierung und Gestaltung der Vorlage </a:t>
            </a:r>
          </a:p>
          <a:p>
            <a:pPr marL="342900" lvl="0" indent="-342900">
              <a:spcAft>
                <a:spcPts val="9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zudem Einsatz des CSS-Attributes „</a:t>
            </a:r>
            <a:r>
              <a:rPr lang="de-DE" sz="1800" b="0" i="0" dirty="0" err="1">
                <a:effectLst/>
                <a:latin typeface="Courier"/>
                <a:ea typeface="Times New Roman" panose="02020603050405020304" pitchFamily="18" charset="0"/>
              </a:rPr>
              <a:t>max-width</a:t>
            </a:r>
            <a:r>
              <a:rPr lang="de-DE" sz="1800" b="0" i="0" dirty="0">
                <a:effectLst/>
                <a:latin typeface="Courier"/>
                <a:ea typeface="Times New Roman" panose="02020603050405020304" pitchFamily="18" charset="0"/>
              </a:rPr>
              <a:t>“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900"/>
              </a:spcAft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wurde Klassen zugewiesen für Festlegung maximaler Breite von Elementen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976DA5C-58A6-903C-6EF8-D585AC1521B1}"/>
              </a:ext>
            </a:extLst>
          </p:cNvPr>
          <p:cNvSpPr txBox="1"/>
          <p:nvPr/>
        </p:nvSpPr>
        <p:spPr>
          <a:xfrm>
            <a:off x="910046" y="1163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050188-DA68-6D14-4F48-EE8552BAEE7C}"/>
              </a:ext>
            </a:extLst>
          </p:cNvPr>
          <p:cNvSpPr txBox="1"/>
          <p:nvPr/>
        </p:nvSpPr>
        <p:spPr>
          <a:xfrm>
            <a:off x="3317965" y="455052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50"/>
              </a:spcAft>
            </a:pPr>
            <a:r>
              <a:rPr lang="de-DE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59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9F848-C8A6-CDDD-AE13-D0C722E0F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9D357DE2-ADD2-B9AA-108A-0E6A6411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457960"/>
            <a:ext cx="11923064" cy="394208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746B0F2-392D-3A9C-09E6-F9B301B3107F}"/>
              </a:ext>
            </a:extLst>
          </p:cNvPr>
          <p:cNvSpPr txBox="1"/>
          <p:nvPr/>
        </p:nvSpPr>
        <p:spPr>
          <a:xfrm>
            <a:off x="134468" y="5234818"/>
            <a:ext cx="13448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u="sng" dirty="0">
                <a:effectLst/>
                <a:latin typeface="TimesNewRomanPS-BoldMT"/>
                <a:ea typeface="Times New Roman" panose="02020603050405020304" pitchFamily="18" charset="0"/>
              </a:rPr>
              <a:t>Designmerkmale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abgerundete Ecken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Schattierungen für ein modernes und ansprechendes Erscheinungsbild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E3BB01D-C587-3EA5-3849-FC57554377A4}"/>
              </a:ext>
            </a:extLst>
          </p:cNvPr>
          <p:cNvSpPr txBox="1"/>
          <p:nvPr/>
        </p:nvSpPr>
        <p:spPr>
          <a:xfrm>
            <a:off x="3431177" y="583474"/>
            <a:ext cx="505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1710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633FDFE-4B27-02E2-CC94-C96AD9C57781}"/>
              </a:ext>
            </a:extLst>
          </p:cNvPr>
          <p:cNvSpPr txBox="1"/>
          <p:nvPr/>
        </p:nvSpPr>
        <p:spPr>
          <a:xfrm>
            <a:off x="70862" y="798284"/>
            <a:ext cx="12050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u="sng" dirty="0">
                <a:effectLst/>
                <a:latin typeface="TimesNewRomanPS-BoldMT"/>
                <a:ea typeface="Times New Roman" panose="02020603050405020304" pitchFamily="18" charset="0"/>
              </a:rPr>
              <a:t>Codes für Designmerkmale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/*Ecken abrunden*/</a:t>
            </a:r>
            <a:endParaRPr lang="de-DE" sz="1800" dirty="0">
              <a:effectLst/>
              <a:latin typeface=".SF U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-top-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-radius: 10px; </a:t>
            </a:r>
            <a:r>
              <a:rPr lang="de-DE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/*Die Linke obere Ecke des Headers hat eine Rundung mit dem Wert 10 Pixel*/</a:t>
            </a:r>
            <a:endParaRPr lang="de-DE" sz="1800" dirty="0">
              <a:effectLst/>
              <a:latin typeface=".SF U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-top-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-radius: 10px;</a:t>
            </a:r>
            <a:r>
              <a:rPr lang="de-DE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/*Die Rechte obere Ecke des Headers hat eine Rundung mit dem Wert 10 Pixel*/</a:t>
            </a:r>
            <a:endParaRPr lang="de-DE" sz="1800" dirty="0">
              <a:effectLst/>
              <a:latin typeface=".SF U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-radius: 5px; </a:t>
            </a:r>
            <a:r>
              <a:rPr lang="de-DE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/*Alle Ecken werden abgerundet*/</a:t>
            </a:r>
            <a:endParaRPr lang="de-DE" sz="1800" dirty="0">
              <a:effectLst/>
              <a:latin typeface=".SF U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/*Schatten erstellen*/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box-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-10px -10px 20px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0, 0, 0.2)    /*RGBA gibt die zu Verwendende Farbe an, 0 0 0 steht für Schwarz. Die 4. Zahl gibt die Stärke der Farbe an*/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/*Die 3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Daten geben an wo der Schatten starten soll also -10px über oder unter oder rechts vom Bauteil, so wie man es möchte.*/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072F179-9A09-45B2-20D2-1068F564A1DB}"/>
              </a:ext>
            </a:extLst>
          </p:cNvPr>
          <p:cNvSpPr txBox="1"/>
          <p:nvPr/>
        </p:nvSpPr>
        <p:spPr>
          <a:xfrm>
            <a:off x="2777067" y="118533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50"/>
              </a:spcAft>
            </a:pPr>
            <a:r>
              <a:rPr lang="de-DE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5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BAD6B-F2F4-50EE-BD08-8E2007BB4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7B55B7F7-70D4-FABA-5A40-AB89A4A30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457960"/>
            <a:ext cx="11923064" cy="394208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75A6BC5-9C6C-D5F4-F4AB-7EAB4B5D3AB7}"/>
              </a:ext>
            </a:extLst>
          </p:cNvPr>
          <p:cNvSpPr/>
          <p:nvPr/>
        </p:nvSpPr>
        <p:spPr>
          <a:xfrm flipV="1">
            <a:off x="237067" y="1396999"/>
            <a:ext cx="11548533" cy="897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399B3CD-AB24-C060-9CFF-4ADABC7FA0E9}"/>
              </a:ext>
            </a:extLst>
          </p:cNvPr>
          <p:cNvSpPr txBox="1"/>
          <p:nvPr/>
        </p:nvSpPr>
        <p:spPr>
          <a:xfrm>
            <a:off x="237067" y="5300766"/>
            <a:ext cx="9406467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de-DE" sz="1800" b="1" i="0" u="sng" dirty="0">
                <a:effectLst/>
                <a:latin typeface="TimesNewRomanPS-BoldMT"/>
                <a:ea typeface="Times New Roman" panose="02020603050405020304" pitchFamily="18" charset="0"/>
              </a:rPr>
              <a:t>Header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enthält kurzen Titel: „Stadt Lübbenau – Kommunaler Ordnungsdienst“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nachgebildete Version des Stadtwappens Lübbenau (mit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Goodnotes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erstellt) 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interaktives Logo, führt durch Anklicken zur Startseite zurück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FAEB8BF-6CAD-5301-9FF1-6436A8E48071}"/>
              </a:ext>
            </a:extLst>
          </p:cNvPr>
          <p:cNvSpPr txBox="1"/>
          <p:nvPr/>
        </p:nvSpPr>
        <p:spPr>
          <a:xfrm>
            <a:off x="3208867" y="508000"/>
            <a:ext cx="4968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92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5C41E-5934-2C3D-2F37-9F810318F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FE18C2CB-A82B-4512-17A8-7EC72B2EE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457960"/>
            <a:ext cx="11923064" cy="394208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79F3167-3185-AD3C-9D36-778092B82785}"/>
              </a:ext>
            </a:extLst>
          </p:cNvPr>
          <p:cNvSpPr/>
          <p:nvPr/>
        </p:nvSpPr>
        <p:spPr>
          <a:xfrm flipV="1">
            <a:off x="4343399" y="2294467"/>
            <a:ext cx="3344333" cy="491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423E47-5B8B-9F37-9BCF-7EE17487007D}"/>
              </a:ext>
            </a:extLst>
          </p:cNvPr>
          <p:cNvSpPr txBox="1"/>
          <p:nvPr/>
        </p:nvSpPr>
        <p:spPr>
          <a:xfrm>
            <a:off x="202201" y="4902199"/>
            <a:ext cx="961066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900"/>
              </a:spcAft>
            </a:pPr>
            <a:r>
              <a:rPr lang="de-DE" sz="1800" b="1" i="0" u="sng" dirty="0">
                <a:effectLst/>
                <a:latin typeface="TimesNewRomanPS-BoldMT"/>
                <a:ea typeface="Times New Roman" panose="02020603050405020304" pitchFamily="18" charset="0"/>
              </a:rPr>
              <a:t>Navigation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umfasst drei Links: „Startseite“, „Bürgerservice“ und „Über uns“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durch Anklicken der Links Aufruf der jeweiligen Seiten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beim Überfahren der Links mit der Maus (Hover-Effekt) ändern sich Schrift- und Hintergrundfarbe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FE8F5B7-7AA2-386F-DE8F-680900507C95}"/>
              </a:ext>
            </a:extLst>
          </p:cNvPr>
          <p:cNvSpPr txBox="1"/>
          <p:nvPr/>
        </p:nvSpPr>
        <p:spPr>
          <a:xfrm>
            <a:off x="3522133" y="516466"/>
            <a:ext cx="514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55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C23517D-718C-ADC1-DEB3-168E4A1C7D53}"/>
              </a:ext>
            </a:extLst>
          </p:cNvPr>
          <p:cNvSpPr txBox="1"/>
          <p:nvPr/>
        </p:nvSpPr>
        <p:spPr>
          <a:xfrm>
            <a:off x="186267" y="618067"/>
            <a:ext cx="88008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Navigations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Knöpfe*/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/*So wird der Knopf im Standard dargestellt*/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nav-btn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background-color: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/*Hintergrundfarbe*/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1px solid #ced4da;      /*Rand Dicke sowie Farbe*/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/*Schriftfarbe*/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text-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decoration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-radius: 5px;             /*Runde Ecken*/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10px 20px;             /*Abstand*/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 10px;                 /*Abstand*/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-size: 1rem;                /*Größe der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Schrifft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/*Der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Curser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die Maus wird als Pointer genutzt*/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background-color 0.3s,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0.3s;      /*Wie lange soll es dauern bis die Hintergrund und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Schrifftfarbe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beim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rüberhovern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angepasst wird.*/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/*Diese Farben ändern sich sobald die Maus rüber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Hovered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nav-btn:hover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background-color: #003366;      /*Hintergrundfarbe wird angepasst*/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8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/*Schriftfarbe wird angepasst*/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424BFDA-FBFA-1AAE-2189-20A13F459D85}"/>
              </a:ext>
            </a:extLst>
          </p:cNvPr>
          <p:cNvSpPr txBox="1"/>
          <p:nvPr/>
        </p:nvSpPr>
        <p:spPr>
          <a:xfrm>
            <a:off x="186267" y="440267"/>
            <a:ext cx="21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Code für Navigation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C559814-F907-CFDA-45BB-7002D07E93AA}"/>
              </a:ext>
            </a:extLst>
          </p:cNvPr>
          <p:cNvSpPr txBox="1"/>
          <p:nvPr/>
        </p:nvSpPr>
        <p:spPr>
          <a:xfrm>
            <a:off x="3818467" y="146335"/>
            <a:ext cx="4968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546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95B3A-2DAB-FB87-30A3-FDB58812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796DFDC1-E851-B9DD-22F6-682501B2C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457960"/>
            <a:ext cx="11923064" cy="394208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1110A1F-601E-609E-DAB0-4DF76DC00D02}"/>
              </a:ext>
            </a:extLst>
          </p:cNvPr>
          <p:cNvSpPr/>
          <p:nvPr/>
        </p:nvSpPr>
        <p:spPr>
          <a:xfrm flipV="1">
            <a:off x="330200" y="2861732"/>
            <a:ext cx="11328400" cy="313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B75B1BC-0EAE-BC60-3D82-D30E7A12D190}"/>
              </a:ext>
            </a:extLst>
          </p:cNvPr>
          <p:cNvSpPr txBox="1"/>
          <p:nvPr/>
        </p:nvSpPr>
        <p:spPr>
          <a:xfrm>
            <a:off x="330200" y="5647267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hellblauer Balken unterhalb der Navigationslinks zur Anzeige des Seitentitels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8F96E42-D8A6-FE7E-6EE4-4827762C7A22}"/>
              </a:ext>
            </a:extLst>
          </p:cNvPr>
          <p:cNvSpPr txBox="1"/>
          <p:nvPr/>
        </p:nvSpPr>
        <p:spPr>
          <a:xfrm>
            <a:off x="3953933" y="491067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5470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71C41-DAE7-2009-AC60-FA8BA325F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BD9DC8A8-5CA7-C22D-56B0-3C7BBD43D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457960"/>
            <a:ext cx="11923064" cy="394208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2721894-0A0D-7720-7559-788E1EA76AD0}"/>
              </a:ext>
            </a:extLst>
          </p:cNvPr>
          <p:cNvSpPr/>
          <p:nvPr/>
        </p:nvSpPr>
        <p:spPr>
          <a:xfrm flipV="1">
            <a:off x="550333" y="3352799"/>
            <a:ext cx="10930468" cy="1159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3DD661B-32FF-B0A1-074A-1D7229D1946A}"/>
              </a:ext>
            </a:extLst>
          </p:cNvPr>
          <p:cNvSpPr txBox="1"/>
          <p:nvPr/>
        </p:nvSpPr>
        <p:spPr>
          <a:xfrm>
            <a:off x="4055533" y="575733"/>
            <a:ext cx="573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4480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Microsoft Office PowerPoint</Application>
  <PresentationFormat>Breitbild</PresentationFormat>
  <Paragraphs>97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4" baseType="lpstr">
      <vt:lpstr>.SF UI</vt:lpstr>
      <vt:lpstr>Aptos</vt:lpstr>
      <vt:lpstr>Aptos Display</vt:lpstr>
      <vt:lpstr>Arial</vt:lpstr>
      <vt:lpstr>Courier</vt:lpstr>
      <vt:lpstr>Courier New</vt:lpstr>
      <vt:lpstr>Symbol</vt:lpstr>
      <vt:lpstr>Times New Roman</vt:lpstr>
      <vt:lpstr>TimesNewRomanPS-BoldMT</vt:lpstr>
      <vt:lpstr>Office</vt:lpstr>
      <vt:lpstr>Aufbau und Vorgehensweise der HTML-Vorlage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Aufbau der Startseite</vt:lpstr>
      <vt:lpstr>Aufbau der Startseite</vt:lpstr>
      <vt:lpstr>Aufbau der Startseite</vt:lpstr>
      <vt:lpstr>Aufbau der Seite „Online-Kontaktformular“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Sophie Heinrich</dc:creator>
  <cp:lastModifiedBy>Marie Sophie Heinrich</cp:lastModifiedBy>
  <cp:revision>15</cp:revision>
  <dcterms:created xsi:type="dcterms:W3CDTF">2024-12-16T21:36:54Z</dcterms:created>
  <dcterms:modified xsi:type="dcterms:W3CDTF">2024-12-17T16:10:10Z</dcterms:modified>
</cp:coreProperties>
</file>