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4" r:id="rId1"/>
    <p:sldMasterId id="2147483756" r:id="rId2"/>
  </p:sldMasterIdLst>
  <p:notesMasterIdLst>
    <p:notesMasterId r:id="rId27"/>
  </p:notesMasterIdLst>
  <p:sldIdLst>
    <p:sldId id="257" r:id="rId3"/>
    <p:sldId id="261" r:id="rId4"/>
    <p:sldId id="256" r:id="rId5"/>
    <p:sldId id="258" r:id="rId6"/>
    <p:sldId id="270" r:id="rId7"/>
    <p:sldId id="275" r:id="rId8"/>
    <p:sldId id="276" r:id="rId9"/>
    <p:sldId id="277" r:id="rId10"/>
    <p:sldId id="278" r:id="rId11"/>
    <p:sldId id="279" r:id="rId12"/>
    <p:sldId id="280" r:id="rId13"/>
    <p:sldId id="259" r:id="rId14"/>
    <p:sldId id="281" r:id="rId15"/>
    <p:sldId id="282" r:id="rId16"/>
    <p:sldId id="269" r:id="rId17"/>
    <p:sldId id="271" r:id="rId18"/>
    <p:sldId id="283" r:id="rId19"/>
    <p:sldId id="263" r:id="rId20"/>
    <p:sldId id="264" r:id="rId21"/>
    <p:sldId id="265" r:id="rId22"/>
    <p:sldId id="266" r:id="rId23"/>
    <p:sldId id="267" r:id="rId24"/>
    <p:sldId id="272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Überschrift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Platzhalter Datum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*</a:t>
            </a:r>
          </a:p>
        </p:txBody>
      </p:sp>
      <p:sp>
        <p:nvSpPr>
          <p:cNvPr id="4" name="Platzhalter Folienbild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Platzhalter Notizen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altLang="en-US"/>
              <a:t>Zum Bearbeiten der Haupttitel-Stile anklicken</a:t>
            </a:r>
            <a:endParaRPr lang="en-US"/>
          </a:p>
          <a:p>
            <a:pPr lvl="1"/>
            <a:r>
              <a:rPr lang="de-DE" altLang="en-US"/>
              <a:t>Zweite Ebene</a:t>
            </a:r>
            <a:endParaRPr lang="en-US"/>
          </a:p>
          <a:p>
            <a:pPr lvl="2"/>
            <a:r>
              <a:rPr lang="de-DE" altLang="en-US"/>
              <a:t>Dritte Ebene</a:t>
            </a:r>
            <a:endParaRPr lang="en-US"/>
          </a:p>
          <a:p>
            <a:pPr lvl="3"/>
            <a:r>
              <a:rPr lang="de-DE" altLang="en-US"/>
              <a:t>Vierte Ebene</a:t>
            </a:r>
            <a:endParaRPr lang="en-US"/>
          </a:p>
          <a:p>
            <a:pPr lvl="4"/>
            <a:r>
              <a:rPr lang="de-DE" altLang="en-US"/>
              <a:t>Fünfte Ebene</a:t>
            </a:r>
            <a:endParaRPr lang="en-US"/>
          </a:p>
        </p:txBody>
      </p:sp>
      <p:sp>
        <p:nvSpPr>
          <p:cNvPr id="6" name="Platzhalter Fußnote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7" name="Platzhalter Foliennumm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#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295AA68-0409-49B2-BB9E-628DCB9A96F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6DC7F93-CD2E-47E5-8C7E-11588D1B84DA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EFCFC60-A4F3-4AEE-A50B-34D7598353A1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E2E1729-6201-40CC-B988-CF0893D1ABE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310FEAA-B498-4031-B3AD-B30276216DC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953BD87-40BC-4751-A38A-AB58CA7D913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98B1EE5-FDA5-4650-A047-89B5B78B712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D105261-1990-4AA5-BEAC-31B3644C4DBF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63AB27A-BE22-465C-8260-40DF65A83355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7635C01-5A10-4B9A-81A0-BE07AE024F39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1B16BD7-D647-4106-864E-9B00320C1C2C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44598" y="1098813"/>
            <a:ext cx="9736668" cy="4660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89185" y="1254255"/>
            <a:ext cx="9451730" cy="4367072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40933" y="1401762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40933" y="388143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e-DE" altLang="en-US"/>
              <a:t>Zum Bearbeiten des Hauptuntertitel-Stils anklicken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altLang="en-US"/>
              <a:t>Zum Bearbeiten der Haupttitel-Stile anklicken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ACA9E38-BB34-4663-9111-839C47A75F49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CFC42F3-6D30-4C97-9BB4-D9ABACBC02F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altLang="en-US"/>
              <a:t>Zum Bearbeiten der Haupttitel-Stile anklicken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ACA9E38-BB34-4663-9111-839C47A75F49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CFC42F3-6D30-4C97-9BB4-D9ABACBC02F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C73A4-86DF-CADA-CB70-C239E5654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2FD893-9D7D-62B9-9FD9-3E595ED83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20C931-569E-1365-23F9-B0875EC6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A2CBB3-D72A-5CB7-D95B-7DCFB037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048EC5-E6E4-A0D6-E656-2AD44E73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84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28B83-3D8B-6A2B-B002-E84D49EE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0308CE-CF3A-F516-63DE-175C8887A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C39D8-931C-7A0C-AE7C-423FF33E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DC2D3F-D898-1F47-24CF-8C51B327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50A1D1-F241-6086-9D7F-CFB4C303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387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DA6C5-BA89-F63C-6013-30E73BAC7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F96CEA-F543-4199-7DE0-874C39B7F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357AA3-5599-B09E-50C1-8D6383AD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B9C47-996A-B00F-F807-FAA9638D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3EE51C-6B36-275E-0B3D-79DE3159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17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F3A04-42A4-B38A-4368-BFDE6DBC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984018-4FF3-E7E4-424B-74E5738C2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0CE6FC-3A7C-FE14-2E31-7A7F7BF47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5394D6-711B-D7FF-E691-3D99B4AC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3906F5-7739-4023-19BB-012A8E99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FC1B46-CAAB-0A14-7EDE-68875428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836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9DAF5-78C2-3D2D-B2F7-1970A6EA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911734-67B8-E7CF-8B13-24103001B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037B58-33E2-25E4-C84D-FECC19579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B2753E-B354-49D2-D209-4DDA15284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3547AC-AE62-40FA-55E8-C01B146EF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1698E71-B852-739F-1927-06005F72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B6C4DC-9440-710C-A00D-663D2E05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19E6F33-BB33-4A49-8828-8C0495D9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045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3CC13-F07C-AC80-B7BA-5D430618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AD6EE8-0C45-7E82-5A3C-14525E12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B04E2A-BE06-9805-4E26-4AC5159F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725471-62BA-A3B6-B974-480408C8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939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A189EC-0A68-C121-1A65-0732110D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CB78B4-EAE8-94E7-8047-14B9A3A2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928261-C158-B88F-EEAA-201087A7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952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5EF407-4FB5-03F9-6F9E-30DCBE7A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DCAD49-2AF8-D69C-2A8C-80047967A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F24EAF-8FE8-B709-157C-F26E5D3E3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1093D1-E410-B350-1A2E-BF2A326C3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5049DE-22A2-C3B1-8DBD-8B317F02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76DE5D-AA80-033A-488D-CBB9E58B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25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altLang="en-US"/>
              <a:t>Zum Bearbeiten der Haupttitel-Stile anklicken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ACA9E38-BB34-4663-9111-839C47A75F49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CFC42F3-6D30-4C97-9BB4-D9ABACBC02F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E67BB-520A-80E5-8F74-50327093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E400FB8-1C8B-489E-F46B-B8F1E42C5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B9959A-7121-8302-7DC2-F462CA151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439460-3DAE-5B5E-D8D6-627FACBD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B69C27-478C-E7EB-AB2C-2101B294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F450DB-27BB-7435-8284-363BB6BA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507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A65291-FCC0-0EC6-6E06-973DBB45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92C538-E944-160C-8C54-424519A31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2E5674-DE26-F7B8-0EA7-3C07EC4B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CFC585-3696-7BCE-3313-2A4BE524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02D3D4-3A6F-C3D9-C4B9-108D04F5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010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0EE7FA-9025-4C6D-2EFD-CB9D09A06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C8AEEF-9AF4-4FB4-F931-9E4C30071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E3B3E2-DAF3-4E04-4398-C59DF262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88AF34-BF40-0F4B-32B2-EBD5933AA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2609B5-1948-5F8F-20FB-738F6B22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76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906" y="2363391"/>
            <a:ext cx="12192000" cy="300540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altLang="en-US"/>
              <a:t>Zum Bearbeiten der Haupttitel-Stile anklicken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altLang="en-US"/>
              <a:t>Zum Bearbeiten der Haupttitel-Stile anklicken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altLang="en-US"/>
              <a:t>Zum Bearbeiten der Haupttitel-Stile anklicken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ACA9E38-BB34-4663-9111-839C47A75F49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CFC42F3-6D30-4C97-9BB4-D9ABACBC02F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en-US"/>
              <a:t>Zum Bearbeiten der Haupttitel-Stile anklicken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altLang="en-US"/>
              <a:t>Zum Bearbeiten der Haupttitel-Stile anklicken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en-US"/>
              <a:t>Zum Bearbeiten der Haupttitel-Stile anklicken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altLang="en-US"/>
              <a:t>Zum Bearbeiten der Haupttitel-Stile anklicken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ACA9E38-BB34-4663-9111-839C47A75F49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CFC42F3-6D30-4C97-9BB4-D9ABACBC02F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ACA9E38-BB34-4663-9111-839C47A75F49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CFC42F3-6D30-4C97-9BB4-D9ABACBC02F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altLang="en-US"/>
              <a:t>Zum Bearbeiten der Haupttitel-Stile anklicken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en-US"/>
              <a:t>Zum Bearbeiten der Haupttitel-Stile anklicken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ACA9E38-BB34-4663-9111-839C47A75F49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CFC42F3-6D30-4C97-9BB4-D9ABACBC02F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altLang="en-US"/>
              <a:t>Zum Hinzufügen des Bilds auf Symbol klicken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en-US"/>
              <a:t>Zum Bearbeiten der Haupttitel-Stile anklicken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ACA9E38-BB34-4663-9111-839C47A75F49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CFC42F3-6D30-4C97-9BB4-D9ABACBC02F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rcRect/>
          <a:tile tx="0" ty="0" sx="30000" sy="3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087532"/>
            <a:ext cx="12206943" cy="77046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altLang="en-US"/>
              <a:t>Zum Bearbeiten der Haupttitel-Stile anklicken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0ACA9E38-BB34-4663-9111-839C47A75F49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endParaRPr lang="de-DE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3CFC42F3-6D30-4C97-9BB4-D9ABACBC02F7}" type="slidenum">
              <a:rPr lang="en-US" smtClean="0"/>
              <a:t>‹Nr.›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2973" y="0"/>
            <a:ext cx="606614" cy="16906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DF770E-10CB-5BD0-CA24-E5F0A7116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B1BBA8-361A-A19B-476C-484CFE1AD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3A81D2-E06E-3627-77C2-5E1735DF4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BCBB91-81B2-4D09-974D-1234ABAD49D1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706777-CDDE-E5F7-37CD-B2CDFD5E9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9C2AB-EEBC-AA83-33BA-60BFD894F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87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53068" y="1229665"/>
            <a:ext cx="9517260" cy="4404167"/>
          </a:xfrm>
          <a:prstGeom prst="rect">
            <a:avLst/>
          </a:prstGeom>
        </p:spPr>
      </p:pic>
      <p:sp>
        <p:nvSpPr>
          <p:cNvPr id="2" name="Titel 1"/>
          <p:cNvSpPr>
            <a:spLocks noGrp="1" noEditPoints="1"/>
          </p:cNvSpPr>
          <p:nvPr>
            <p:ph type="ctrTitle"/>
          </p:nvPr>
        </p:nvSpPr>
        <p:spPr>
          <a:xfrm>
            <a:off x="1629888" y="1768045"/>
            <a:ext cx="9144000" cy="2387600"/>
          </a:xfrm>
        </p:spPr>
        <p:txBody>
          <a:bodyPr/>
          <a:lstStyle/>
          <a:p>
            <a:r>
              <a:rPr lang="de-DE"/>
              <a:t>Webseite zur Stadt Lübbenau </a:t>
            </a:r>
          </a:p>
        </p:txBody>
      </p:sp>
      <p:pic>
        <p:nvPicPr>
          <p:cNvPr id="7" name="Bild 2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5C41E-5934-2C3D-2F37-9F810318F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FE18C2CB-A82B-4512-17A8-7EC72B2EE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/>
          <a:stretch/>
        </p:blipFill>
        <p:spPr>
          <a:xfrm>
            <a:off x="134467" y="1473581"/>
            <a:ext cx="11923064" cy="3629361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379F3167-3185-AD3C-9D36-778092B82785}"/>
              </a:ext>
            </a:extLst>
          </p:cNvPr>
          <p:cNvSpPr/>
          <p:nvPr/>
        </p:nvSpPr>
        <p:spPr>
          <a:xfrm flipV="1">
            <a:off x="4343399" y="2294467"/>
            <a:ext cx="3344333" cy="491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9423E47-5B8B-9F37-9BCF-7EE17487007D}"/>
              </a:ext>
            </a:extLst>
          </p:cNvPr>
          <p:cNvSpPr txBox="1"/>
          <p:nvPr/>
        </p:nvSpPr>
        <p:spPr>
          <a:xfrm>
            <a:off x="339859" y="5002706"/>
            <a:ext cx="174458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Times New Roman" panose="02020603050405020304" pitchFamily="18" charset="0"/>
                <a:cs typeface="+mn-cs"/>
              </a:rPr>
              <a:t>Navigation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tabLst>
                <a:tab pos="457200" algn="l"/>
              </a:tabLst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FE8F5B7-7AA2-386F-DE8F-680900507C95}"/>
              </a:ext>
            </a:extLst>
          </p:cNvPr>
          <p:cNvSpPr txBox="1"/>
          <p:nvPr/>
        </p:nvSpPr>
        <p:spPr>
          <a:xfrm>
            <a:off x="2289835" y="133008"/>
            <a:ext cx="77259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/>
                <a:ea typeface="Times New Roman" panose="02020603050405020304" pitchFamily="18" charset="0"/>
                <a:cs typeface="Times New Roman" panose="02020603050405020304" pitchFamily="18" charset="0"/>
              </a:rPr>
              <a:t>Aufbau und Vorgehensweise der HTML-Vorlage</a:t>
            </a:r>
            <a:endParaRPr kumimoji="0" lang="de-DE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old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24AE030-7D65-9511-B037-7A6898C11A4A}"/>
              </a:ext>
            </a:extLst>
          </p:cNvPr>
          <p:cNvSpPr txBox="1"/>
          <p:nvPr/>
        </p:nvSpPr>
        <p:spPr>
          <a:xfrm>
            <a:off x="2084445" y="5102942"/>
            <a:ext cx="9699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umfasst drei Links: „Startseite“, „Bürgerservice“ und „Über uns“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durch Anklicken der Links Aufruf der jeweiligen Seiten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beim Überfahren der Links mit der Maus (Hover-Effekt) ändern sich Schrift- und Hintergrundfarbe</a:t>
            </a:r>
          </a:p>
        </p:txBody>
      </p:sp>
    </p:spTree>
    <p:extLst>
      <p:ext uri="{BB962C8B-B14F-4D97-AF65-F5344CB8AC3E}">
        <p14:creationId xmlns:p14="http://schemas.microsoft.com/office/powerpoint/2010/main" val="503557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C23517D-718C-ADC1-DEB3-168E4A1C7D53}"/>
              </a:ext>
            </a:extLst>
          </p:cNvPr>
          <p:cNvSpPr txBox="1"/>
          <p:nvPr/>
        </p:nvSpPr>
        <p:spPr>
          <a:xfrm>
            <a:off x="4054061" y="1254781"/>
            <a:ext cx="833210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Navigations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Knöpfe*/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/*So wird der Knopf im Standard dargestellt*/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nav-btn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background-color: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/*Hintergrundfarbe*/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1px solid #ced4da;      /*Rand Dicke sowie Farbe*/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black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  /*Schriftfarbe*/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text-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decoration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-radius: 5px;             /*Runde Ecken*/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10px 20px;             /*Abstand*/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 10px;                 /*Abstand*/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-size: 1rem;                /*Größe der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Schrifft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/*Der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Curser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die Maus wird als Pointer genutzt*/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background-color 0.3s,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0.3s;      			</a:t>
            </a:r>
            <a:endParaRPr lang="de-DE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/*Wie lange soll es dauern bis die Hintergrund und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Schrifftfarbe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beim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rüberhovern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angepasst wird.*/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/*Diese Farben ändern sich sobald die Maus rüber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Hovered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nav-btn:hover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background-color: #003366;      /*Hintergrundfarbe wird angepasst*/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  /*Schriftfarbe wird angepasst*/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424BFDA-FBFA-1AAE-2189-20A13F459D85}"/>
              </a:ext>
            </a:extLst>
          </p:cNvPr>
          <p:cNvSpPr txBox="1"/>
          <p:nvPr/>
        </p:nvSpPr>
        <p:spPr>
          <a:xfrm>
            <a:off x="677002" y="3436374"/>
            <a:ext cx="215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Code für Navigation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C559814-F907-CFDA-45BB-7002D07E93AA}"/>
              </a:ext>
            </a:extLst>
          </p:cNvPr>
          <p:cNvSpPr txBox="1"/>
          <p:nvPr/>
        </p:nvSpPr>
        <p:spPr>
          <a:xfrm>
            <a:off x="1601507" y="85466"/>
            <a:ext cx="83321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/>
                <a:ea typeface="Times New Roman" panose="02020603050405020304" pitchFamily="18" charset="0"/>
                <a:cs typeface="Times New Roman" panose="02020603050405020304" pitchFamily="18" charset="0"/>
              </a:rPr>
              <a:t>Aufbau und Vorgehensweise der HTML-Vorlage</a:t>
            </a:r>
            <a:endParaRPr kumimoji="0" lang="de-DE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old"/>
              <a:ea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466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95B3A-2DAB-FB87-30A3-FDB58812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796DFDC1-E851-B9DD-22F6-682501B2C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/>
          <a:stretch/>
        </p:blipFill>
        <p:spPr>
          <a:xfrm>
            <a:off x="268936" y="1723549"/>
            <a:ext cx="11923064" cy="304521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1110A1F-601E-609E-DAB0-4DF76DC00D02}"/>
              </a:ext>
            </a:extLst>
          </p:cNvPr>
          <p:cNvSpPr/>
          <p:nvPr/>
        </p:nvSpPr>
        <p:spPr>
          <a:xfrm flipV="1">
            <a:off x="431800" y="2733834"/>
            <a:ext cx="11328400" cy="3478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B75B1BC-0EAE-BC60-3D82-D30E7A12D190}"/>
              </a:ext>
            </a:extLst>
          </p:cNvPr>
          <p:cNvSpPr txBox="1"/>
          <p:nvPr/>
        </p:nvSpPr>
        <p:spPr>
          <a:xfrm>
            <a:off x="330200" y="4795944"/>
            <a:ext cx="925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hellblauer Balken unterhalb der Navigationslinks zur Anzeige des Seitentitels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8F96E42-D8A6-FE7E-6EE4-4827762C7A22}"/>
              </a:ext>
            </a:extLst>
          </p:cNvPr>
          <p:cNvSpPr txBox="1"/>
          <p:nvPr/>
        </p:nvSpPr>
        <p:spPr>
          <a:xfrm>
            <a:off x="1735940" y="141969"/>
            <a:ext cx="87201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/>
                <a:ea typeface="Times New Roman" panose="02020603050405020304" pitchFamily="18" charset="0"/>
                <a:cs typeface="Times New Roman" panose="02020603050405020304" pitchFamily="18" charset="0"/>
              </a:rPr>
              <a:t>Aufbau und Vorgehensweise der HTML-Vorlage</a:t>
            </a:r>
            <a:endParaRPr kumimoji="0" lang="de-DE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old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470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71C41-DAE7-2009-AC60-FA8BA325F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BD9DC8A8-5CA7-C22D-56B0-3C7BBD43D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/>
          <a:stretch/>
        </p:blipFill>
        <p:spPr>
          <a:xfrm>
            <a:off x="268936" y="1730057"/>
            <a:ext cx="11923064" cy="335001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2721894-0A0D-7720-7559-788E1EA76AD0}"/>
              </a:ext>
            </a:extLst>
          </p:cNvPr>
          <p:cNvSpPr/>
          <p:nvPr/>
        </p:nvSpPr>
        <p:spPr>
          <a:xfrm flipV="1">
            <a:off x="570271" y="3185651"/>
            <a:ext cx="11125431" cy="11599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3DD661B-32FF-B0A1-074A-1D7229D1946A}"/>
              </a:ext>
            </a:extLst>
          </p:cNvPr>
          <p:cNvSpPr txBox="1"/>
          <p:nvPr/>
        </p:nvSpPr>
        <p:spPr>
          <a:xfrm>
            <a:off x="1398912" y="129619"/>
            <a:ext cx="93941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/>
                <a:ea typeface="Times New Roman" panose="02020603050405020304" pitchFamily="18" charset="0"/>
                <a:cs typeface="Times New Roman" panose="02020603050405020304" pitchFamily="18" charset="0"/>
              </a:rPr>
              <a:t>Aufbau und Vorgehensweise der HTML-Vorlage</a:t>
            </a:r>
            <a:endParaRPr kumimoji="0" lang="de-DE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old"/>
              <a:ea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B8CE82C-2CAD-7770-1342-F6038D7615F2}"/>
              </a:ext>
            </a:extLst>
          </p:cNvPr>
          <p:cNvSpPr txBox="1"/>
          <p:nvPr/>
        </p:nvSpPr>
        <p:spPr>
          <a:xfrm>
            <a:off x="268936" y="5080071"/>
            <a:ext cx="922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-  Content-Block variiert auf jeder Seite und umfasst jeweilige Informationen und Texte</a:t>
            </a:r>
          </a:p>
        </p:txBody>
      </p:sp>
    </p:spTree>
    <p:extLst>
      <p:ext uri="{BB962C8B-B14F-4D97-AF65-F5344CB8AC3E}">
        <p14:creationId xmlns:p14="http://schemas.microsoft.com/office/powerpoint/2010/main" val="3304480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BEDE4-7901-5849-5EEA-6BF63B5C1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125EDECD-6FB1-8A18-8DA4-65CED64DC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/>
          <a:stretch/>
        </p:blipFill>
        <p:spPr>
          <a:xfrm>
            <a:off x="134468" y="1457960"/>
            <a:ext cx="11923064" cy="2996053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E0D8CCCE-90D0-1A88-8159-7291635A2A0E}"/>
              </a:ext>
            </a:extLst>
          </p:cNvPr>
          <p:cNvSpPr/>
          <p:nvPr/>
        </p:nvSpPr>
        <p:spPr>
          <a:xfrm flipV="1">
            <a:off x="254000" y="3835947"/>
            <a:ext cx="11480800" cy="618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0260CE8-C0C4-68E9-B858-BADD05E2A340}"/>
              </a:ext>
            </a:extLst>
          </p:cNvPr>
          <p:cNvSpPr txBox="1"/>
          <p:nvPr/>
        </p:nvSpPr>
        <p:spPr>
          <a:xfrm>
            <a:off x="3052312" y="4522877"/>
            <a:ext cx="13162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enthält vier Links: „Kontakt“, „Impressum“, „Öffnungszeiten“ und „Terminvereinbarung“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Hover-Effekt:  weißer Balken bzw. Unterstrich unter jeweiligen Link eingeblendet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Links „Kontakt“ und „Öffnungszeiten“ -&gt; detaillierte Informationen im zusätzlichen Feld 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Links „Impressum“ und „Terminvereinbarung“ führen zu entsprechenden Seiten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8F8529C-F391-51EF-2399-3A3AB605B8DD}"/>
              </a:ext>
            </a:extLst>
          </p:cNvPr>
          <p:cNvSpPr txBox="1"/>
          <p:nvPr/>
        </p:nvSpPr>
        <p:spPr>
          <a:xfrm>
            <a:off x="2355099" y="126727"/>
            <a:ext cx="72786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Aufbau und Vorgehensweise der HTML-Vorlage</a:t>
            </a:r>
            <a:endParaRPr kumimoji="0" lang="de-DE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604826A-59FA-A480-A39D-B060392CA54F}"/>
              </a:ext>
            </a:extLst>
          </p:cNvPr>
          <p:cNvSpPr txBox="1"/>
          <p:nvPr/>
        </p:nvSpPr>
        <p:spPr>
          <a:xfrm>
            <a:off x="855406" y="4945626"/>
            <a:ext cx="82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Footer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3046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C9DE6-CF2A-94DF-EFCC-39C74081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der Startseite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691D2-9629-98DB-94B5-6507F0704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900"/>
              </a:spcAft>
              <a:buNone/>
            </a:pPr>
            <a:r>
              <a:rPr lang="de-DE" sz="1200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Main-Bereich</a:t>
            </a:r>
            <a:b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Unterteilung des Main-Bereiches in zwei separate Content-Blöcke: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erster Content-Block: kurzer Begrüßungstext für Besucher der Website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900"/>
              </a:spcAft>
              <a:buFont typeface="Courier New" panose="02070309020205020404" pitchFamily="49" charset="0"/>
              <a:buChar char="o"/>
            </a:pPr>
            <a:r>
              <a:rPr lang="de-DE" sz="12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links neben </a:t>
            </a: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Begrüßungstext befindet sich passendes Bild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430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F7508-A927-AF31-E370-911228F1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der Startseite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F83EBB-FAB3-ED7C-E527-D92E6DD9D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zweiter Content-Block dient Darstellung von aktuellen Mitteilungen (Informationsquelle für Bürger der Stadt)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Aufbau der Mitteilungen: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zugehörige Bilder (visuelle Veranschaulichung der Informationen) 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horizontaler blauer Trennstrich gliedert Mitteilungen in zwei Bereiche -&gt; prägnante Überschrift und kurzer Informationstext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weiterführende Informationen werden durch Hinweistext kenntlich gemacht -&gt; interaktiver „Hier“-Link führt  Nutzer zur Folgeseite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657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AA63E3-50A7-E44C-04EA-ED58209B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der Startseite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AB7AC3-6B03-2556-452F-F5A600BCE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900"/>
              </a:spcAft>
              <a:buNone/>
            </a:pPr>
            <a:r>
              <a:rPr lang="de-DE" sz="1200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Sektionsbalken als Banner</a:t>
            </a: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sz="1200" kern="100" dirty="0"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900"/>
              </a:spcAft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oberster Bereich der Startseite wird durch Sektionsbalken genutzt </a:t>
            </a:r>
          </a:p>
          <a:p>
            <a:pPr marL="0" indent="0">
              <a:lnSpc>
                <a:spcPct val="115000"/>
              </a:lnSpc>
              <a:spcAft>
                <a:spcPts val="900"/>
              </a:spcAft>
              <a:buNone/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 Banner für bevorstehende Veranstaltungen mit Titel „Save </a:t>
            </a:r>
            <a:r>
              <a:rPr lang="de-DE" sz="1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date“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1582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bgerundetes Rechteck 12"/>
          <p:cNvSpPr/>
          <p:nvPr/>
        </p:nvSpPr>
        <p:spPr>
          <a:xfrm>
            <a:off x="453215" y="2771111"/>
            <a:ext cx="3162525" cy="1476768"/>
          </a:xfrm>
          <a:prstGeom prst="roundRect">
            <a:avLst/>
          </a:prstGeom>
          <a:solidFill>
            <a:schemeClr val="tx2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atzhalter Text 7"/>
          <p:cNvSpPr>
            <a:spLocks noGrp="1" noEditPoints="1"/>
          </p:cNvSpPr>
          <p:nvPr>
            <p:ph type="body" idx="1"/>
          </p:nvPr>
        </p:nvSpPr>
        <p:spPr>
          <a:xfrm>
            <a:off x="1272863" y="2917624"/>
            <a:ext cx="3162525" cy="823912"/>
          </a:xfrm>
        </p:spPr>
        <p:txBody>
          <a:bodyPr/>
          <a:lstStyle/>
          <a:p>
            <a:r>
              <a:rPr lang="de-DE" sz="2800">
                <a:solidFill>
                  <a:schemeClr val="bg1">
                    <a:alpha val="100000"/>
                  </a:schemeClr>
                </a:solidFill>
              </a:rPr>
              <a:t>Aufbau</a:t>
            </a:r>
            <a:endParaRPr sz="2800">
              <a:solidFill>
                <a:schemeClr val="bg1">
                  <a:alpha val="100000"/>
                </a:schemeClr>
              </a:solidFill>
            </a:endParaRPr>
          </a:p>
        </p:txBody>
      </p:sp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Aufbau und Codes </a:t>
            </a:r>
          </a:p>
          <a:p>
            <a:r>
              <a:rPr lang="de-DE" dirty="0"/>
              <a:t>			  </a:t>
            </a:r>
            <a:r>
              <a:rPr lang="de-DE" sz="4200" dirty="0"/>
              <a:t>Bürgerservice</a:t>
            </a:r>
            <a:r>
              <a:rPr lang="de-DE" dirty="0"/>
              <a:t> 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3615740" y="2123052"/>
            <a:ext cx="7739648" cy="2967436"/>
          </a:xfrm>
          <a:prstGeom prst="roundRect">
            <a:avLst/>
          </a:prstGeom>
          <a:solidFill>
            <a:schemeClr val="bg1">
              <a:alpha val="100000"/>
            </a:schemeClr>
          </a:solidFill>
          <a:ln>
            <a:solidFill>
              <a:schemeClr val="tx2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zhalter Inhalt 2"/>
          <p:cNvSpPr>
            <a:spLocks noGrp="1" noEditPoints="1"/>
          </p:cNvSpPr>
          <p:nvPr>
            <p:ph sz="half" idx="2"/>
          </p:nvPr>
        </p:nvSpPr>
        <p:spPr>
          <a:xfrm>
            <a:off x="4004857" y="2312817"/>
            <a:ext cx="6961416" cy="3684588"/>
          </a:xfrm>
        </p:spPr>
        <p:txBody>
          <a:bodyPr/>
          <a:lstStyle/>
          <a:p>
            <a:pPr marL="4572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ymbol" panose="05050102010706020507" pitchFamily="82" charset="2"/>
              <a:buChar char=""/>
            </a:pPr>
            <a:r>
              <a:rPr lang="de-DE" sz="2800" b="0" i="0" u="none" strike="noStrike">
                <a:latin typeface="+mn-lt"/>
                <a:ea typeface="+mn-lt"/>
                <a:cs typeface="+mn-cs"/>
              </a:rPr>
              <a:t>Kopf- und Fußzeile von der Startseite übernommen -&gt; Einheitlichkeit</a:t>
            </a:r>
          </a:p>
          <a:p>
            <a:pPr marL="4572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ymbol" panose="05050102010706020507" pitchFamily="82" charset="2"/>
              <a:buChar char=""/>
            </a:pPr>
            <a:r>
              <a:rPr lang="de-DE" sz="2800" b="0" i="0" u="none" strike="noStrike">
                <a:latin typeface="+mn-lt"/>
                <a:ea typeface="+mn-lt"/>
                <a:cs typeface="+mn-cs"/>
              </a:rPr>
              <a:t>Zwischenüberschrift: jeweiliges Thema der Seite </a:t>
            </a:r>
          </a:p>
          <a:p>
            <a:pPr marL="4572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ymbol" panose="05050102010706020507" pitchFamily="82" charset="2"/>
              <a:buChar char=""/>
            </a:pPr>
            <a:r>
              <a:rPr lang="de-DE" sz="2800" b="0" i="0" u="none" strike="noStrike">
                <a:latin typeface="+mn-lt"/>
                <a:ea typeface="+mn-lt"/>
                <a:cs typeface="+mn-cs"/>
              </a:rPr>
              <a:t>Entscheidung der Hauptthemen fiel auf Hundehaltung und Feuerwerk</a:t>
            </a:r>
          </a:p>
        </p:txBody>
      </p:sp>
      <p:pic>
        <p:nvPicPr>
          <p:cNvPr id="15" name="Bild 2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>
          <a:xfrm>
            <a:off x="739775" y="607943"/>
            <a:ext cx="10515600" cy="1325563"/>
          </a:xfrm>
        </p:spPr>
        <p:txBody>
          <a:bodyPr/>
          <a:lstStyle/>
          <a:p>
            <a:pPr algn="ctr"/>
            <a:r>
              <a:rPr lang="de-DE"/>
              <a:t>Aufbau und Codes </a:t>
            </a:r>
          </a:p>
          <a:p>
            <a:r>
              <a:rPr lang="de-DE"/>
              <a:t>			  </a:t>
            </a:r>
            <a:r>
              <a:rPr lang="de-DE" sz="4200"/>
              <a:t>Bürgerservice</a:t>
            </a:r>
            <a:r>
              <a:rPr lang="de-DE"/>
              <a:t> </a:t>
            </a:r>
          </a:p>
          <a:p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565122" y="2834780"/>
            <a:ext cx="4353539" cy="1325563"/>
          </a:xfrm>
          <a:prstGeom prst="roundRect">
            <a:avLst/>
          </a:prstGeom>
          <a:solidFill>
            <a:schemeClr val="tx2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1"/>
          </p:nvPr>
        </p:nvSpPr>
        <p:spPr>
          <a:xfrm>
            <a:off x="-108310" y="3194174"/>
            <a:ext cx="5157787" cy="8239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de-DE" sz="2800" b="1" i="0" u="none" strike="noStrike">
                <a:solidFill>
                  <a:schemeClr val="bg1">
                    <a:alpha val="100000"/>
                  </a:schemeClr>
                </a:solidFill>
                <a:latin typeface="+mn-lt"/>
                <a:ea typeface="+mn-lt"/>
                <a:cs typeface="+mn-cs"/>
              </a:rPr>
              <a:t>1. Gedanke:</a:t>
            </a:r>
          </a:p>
          <a:p>
            <a:pPr algn="ctr"/>
            <a:r>
              <a:rPr lang="de-DE" sz="2800" b="0" i="0" u="none" strike="noStrike">
                <a:solidFill>
                  <a:schemeClr val="bg1">
                    <a:alpha val="100000"/>
                  </a:schemeClr>
                </a:solidFill>
                <a:latin typeface="+mn-lt"/>
                <a:ea typeface="+mn-lt"/>
                <a:cs typeface="+mn-cs"/>
              </a:rPr>
              <a:t> </a:t>
            </a:r>
            <a:r>
              <a:rPr lang="de-DE" sz="2800" b="1" i="0" u="none" strike="noStrike">
                <a:solidFill>
                  <a:schemeClr val="bg1">
                    <a:alpha val="100000"/>
                  </a:schemeClr>
                </a:solidFill>
                <a:latin typeface="+mn-lt"/>
                <a:ea typeface="+mn-lt"/>
                <a:cs typeface="+mn-cs"/>
              </a:rPr>
              <a:t>Tabelle</a:t>
            </a:r>
            <a:endParaRPr i="0">
              <a:solidFill>
                <a:schemeClr val="bg1">
                  <a:alpha val="100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4918661" y="1998860"/>
            <a:ext cx="6776241" cy="3214538"/>
          </a:xfrm>
          <a:prstGeom prst="roundRect">
            <a:avLst/>
          </a:prstGeom>
          <a:solidFill>
            <a:schemeClr val="bg1">
              <a:alpha val="100000"/>
            </a:schemeClr>
          </a:solidFill>
          <a:ln>
            <a:solidFill>
              <a:schemeClr val="tx2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latzhalter Inhalt 3"/>
          <p:cNvSpPr>
            <a:spLocks noGrp="1" noEditPoints="1"/>
          </p:cNvSpPr>
          <p:nvPr>
            <p:ph sz="half" idx="2"/>
          </p:nvPr>
        </p:nvSpPr>
        <p:spPr>
          <a:xfrm>
            <a:off x="5546575" y="2416170"/>
            <a:ext cx="4772567" cy="3684588"/>
          </a:xfrm>
        </p:spPr>
        <p:txBody>
          <a:bodyPr/>
          <a:lstStyle/>
          <a:p>
            <a:pPr marL="719455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endParaRPr lang="de-DE" sz="2800" b="0" i="0" u="none" strike="noStrike">
              <a:latin typeface="+mn-lt"/>
              <a:ea typeface="+mn-lt"/>
              <a:cs typeface="+mn-cs"/>
            </a:endParaRPr>
          </a:p>
          <a:p>
            <a:pPr marL="719455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de-DE" sz="2800" b="0" i="0" u="none" strike="noStrike">
                <a:latin typeface="+mn-lt"/>
                <a:ea typeface="+mn-lt"/>
                <a:cs typeface="+mn-cs"/>
              </a:rPr>
              <a:t>  </a:t>
            </a:r>
            <a:r>
              <a:rPr lang="en-US" sz="2800" b="0" i="0" u="none" strike="noStrike">
                <a:latin typeface="+mn-lt"/>
                <a:ea typeface="+mn-lt"/>
                <a:cs typeface="+mn-cs"/>
              </a:rPr>
              <a:t>&lt;table border=“1“&gt; </a:t>
            </a:r>
          </a:p>
          <a:p>
            <a:pPr marL="89916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>
                <a:latin typeface="+mn-lt"/>
                <a:ea typeface="+mn-lt"/>
                <a:cs typeface="+mn-cs"/>
              </a:rPr>
              <a:t>&lt;tr&gt; 	&lt;td&gt; &lt;/td&gt; 	&lt;/tr&gt; </a:t>
            </a:r>
          </a:p>
          <a:p>
            <a:pPr marL="89916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>
                <a:latin typeface="+mn-lt"/>
                <a:ea typeface="+mn-lt"/>
                <a:cs typeface="+mn-cs"/>
              </a:rPr>
              <a:t>&lt;tr&gt; 	&lt;td&gt; &lt;/td&gt; 	&lt;/tr&gt; </a:t>
            </a:r>
          </a:p>
        </p:txBody>
      </p:sp>
      <p:pic>
        <p:nvPicPr>
          <p:cNvPr id="9" name="Bild 2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u="sng"/>
              <a:t>Gliederung</a:t>
            </a:r>
            <a:endParaRPr u="sng"/>
          </a:p>
        </p:txBody>
      </p:sp>
      <p:sp>
        <p:nvSpPr>
          <p:cNvPr id="6" name="Abgerundetes Rechteck 5"/>
          <p:cNvSpPr/>
          <p:nvPr/>
        </p:nvSpPr>
        <p:spPr>
          <a:xfrm>
            <a:off x="670756" y="1553529"/>
            <a:ext cx="3741385" cy="471494"/>
          </a:xfrm>
          <a:prstGeom prst="roundRect">
            <a:avLst/>
          </a:prstGeom>
          <a:solidFill>
            <a:schemeClr val="tx2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zhalter Inhalt 2"/>
          <p:cNvSpPr>
            <a:spLocks noGrp="1" noEditPoints="1"/>
          </p:cNvSpPr>
          <p:nvPr>
            <p:ph idx="1"/>
          </p:nvPr>
        </p:nvSpPr>
        <p:spPr>
          <a:xfrm>
            <a:off x="955136" y="1553529"/>
            <a:ext cx="2067499" cy="73256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400">
                <a:solidFill>
                  <a:schemeClr val="bg1">
                    <a:alpha val="100000"/>
                  </a:schemeClr>
                </a:solidFill>
              </a:rPr>
              <a:t>Zielsetzung</a:t>
            </a:r>
          </a:p>
          <a:p>
            <a:pPr marL="0" indent="0">
              <a:buNone/>
            </a:pPr>
            <a:r>
              <a:rPr lang="de-DE"/>
              <a:t>	</a:t>
            </a:r>
          </a:p>
          <a:p>
            <a:pPr marL="457200" lvl="1" indent="0">
              <a:buNone/>
            </a:pPr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1014452" y="2161071"/>
            <a:ext cx="4672396" cy="458588"/>
          </a:xfrm>
          <a:prstGeom prst="roundRect">
            <a:avLst/>
          </a:prstGeom>
          <a:solidFill>
            <a:schemeClr val="tx2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42167" y="2161071"/>
            <a:ext cx="4118070" cy="732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>
                <a:solidFill>
                  <a:schemeClr val="bg1">
                    <a:alpha val="100000"/>
                  </a:schemeClr>
                </a:solidFill>
              </a:rPr>
              <a:t>Vorüberlegungen und Konzept</a:t>
            </a:r>
          </a:p>
          <a:p>
            <a:pPr marL="0" indent="0">
              <a:buNone/>
            </a:pPr>
            <a:r>
              <a:rPr lang="de-DE">
                <a:solidFill>
                  <a:schemeClr val="bg1">
                    <a:alpha val="100000"/>
                  </a:schemeClr>
                </a:solidFill>
              </a:rPr>
              <a:t>			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1477685" y="2750664"/>
            <a:ext cx="5528791" cy="524869"/>
          </a:xfrm>
          <a:prstGeom prst="roundRect">
            <a:avLst/>
          </a:prstGeom>
          <a:solidFill>
            <a:schemeClr val="tx2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bgerundetes Rechteck 13"/>
          <p:cNvSpPr/>
          <p:nvPr/>
        </p:nvSpPr>
        <p:spPr>
          <a:xfrm>
            <a:off x="1477685" y="3337559"/>
            <a:ext cx="5528791" cy="1167359"/>
          </a:xfrm>
          <a:prstGeom prst="roundRect">
            <a:avLst/>
          </a:prstGeom>
          <a:solidFill>
            <a:schemeClr val="bg1">
              <a:alpha val="100000"/>
            </a:schemeClr>
          </a:solidFill>
          <a:ln>
            <a:solidFill>
              <a:schemeClr val="tx2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87815" y="2788399"/>
            <a:ext cx="6744844" cy="1281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>
                <a:solidFill>
                  <a:schemeClr val="bg1">
                    <a:alpha val="100000"/>
                  </a:schemeClr>
                </a:solidFill>
              </a:rPr>
              <a:t>Aufbau und Vorgehensweise</a:t>
            </a:r>
          </a:p>
          <a:p>
            <a:pPr marL="0" indent="0">
              <a:buNone/>
            </a:pPr>
            <a:r>
              <a:rPr lang="de-DE" sz="1800"/>
              <a:t>	</a:t>
            </a:r>
            <a:r>
              <a:rPr lang="de-DE"/>
              <a:t>	</a:t>
            </a:r>
          </a:p>
          <a:p>
            <a:pPr marL="2743200" lvl="6" indent="0">
              <a:buNone/>
            </a:pPr>
            <a:endParaRPr lang="de-DE"/>
          </a:p>
          <a:p>
            <a:pPr marL="457200" lvl="1" indent="0">
              <a:buNone/>
            </a:pPr>
            <a:r>
              <a:rPr lang="de-DE"/>
              <a:t>					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2836052" y="4683862"/>
            <a:ext cx="5664835" cy="514340"/>
          </a:xfrm>
          <a:prstGeom prst="roundRect">
            <a:avLst/>
          </a:prstGeom>
          <a:solidFill>
            <a:schemeClr val="tx2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84306" y="4683862"/>
            <a:ext cx="4259351" cy="458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de-DE" sz="2400">
                <a:solidFill>
                  <a:schemeClr val="bg1">
                    <a:alpha val="100000"/>
                  </a:schemeClr>
                </a:solidFill>
              </a:rPr>
              <a:t>Herausforderungen</a:t>
            </a:r>
            <a:r>
              <a:rPr lang="de-DE"/>
              <a:t>					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3350650" y="5316861"/>
            <a:ext cx="5793881" cy="524869"/>
          </a:xfrm>
          <a:prstGeom prst="roundRect">
            <a:avLst/>
          </a:prstGeom>
          <a:solidFill>
            <a:schemeClr val="tx2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08919" y="5350002"/>
            <a:ext cx="3955859" cy="458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de-DE" sz="2400">
                <a:solidFill>
                  <a:schemeClr val="bg1">
                    <a:alpha val="100000"/>
                  </a:schemeClr>
                </a:solidFill>
              </a:rPr>
              <a:t>Fazit</a:t>
            </a:r>
            <a:r>
              <a:rPr lang="de-DE"/>
              <a:t>	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87816" y="3337559"/>
            <a:ext cx="5452331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1800"/>
              <a:t>HTML- Vorlage</a:t>
            </a:r>
          </a:p>
          <a:p>
            <a:pPr marL="0" indent="0">
              <a:buNone/>
            </a:pPr>
            <a:r>
              <a:rPr lang="de-DE" sz="1800"/>
              <a:t>Startseite</a:t>
            </a:r>
          </a:p>
          <a:p>
            <a:pPr marL="0" indent="0">
              <a:buNone/>
            </a:pPr>
            <a:r>
              <a:rPr lang="de-DE" sz="1800"/>
              <a:t>Hundehalterverordnung &amp; Feuerwerksverordnung</a:t>
            </a:r>
          </a:p>
          <a:p>
            <a:pPr marL="0" indent="0">
              <a:buNone/>
            </a:pPr>
            <a:r>
              <a:rPr lang="de-DE" sz="1800"/>
              <a:t>Online-Kontaktformular  </a:t>
            </a:r>
          </a:p>
          <a:p>
            <a:pPr marL="0" indent="0">
              <a:buNone/>
            </a:pPr>
            <a:r>
              <a:rPr lang="de-DE" sz="1800"/>
              <a:t>			</a:t>
            </a:r>
          </a:p>
        </p:txBody>
      </p:sp>
      <p:sp>
        <p:nvSpPr>
          <p:cNvPr id="19" name="Eingekerbter Pfeil nach rechts 18"/>
          <p:cNvSpPr/>
          <p:nvPr/>
        </p:nvSpPr>
        <p:spPr>
          <a:xfrm rot="5400000">
            <a:off x="-1028420" y="3858174"/>
            <a:ext cx="3744253" cy="222858"/>
          </a:xfrm>
          <a:prstGeom prst="notchedRightArrow">
            <a:avLst/>
          </a:prstGeom>
          <a:solidFill>
            <a:schemeClr val="bg1">
              <a:alpha val="100000"/>
            </a:schemeClr>
          </a:solidFill>
          <a:ln>
            <a:solidFill>
              <a:schemeClr val="tx2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Bild 2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bgerundetes Rechteck 14"/>
          <p:cNvSpPr/>
          <p:nvPr/>
        </p:nvSpPr>
        <p:spPr>
          <a:xfrm>
            <a:off x="412353" y="2994551"/>
            <a:ext cx="4281305" cy="1398820"/>
          </a:xfrm>
          <a:prstGeom prst="roundRect">
            <a:avLst/>
          </a:prstGeom>
          <a:solidFill>
            <a:schemeClr val="tx2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atzhalter Text 6"/>
          <p:cNvSpPr>
            <a:spLocks noGrp="1" noEditPoints="1"/>
          </p:cNvSpPr>
          <p:nvPr>
            <p:ph type="body" idx="1"/>
          </p:nvPr>
        </p:nvSpPr>
        <p:spPr>
          <a:xfrm>
            <a:off x="412353" y="3644457"/>
            <a:ext cx="4192635" cy="627486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de-DE" sz="2800">
                <a:solidFill>
                  <a:schemeClr val="bg1">
                    <a:alpha val="100000"/>
                  </a:schemeClr>
                </a:solidFill>
              </a:rPr>
              <a:t>2. Gedanke : </a:t>
            </a:r>
          </a:p>
          <a:p>
            <a:pPr algn="ctr"/>
            <a:r>
              <a:rPr lang="de-DE" sz="2800">
                <a:solidFill>
                  <a:schemeClr val="bg1">
                    <a:alpha val="100000"/>
                  </a:schemeClr>
                </a:solidFill>
              </a:rPr>
              <a:t>Zwei Informationsblöcke </a:t>
            </a:r>
            <a:endParaRPr sz="2800">
              <a:solidFill>
                <a:schemeClr val="bg1">
                  <a:alpha val="100000"/>
                </a:schemeClr>
              </a:solidFill>
            </a:endParaRPr>
          </a:p>
        </p:txBody>
      </p:sp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>
          <a:xfrm>
            <a:off x="914400" y="710182"/>
            <a:ext cx="10515600" cy="1325563"/>
          </a:xfrm>
        </p:spPr>
        <p:txBody>
          <a:bodyPr/>
          <a:lstStyle/>
          <a:p>
            <a:pPr algn="ctr"/>
            <a:r>
              <a:rPr lang="de-DE"/>
              <a:t>Aufbau und Codes </a:t>
            </a:r>
          </a:p>
          <a:p>
            <a:r>
              <a:rPr lang="de-DE"/>
              <a:t>			  </a:t>
            </a:r>
            <a:r>
              <a:rPr lang="de-DE" sz="4200"/>
              <a:t>Bürgerservice</a:t>
            </a:r>
            <a:r>
              <a:rPr lang="de-DE"/>
              <a:t> </a:t>
            </a:r>
          </a:p>
          <a:p>
            <a:endParaRPr lang="de-DE"/>
          </a:p>
        </p:txBody>
      </p:sp>
      <p:sp>
        <p:nvSpPr>
          <p:cNvPr id="19" name="Abgerundetes Rechteck 18"/>
          <p:cNvSpPr/>
          <p:nvPr/>
        </p:nvSpPr>
        <p:spPr>
          <a:xfrm>
            <a:off x="4693658" y="1920627"/>
            <a:ext cx="6990778" cy="3750983"/>
          </a:xfrm>
          <a:prstGeom prst="roundRect">
            <a:avLst/>
          </a:prstGeom>
          <a:solidFill>
            <a:schemeClr val="bg1">
              <a:alpha val="100000"/>
            </a:schemeClr>
          </a:solidFill>
          <a:ln>
            <a:solidFill>
              <a:schemeClr val="tx2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zhalter Inhalt 2"/>
          <p:cNvSpPr>
            <a:spLocks noGrp="1" noEditPoints="1"/>
          </p:cNvSpPr>
          <p:nvPr>
            <p:ph sz="half" idx="2"/>
          </p:nvPr>
        </p:nvSpPr>
        <p:spPr>
          <a:xfrm>
            <a:off x="5317606" y="2035745"/>
            <a:ext cx="6366830" cy="3527609"/>
          </a:xfrm>
        </p:spPr>
        <p:txBody>
          <a:bodyPr>
            <a:normAutofit lnSpcReduction="10000"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>
                <a:latin typeface="+mn-lt"/>
                <a:ea typeface="+mn-lt"/>
                <a:cs typeface="+mn-cs"/>
              </a:rPr>
              <a:t>&lt;div class=”content-block”&gt; style=”display”: flex; align-content: space-evenly;”&gt;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>
                <a:latin typeface="+mn-lt"/>
                <a:ea typeface="+mn-lt"/>
                <a:cs typeface="+mn-cs"/>
              </a:rPr>
              <a:t>&lt;div class=“content-block-U&gt;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300" b="0" i="0" u="none" strike="noStrike">
                <a:latin typeface="+mn-lt"/>
                <a:ea typeface="+mn-lt"/>
                <a:cs typeface="+mn-cs"/>
              </a:rPr>
              <a:t>&lt;a href=”Hundehaltung1.html”&gt;  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300" b="0" i="0" u="none" strike="noStrike">
                <a:latin typeface="+mn-lt"/>
                <a:ea typeface="+mn-lt"/>
                <a:cs typeface="+mn-cs"/>
              </a:rPr>
              <a:t>&lt;img src=“Quelle des Bildes“ alt“Text“  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300" b="0" i="0" u="none" strike="noStrike">
                <a:latin typeface="+mn-lt"/>
                <a:ea typeface="+mn-lt"/>
                <a:cs typeface="+mn-cs"/>
              </a:rPr>
              <a:t>&lt;p&gt; &lt;b&gt; Hundehaltung &lt;/b&gt;  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300" b="0" i="0" u="none" strike="noStrike">
                <a:latin typeface="+mn-lt"/>
                <a:ea typeface="+mn-lt"/>
                <a:cs typeface="+mn-cs"/>
              </a:rPr>
              <a:t>Kurzer Einleitungstext &lt;/p&gt;		 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300" b="0" i="0" u="none" strike="noStrike">
                <a:latin typeface="+mn-lt"/>
                <a:ea typeface="+mn-lt"/>
                <a:cs typeface="+mn-cs"/>
              </a:rPr>
              <a:t>&lt;/a&gt; &lt;/div&gt; 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>
                <a:latin typeface="+mn-lt"/>
                <a:ea typeface="+mn-lt"/>
                <a:cs typeface="+mn-cs"/>
              </a:rPr>
              <a:t>&lt;div class=“content-Block-U&gt; &lt;/div&gt; 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>
                <a:latin typeface="+mn-lt"/>
                <a:ea typeface="+mn-lt"/>
                <a:cs typeface="+mn-cs"/>
              </a:rPr>
              <a:t>&lt;/div&gt;</a:t>
            </a:r>
          </a:p>
          <a:p>
            <a:endParaRPr sz="230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 sz="2300" b="0" i="0" u="none" strike="noStrike">
              <a:latin typeface="+mn-lt"/>
              <a:ea typeface="+mn-lt"/>
              <a:cs typeface="+mn-cs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</p:txBody>
      </p:sp>
      <p:pic>
        <p:nvPicPr>
          <p:cNvPr id="20" name="Bild 2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s Rechteck 9"/>
          <p:cNvSpPr/>
          <p:nvPr/>
        </p:nvSpPr>
        <p:spPr>
          <a:xfrm>
            <a:off x="591286" y="2905596"/>
            <a:ext cx="2359911" cy="1515966"/>
          </a:xfrm>
          <a:prstGeom prst="roundRect">
            <a:avLst/>
          </a:prstGeom>
          <a:solidFill>
            <a:schemeClr val="tx2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atzhalter Text 6"/>
          <p:cNvSpPr>
            <a:spLocks noGrp="1" noEditPoints="1"/>
          </p:cNvSpPr>
          <p:nvPr>
            <p:ph type="body" idx="1"/>
          </p:nvPr>
        </p:nvSpPr>
        <p:spPr>
          <a:xfrm>
            <a:off x="960139" y="3111501"/>
            <a:ext cx="8327196" cy="823912"/>
          </a:xfrm>
        </p:spPr>
        <p:txBody>
          <a:bodyPr/>
          <a:lstStyle/>
          <a:p>
            <a:r>
              <a:rPr lang="de-DE" sz="2800">
                <a:solidFill>
                  <a:schemeClr val="bg1">
                    <a:alpha val="100000"/>
                  </a:schemeClr>
                </a:solidFill>
              </a:rPr>
              <a:t>Aufbau</a:t>
            </a:r>
            <a:r>
              <a:rPr lang="de-DE" sz="2800"/>
              <a:t> </a:t>
            </a:r>
            <a:endParaRPr sz="2800"/>
          </a:p>
        </p:txBody>
      </p:sp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Aufbau und Codes</a:t>
            </a:r>
          </a:p>
          <a:p>
            <a:pPr algn="ctr"/>
            <a:r>
              <a:rPr lang="de-DE"/>
              <a:t>Hundehaltung und Feuerwerk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2951197" y="1977929"/>
            <a:ext cx="8755023" cy="3411668"/>
          </a:xfrm>
          <a:prstGeom prst="roundRect">
            <a:avLst/>
          </a:prstGeom>
          <a:solidFill>
            <a:schemeClr val="bg1">
              <a:alpha val="100000"/>
            </a:schemeClr>
          </a:solidFill>
          <a:ln>
            <a:solidFill>
              <a:schemeClr val="tx2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zhalter Inhalt 2"/>
          <p:cNvSpPr>
            <a:spLocks noGrp="1" noEditPoints="1"/>
          </p:cNvSpPr>
          <p:nvPr>
            <p:ph sz="half" idx="2"/>
          </p:nvPr>
        </p:nvSpPr>
        <p:spPr>
          <a:xfrm>
            <a:off x="3063245" y="2093119"/>
            <a:ext cx="8915070" cy="3684588"/>
          </a:xfrm>
        </p:spPr>
        <p:txBody>
          <a:bodyPr/>
          <a:lstStyle/>
          <a:p>
            <a:pPr marL="490855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ymbol" panose="05050102010706020507" pitchFamily="82" charset="2"/>
              <a:buChar char=""/>
            </a:pPr>
            <a:r>
              <a:rPr lang="de-DE" sz="2800" b="0" i="0" u="none" strike="noStrike">
                <a:latin typeface="+mn-lt"/>
                <a:ea typeface="+mn-lt"/>
                <a:cs typeface="+mn-cs"/>
              </a:rPr>
              <a:t>Kopf- und Fußzeile von der Startseite übernommen -&gt; Einheitlichkeit</a:t>
            </a:r>
          </a:p>
          <a:p>
            <a:pPr marL="490855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ymbol" panose="05050102010706020507" pitchFamily="82" charset="2"/>
              <a:buChar char=""/>
            </a:pPr>
            <a:r>
              <a:rPr lang="de-DE" sz="2800" b="0" i="0" u="none" strike="noStrike">
                <a:latin typeface="+mn-lt"/>
                <a:ea typeface="+mn-lt"/>
                <a:cs typeface="+mn-cs"/>
              </a:rPr>
              <a:t>Zwischenüberschrift: jeweiliges Thema der Seite </a:t>
            </a:r>
          </a:p>
          <a:p>
            <a:pPr marL="490855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ymbol" panose="05050102010706020507" pitchFamily="82" charset="2"/>
              <a:buChar char=""/>
            </a:pPr>
            <a:r>
              <a:rPr lang="de-DE" sz="2800" b="0" i="0" u="none" strike="noStrike">
                <a:latin typeface="+mn-lt"/>
                <a:ea typeface="+mn-lt"/>
                <a:cs typeface="+mn-cs"/>
              </a:rPr>
              <a:t>Aufbau beider Seiten ähnlich: Informationstexte, Gesetzestext- Ausschnitte, Kontaktdaten, Bild und Verlinkungen zu den verschiedenen Gesetzen und Verordnungen sowie bereits vorhandenen Formularen</a:t>
            </a:r>
          </a:p>
        </p:txBody>
      </p:sp>
      <p:pic>
        <p:nvPicPr>
          <p:cNvPr id="12" name="Bild 2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/>
          <p:cNvSpPr/>
          <p:nvPr/>
        </p:nvSpPr>
        <p:spPr>
          <a:xfrm>
            <a:off x="587034" y="2886695"/>
            <a:ext cx="3698481" cy="1728476"/>
          </a:xfrm>
          <a:prstGeom prst="roundRect">
            <a:avLst/>
          </a:prstGeom>
          <a:solidFill>
            <a:schemeClr val="tx2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atzhalter Text 7"/>
          <p:cNvSpPr>
            <a:spLocks noGrp="1" noEditPoints="1"/>
          </p:cNvSpPr>
          <p:nvPr>
            <p:ph type="body" idx="1"/>
          </p:nvPr>
        </p:nvSpPr>
        <p:spPr>
          <a:xfrm>
            <a:off x="1439951" y="35074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sz="2800" b="1" i="0" u="none" strike="noStrike">
                <a:solidFill>
                  <a:schemeClr val="bg1">
                    <a:alpha val="100000"/>
                  </a:schemeClr>
                </a:solidFill>
                <a:latin typeface="+mn-lt"/>
                <a:ea typeface="+mn-lt"/>
                <a:cs typeface="+mn-cs"/>
              </a:rPr>
              <a:t>Verlinkungen</a:t>
            </a:r>
            <a:endParaRPr>
              <a:solidFill>
                <a:schemeClr val="bg1">
                  <a:alpha val="100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285515" y="2457621"/>
            <a:ext cx="7184383" cy="2581390"/>
          </a:xfrm>
          <a:prstGeom prst="roundRect">
            <a:avLst/>
          </a:prstGeom>
          <a:solidFill>
            <a:schemeClr val="bg1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zhalter Inhalt 2"/>
          <p:cNvSpPr>
            <a:spLocks noGrp="1" noEditPoints="1"/>
          </p:cNvSpPr>
          <p:nvPr>
            <p:ph sz="half" idx="2"/>
          </p:nvPr>
        </p:nvSpPr>
        <p:spPr>
          <a:xfrm>
            <a:off x="4944416" y="2155279"/>
            <a:ext cx="5866582" cy="3684588"/>
          </a:xfrm>
          <a:prstGeom prst="rect">
            <a:avLst/>
          </a:prstGeom>
        </p:spPr>
        <p:txBody>
          <a:bodyPr/>
          <a:lstStyle/>
          <a:p>
            <a:pPr marL="22860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82" charset="0"/>
              <a:buNone/>
            </a:pPr>
            <a:endParaRPr lang="de-DE" sz="2800" b="1" i="0" u="none" strike="noStrike">
              <a:latin typeface="+mn-lt"/>
              <a:ea typeface="+mn-lt"/>
              <a:cs typeface="+mn-cs"/>
            </a:endParaRPr>
          </a:p>
          <a:p>
            <a:pPr marL="22860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82" charset="0"/>
              <a:buNone/>
            </a:pPr>
            <a:endParaRPr lang="de-DE" sz="2800" b="1" i="0" u="none" strike="noStrike">
              <a:latin typeface="+mn-lt"/>
              <a:ea typeface="+mn-lt"/>
              <a:cs typeface="+mn-cs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>
                <a:latin typeface="+mn-lt"/>
                <a:ea typeface="+mn-lt"/>
                <a:cs typeface="+mn-cs"/>
              </a:rPr>
              <a:t>&lt;a href=“Domain der Internetseite”&gt; Name der auf der Webseite zu sehen sein soll &lt;/a&gt;</a:t>
            </a:r>
          </a:p>
        </p:txBody>
      </p:sp>
      <p:sp>
        <p:nvSpPr>
          <p:cNvPr id="4" name="Titel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Aufbau und Codes</a:t>
            </a:r>
          </a:p>
          <a:p>
            <a:pPr algn="ctr"/>
            <a:r>
              <a:rPr lang="de-DE"/>
              <a:t>Hundehaltung und Feuerwerk</a:t>
            </a:r>
          </a:p>
        </p:txBody>
      </p:sp>
      <p:pic>
        <p:nvPicPr>
          <p:cNvPr id="13" name="Bild 2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8AB26-BFE4-2CEF-18BC-1C01A823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der Seite „Online-Kontaktformular“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3AA544-7BC8-9BFB-F9CA-28051E43F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de-DE" sz="1200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Sektionsbalken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enthält Titel der Seite „Online-Kontaktformular“ 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de-DE" sz="1200" u="sng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Contentblock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befindet sich unter Sektionsbalken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enthält drei Input-Felder vom Typ „Text“ mit Namen: „Name“, „E-Mail-Adresse“, „Telefon“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darunter befindet sich „</a:t>
            </a:r>
            <a:r>
              <a:rPr lang="de-DE" sz="1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 zur detaillierten Beschreibung des Anliegens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„Senden-Button“ am Ende des Formulars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270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 Rechteckige Legende 5"/>
          <p:cNvSpPr/>
          <p:nvPr/>
        </p:nvSpPr>
        <p:spPr>
          <a:xfrm>
            <a:off x="982159" y="2423726"/>
            <a:ext cx="1457347" cy="702362"/>
          </a:xfrm>
          <a:prstGeom prst="wedgeRoundRectCallout">
            <a:avLst/>
          </a:prstGeom>
          <a:solidFill>
            <a:schemeClr val="tx2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4400" b="1" i="0" u="none" strike="noStrike">
                <a:latin typeface="+mn-lt"/>
                <a:ea typeface="+mn-lt"/>
                <a:cs typeface="+mn-cs"/>
              </a:rPr>
              <a:t>Probleme/ Herausforderungen </a:t>
            </a:r>
          </a:p>
          <a:p>
            <a:pPr algn="ctr"/>
            <a:r>
              <a:rPr lang="de-DE" sz="4400" b="1" i="0" u="none" strike="noStrike">
                <a:latin typeface="+mn-lt"/>
                <a:ea typeface="+mn-lt"/>
                <a:cs typeface="+mn-cs"/>
              </a:rPr>
              <a:t>&amp; Lösungsansätze</a:t>
            </a:r>
          </a:p>
        </p:txBody>
      </p:sp>
      <p:pic>
        <p:nvPicPr>
          <p:cNvPr id="5" name="Bild 2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Zielsetzung 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450005" y="1695368"/>
            <a:ext cx="11182105" cy="4023884"/>
          </a:xfrm>
          <a:prstGeom prst="roundRect">
            <a:avLst/>
          </a:prstGeom>
          <a:solidFill>
            <a:schemeClr val="bg1">
              <a:alpha val="100000"/>
            </a:schemeClr>
          </a:solidFill>
          <a:ln>
            <a:solidFill>
              <a:schemeClr val="tx2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atzhalter Inhalt 7"/>
          <p:cNvSpPr>
            <a:spLocks noGrp="1" noEditPoints="1"/>
          </p:cNvSpPr>
          <p:nvPr>
            <p:ph idx="1"/>
          </p:nvPr>
        </p:nvSpPr>
        <p:spPr>
          <a:xfrm>
            <a:off x="1116510" y="2270398"/>
            <a:ext cx="10515600" cy="4351338"/>
          </a:xfrm>
        </p:spPr>
        <p:txBody>
          <a:bodyPr/>
          <a:lstStyle/>
          <a:p>
            <a:r>
              <a:rPr lang="de-DE"/>
              <a:t>Erstellen einer Webseite zur Stadt Lübbenau</a:t>
            </a:r>
          </a:p>
          <a:p>
            <a:r>
              <a:rPr lang="de-DE"/>
              <a:t>Bürgeramt</a:t>
            </a:r>
          </a:p>
          <a:p>
            <a:r>
              <a:rPr lang="de-DE"/>
              <a:t>Online-Kontaktformular  </a:t>
            </a:r>
          </a:p>
          <a:p>
            <a:r>
              <a:rPr lang="de-DE"/>
              <a:t>Zugriff auf Dokumente </a:t>
            </a:r>
          </a:p>
          <a:p>
            <a:r>
              <a:rPr lang="de-DE"/>
              <a:t>Verlinkungen weiterer Informationen </a:t>
            </a:r>
          </a:p>
          <a:p>
            <a:endParaRPr lang="de-DE"/>
          </a:p>
        </p:txBody>
      </p:sp>
      <p:pic>
        <p:nvPicPr>
          <p:cNvPr id="11" name="Bild 2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60287" y="325545"/>
            <a:ext cx="1712447" cy="7023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Vorüberlegung und Konzept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711636" y="1705833"/>
            <a:ext cx="6996011" cy="4065745"/>
          </a:xfrm>
          <a:prstGeom prst="roundRect">
            <a:avLst/>
          </a:prstGeom>
          <a:solidFill>
            <a:schemeClr val="bg1">
              <a:alpha val="100000"/>
            </a:schemeClr>
          </a:solidFill>
          <a:ln>
            <a:solidFill>
              <a:schemeClr val="tx2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zhalter Inhalt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6629027" cy="4351338"/>
          </a:xfrm>
        </p:spPr>
        <p:txBody>
          <a:bodyPr/>
          <a:lstStyle/>
          <a:p>
            <a:r>
              <a:rPr lang="de-DE"/>
              <a:t>Nutzung GitHub (Zusammenarbeit, Nano teilweise abgestützt, Teststrang-&gt; richtige Webseite nicht geändert)</a:t>
            </a:r>
          </a:p>
          <a:p>
            <a:r>
              <a:rPr lang="de-DE"/>
              <a:t>Erstellung  Skizze zu  jeweiligen Seiten für möglichen Aufbau </a:t>
            </a:r>
          </a:p>
          <a:p>
            <a:r>
              <a:rPr lang="de-DE"/>
              <a:t>Aufteilung zu erarbeitenden Schritten </a:t>
            </a:r>
          </a:p>
          <a:p>
            <a:r>
              <a:rPr lang="de-DE"/>
              <a:t>Recherche  bisherigen unbekannten Codes</a:t>
            </a:r>
          </a:p>
          <a:p>
            <a:pPr marL="0" indent="0">
              <a:buNone/>
            </a:pPr>
            <a:endParaRPr lang="de-DE"/>
          </a:p>
          <a:p>
            <a:endParaRPr lang="de-DE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061511" y="1705833"/>
            <a:ext cx="3430559" cy="4065745"/>
          </a:xfrm>
          <a:prstGeom prst="rect">
            <a:avLst/>
          </a:prstGeom>
        </p:spPr>
      </p:pic>
      <p:pic>
        <p:nvPicPr>
          <p:cNvPr id="10" name="Bild 2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Aufbau und </a:t>
            </a:r>
            <a:r>
              <a:rPr dirty="0" err="1"/>
              <a:t>Vorgehensweise</a:t>
            </a:r>
            <a:r>
              <a:rPr dirty="0"/>
              <a:t> der HTML-Vorlage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3058152" y="1913360"/>
            <a:ext cx="8419264" cy="3901966"/>
          </a:xfrm>
          <a:prstGeom prst="roundRect">
            <a:avLst/>
          </a:prstGeom>
          <a:solidFill>
            <a:schemeClr val="bg1">
              <a:alpha val="100000"/>
            </a:schemeClr>
          </a:solidFill>
          <a:ln>
            <a:solidFill>
              <a:schemeClr val="tx2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zhalter Inhalt 2"/>
          <p:cNvSpPr>
            <a:spLocks noGrp="1" noEditPoints="1"/>
          </p:cNvSpPr>
          <p:nvPr>
            <p:ph idx="1"/>
          </p:nvPr>
        </p:nvSpPr>
        <p:spPr>
          <a:xfrm>
            <a:off x="3143906" y="1579057"/>
            <a:ext cx="8333510" cy="4351338"/>
          </a:xfrm>
        </p:spPr>
        <p:txBody>
          <a:bodyPr/>
          <a:lstStyle/>
          <a:p>
            <a:pPr marL="0" indent="0">
              <a:buNone/>
            </a:pPr>
            <a:endParaRPr/>
          </a:p>
          <a:p>
            <a:r>
              <a:t>Entwicklung eines einheitlichen und konsistenten Designs für eine Vorlage</a:t>
            </a:r>
          </a:p>
          <a:p>
            <a:r>
              <a:t>Designkonzept als Grundlage für Ausarbeitung finaler Vorlage</a:t>
            </a:r>
          </a:p>
          <a:p>
            <a:r>
              <a:t>Grundgerüst jeder Seite: Body-Bereich -&gt; dieser umfasst Header, Main-Bereich und Footer </a:t>
            </a:r>
          </a:p>
          <a:p>
            <a:r>
              <a:t>Header und Footer auf allen Seiten identisch, Inhalt im Main-Bereich variiert je nach Seite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532086" y="3245600"/>
            <a:ext cx="2526066" cy="1322816"/>
          </a:xfrm>
          <a:prstGeom prst="roundRect">
            <a:avLst/>
          </a:prstGeom>
          <a:solidFill>
            <a:schemeClr val="tx2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3647118"/>
            <a:ext cx="3261910" cy="51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>
                <a:solidFill>
                  <a:schemeClr val="bg1">
                    <a:alpha val="100000"/>
                  </a:schemeClr>
                </a:solidFill>
              </a:rPr>
              <a:t>Konzeption</a:t>
            </a:r>
            <a:endParaRPr lang="en-US" sz="2800" b="1">
              <a:solidFill>
                <a:schemeClr val="bg1">
                  <a:alpha val="10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ADF730B0-93FF-6C05-A055-1DC4434F0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/>
          <a:stretch/>
        </p:blipFill>
        <p:spPr>
          <a:xfrm>
            <a:off x="268936" y="1886786"/>
            <a:ext cx="11923064" cy="343850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F3D7A33-8557-DB42-BDB2-03A7D21EE2BF}"/>
              </a:ext>
            </a:extLst>
          </p:cNvPr>
          <p:cNvSpPr txBox="1"/>
          <p:nvPr/>
        </p:nvSpPr>
        <p:spPr>
          <a:xfrm>
            <a:off x="3411794" y="5191048"/>
            <a:ext cx="10351380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Verwendung zahlreicher div-Elemente für Strukturierung und Gestaltung der Vorlage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zudem Einsatz des CSS-Attributes „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Times New Roman" panose="02020603050405020304" pitchFamily="18" charset="0"/>
                <a:cs typeface="+mn-cs"/>
              </a:rPr>
              <a:t>max-width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Times New Roman" panose="02020603050405020304" pitchFamily="18" charset="0"/>
                <a:cs typeface="+mn-cs"/>
              </a:rPr>
              <a:t>“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976DA5C-58A6-903C-6EF8-D585AC1521B1}"/>
              </a:ext>
            </a:extLst>
          </p:cNvPr>
          <p:cNvSpPr txBox="1"/>
          <p:nvPr/>
        </p:nvSpPr>
        <p:spPr>
          <a:xfrm>
            <a:off x="910046" y="11633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C050188-DA68-6D14-4F48-EE8552BAEE7C}"/>
              </a:ext>
            </a:extLst>
          </p:cNvPr>
          <p:cNvSpPr txBox="1"/>
          <p:nvPr/>
        </p:nvSpPr>
        <p:spPr>
          <a:xfrm>
            <a:off x="2401389" y="386308"/>
            <a:ext cx="7389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5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/>
                <a:ea typeface="Times New Roman" panose="02020603050405020304" pitchFamily="18" charset="0"/>
                <a:cs typeface="Times New Roman" panose="02020603050405020304" pitchFamily="18" charset="0"/>
              </a:rPr>
              <a:t>Aufbau und Vorgehensweise der HTML-Vorlage</a:t>
            </a:r>
            <a:endParaRPr kumimoji="0" lang="de-DE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old"/>
              <a:ea typeface="Times New Roman" panose="02020603050405020304" pitchFamily="18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BE34EE5-8E42-F055-4967-BF18CEB1A4E1}"/>
              </a:ext>
            </a:extLst>
          </p:cNvPr>
          <p:cNvSpPr txBox="1"/>
          <p:nvPr/>
        </p:nvSpPr>
        <p:spPr>
          <a:xfrm>
            <a:off x="668593" y="5325291"/>
            <a:ext cx="199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ts val="1000"/>
              <a:buFontTx/>
              <a:buNone/>
              <a:tabLst>
                <a:tab pos="457200" algn="l"/>
              </a:tabLst>
              <a:defRPr/>
            </a:pPr>
            <a:r>
              <a:rPr kumimoji="0" lang="de-DE" sz="18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Aufbau der Vorlage</a:t>
            </a:r>
          </a:p>
        </p:txBody>
      </p:sp>
    </p:spTree>
    <p:extLst>
      <p:ext uri="{BB962C8B-B14F-4D97-AF65-F5344CB8AC3E}">
        <p14:creationId xmlns:p14="http://schemas.microsoft.com/office/powerpoint/2010/main" val="1185759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9F848-C8A6-CDDD-AE13-D0C722E0F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9D357DE2-ADD2-B9AA-108A-0E6A64110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/>
          <a:stretch/>
        </p:blipFill>
        <p:spPr>
          <a:xfrm>
            <a:off x="134467" y="1884299"/>
            <a:ext cx="11923064" cy="301571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746B0F2-392D-3A9C-09E6-F9B301B3107F}"/>
              </a:ext>
            </a:extLst>
          </p:cNvPr>
          <p:cNvSpPr txBox="1"/>
          <p:nvPr/>
        </p:nvSpPr>
        <p:spPr>
          <a:xfrm>
            <a:off x="3303638" y="4922267"/>
            <a:ext cx="10711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abgerundete Ecken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Schattierungen für ein modernes und ansprechendes Erscheinungsbild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E3BB01D-C587-3EA5-3849-FC57554377A4}"/>
              </a:ext>
            </a:extLst>
          </p:cNvPr>
          <p:cNvSpPr txBox="1"/>
          <p:nvPr/>
        </p:nvSpPr>
        <p:spPr>
          <a:xfrm>
            <a:off x="2116042" y="426780"/>
            <a:ext cx="758628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Aufbau und Vorgehensweise der HTML-Vorlage</a:t>
            </a:r>
            <a:endParaRPr kumimoji="0" lang="de-DE" sz="4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949E1F7-2120-5D6F-DFCD-25899E31FD70}"/>
              </a:ext>
            </a:extLst>
          </p:cNvPr>
          <p:cNvSpPr txBox="1"/>
          <p:nvPr/>
        </p:nvSpPr>
        <p:spPr>
          <a:xfrm>
            <a:off x="451066" y="5060766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Times New Roman" panose="02020603050405020304" pitchFamily="18" charset="0"/>
                <a:cs typeface="+mn-cs"/>
              </a:rPr>
              <a:t>Designmerkmale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31710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633FDFE-4B27-02E2-CC94-C96AD9C57781}"/>
              </a:ext>
            </a:extLst>
          </p:cNvPr>
          <p:cNvSpPr txBox="1"/>
          <p:nvPr/>
        </p:nvSpPr>
        <p:spPr>
          <a:xfrm>
            <a:off x="141725" y="1673355"/>
            <a:ext cx="120502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Times New Roman" panose="02020603050405020304" pitchFamily="18" charset="0"/>
                <a:cs typeface="+mn-cs"/>
              </a:rPr>
              <a:t>Codes für Designmerkmale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/*Ecken abrunden*/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.SF U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-top-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-radius: 10px;       /*Die Linke obere Ecke des Headers hat eine Rundung mit dem Wert 10 Pixel*/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.SF U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-top-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-radius: 10px;      /*Die Rechte obere Ecke des Headers hat eine Rundung mit dem Wert 10 Pixel*/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.SF U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-radius: 5px;                 /*Alle Ecken werden abgerundet*/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.SF U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 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/*Schatten erstellen*/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box-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-10px -10px 20px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0, 0, 0.2)    /*RGBA gibt die zu Verwendende Farbe an, 0 0 0 steht für Schwarz. Die 4. Zahl gibt die Stärke der Farbe an*/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/*Die 3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Daten geben an wo der Schatten starten soll, also -10px über oder unter oder rechts vom Bauteil, so wie man es möchte.*/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072F179-9A09-45B2-20D2-1068F564A1DB}"/>
              </a:ext>
            </a:extLst>
          </p:cNvPr>
          <p:cNvSpPr txBox="1"/>
          <p:nvPr/>
        </p:nvSpPr>
        <p:spPr>
          <a:xfrm>
            <a:off x="2349214" y="108701"/>
            <a:ext cx="7635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5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Aufbau und Vorgehensweise der HTML-Vorlage</a:t>
            </a:r>
            <a:endParaRPr kumimoji="0" lang="de-DE" sz="4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85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BAD6B-F2F4-50EE-BD08-8E2007BB4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7B55B7F7-70D4-FABA-5A40-AB89A4A30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/>
          <a:stretch/>
        </p:blipFill>
        <p:spPr>
          <a:xfrm>
            <a:off x="134468" y="1723548"/>
            <a:ext cx="11923064" cy="3676491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75A6BC5-9C6C-D5F4-F4AB-7EAB4B5D3AB7}"/>
              </a:ext>
            </a:extLst>
          </p:cNvPr>
          <p:cNvSpPr/>
          <p:nvPr/>
        </p:nvSpPr>
        <p:spPr>
          <a:xfrm flipV="1">
            <a:off x="246899" y="1699785"/>
            <a:ext cx="11548533" cy="787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399B3CD-AB24-C060-9CFF-4ADABC7FA0E9}"/>
              </a:ext>
            </a:extLst>
          </p:cNvPr>
          <p:cNvSpPr txBox="1"/>
          <p:nvPr/>
        </p:nvSpPr>
        <p:spPr>
          <a:xfrm>
            <a:off x="394383" y="5423801"/>
            <a:ext cx="209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Times New Roman" panose="02020603050405020304" pitchFamily="18" charset="0"/>
                <a:cs typeface="+mn-cs"/>
              </a:rPr>
              <a:t>Header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FAEB8BF-6CAD-5301-9FF1-6436A8E48071}"/>
              </a:ext>
            </a:extLst>
          </p:cNvPr>
          <p:cNvSpPr txBox="1"/>
          <p:nvPr/>
        </p:nvSpPr>
        <p:spPr>
          <a:xfrm>
            <a:off x="2625214" y="306417"/>
            <a:ext cx="77428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Aufbau und Vorgehensweise der HTML-Vorlage</a:t>
            </a:r>
            <a:endParaRPr kumimoji="0" lang="de-DE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F050202020403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CE20521-B8DE-48AF-4CFB-63A3ED8952AA}"/>
              </a:ext>
            </a:extLst>
          </p:cNvPr>
          <p:cNvSpPr txBox="1"/>
          <p:nvPr/>
        </p:nvSpPr>
        <p:spPr>
          <a:xfrm>
            <a:off x="1664722" y="5285301"/>
            <a:ext cx="7802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enthält kurzen Titel: „Stadt Lübbenau – Kommunaler Ordnungsdienst“</a:t>
            </a: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nachgebildete Version des Stadtwappens Lübbenau (mit Goodnotes erstellt) </a:t>
            </a: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 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6928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eklub">
  <a:themeElements>
    <a:clrScheme name="Benutzerdefinierte Farben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FFFFFF"/>
      </a:accent5>
      <a:accent6>
        <a:srgbClr val="F2F2F2"/>
      </a:accent6>
      <a:hlink>
        <a:srgbClr val="9454C3"/>
      </a:hlink>
      <a:folHlink>
        <a:srgbClr val="3EBBF0"/>
      </a:folHlink>
    </a:clrScheme>
    <a:fontScheme name="Teeklub">
      <a:majorFont>
        <a:latin typeface="Arial Bold"/>
        <a:ea typeface=""/>
        <a:cs typeface=""/>
      </a:majorFont>
      <a:minorFont>
        <a:latin typeface="Calibri"/>
        <a:ea typeface=""/>
        <a:cs typeface=""/>
      </a:minorFont>
    </a:fontScheme>
    <a:fmtScheme name="Teeklub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1116</Words>
  <Application>Microsoft Office PowerPoint</Application>
  <PresentationFormat>Breitbild</PresentationFormat>
  <Paragraphs>177</Paragraphs>
  <Slides>24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39" baseType="lpstr">
      <vt:lpstr>.SF UI</vt:lpstr>
      <vt:lpstr>Aptos</vt:lpstr>
      <vt:lpstr>Aptos Display</vt:lpstr>
      <vt:lpstr>Arial</vt:lpstr>
      <vt:lpstr>Arial Bold</vt:lpstr>
      <vt:lpstr>Arial Nova</vt:lpstr>
      <vt:lpstr>Calibri</vt:lpstr>
      <vt:lpstr>Courier</vt:lpstr>
      <vt:lpstr>Courier New</vt:lpstr>
      <vt:lpstr>Symbol</vt:lpstr>
      <vt:lpstr>Times New Roman</vt:lpstr>
      <vt:lpstr>TimesNewRomanPS-BoldMT</vt:lpstr>
      <vt:lpstr>Wingdings</vt:lpstr>
      <vt:lpstr>Teeklub</vt:lpstr>
      <vt:lpstr>Office</vt:lpstr>
      <vt:lpstr>Webseite zur Stadt Lübbenau </vt:lpstr>
      <vt:lpstr>Gliederung</vt:lpstr>
      <vt:lpstr>Zielsetzung </vt:lpstr>
      <vt:lpstr>Vorüberlegung und Konzept</vt:lpstr>
      <vt:lpstr>Aufbau und Vorgehensweise der HTML-Vorlage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Aufbau der Startseite</vt:lpstr>
      <vt:lpstr>Aufbau der Startseite</vt:lpstr>
      <vt:lpstr>Aufbau der Startseite</vt:lpstr>
      <vt:lpstr>Aufbau und Codes       Bürgerservice </vt:lpstr>
      <vt:lpstr>Aufbau und Codes       Bürgerservice  </vt:lpstr>
      <vt:lpstr>Aufbau und Codes       Bürgerservice  </vt:lpstr>
      <vt:lpstr>Aufbau und Codes Hundehaltung und Feuerwerk</vt:lpstr>
      <vt:lpstr>Aufbau und Codes Hundehaltung und Feuerwerk</vt:lpstr>
      <vt:lpstr>Aufbau der Seite „Online-Kontaktformular“</vt:lpstr>
      <vt:lpstr>Probleme/ Herausforderungen  &amp; Lösungsansätze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iPad</dc:creator>
  <cp:lastModifiedBy>Marie Sophie Heinrich</cp:lastModifiedBy>
  <cp:revision>3</cp:revision>
  <dcterms:created xsi:type="dcterms:W3CDTF">2024-12-11T10:35:17Z</dcterms:created>
  <dcterms:modified xsi:type="dcterms:W3CDTF">2024-12-17T19:42:05Z</dcterms:modified>
</cp:coreProperties>
</file>