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theme/theme2.xml" ContentType="application/vnd.openxmlformats-officedocument.theme+xml"/>
  <Override PartName="/ppt/notesSlides/notesSlide10.xml" ContentType="application/vnd.openxmlformats-officedocument.presentationml.notesSlide+xml"/>
  <Override PartName="/ppt/theme/theme3.xml" ContentType="application/vnd.openxmlformats-officedocument.them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2.xml" ContentType="application/vnd.openxmlformats-officedocument.presentationml.slide+xml"/>
  <Override PartName="/docProps/app.xml" ContentType="application/vnd.openxmlformats-officedocument.extended-propertie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2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notesMasterIdLst>
    <p:notesMasterId r:id="rId2"/>
  </p:notesMasterIdLst>
  <p:sldIdLst>
    <p:sldId id="257" r:id="rId3"/>
    <p:sldId id="261" r:id="rId4"/>
    <p:sldId id="256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3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Überschrift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Platzhalter Datum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Platzhalter Folienbild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Platzhalter Notizen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altLang="en-US"/>
              <a:t>Zum Bearbeiten der Haupttitel-Stile anklicken</a:t>
            </a:r>
            <a:endParaRPr lang="en-US"/>
          </a:p>
          <a:p>
            <a:pPr lvl="1"/>
            <a:r>
              <a:rPr lang="de-DE" altLang="en-US"/>
              <a:t>Zweite Ebene</a:t>
            </a:r>
            <a:endParaRPr lang="en-US"/>
          </a:p>
          <a:p>
            <a:pPr lvl="2"/>
            <a:r>
              <a:rPr lang="de-DE" altLang="en-US"/>
              <a:t>Dritte Ebene</a:t>
            </a:r>
            <a:endParaRPr lang="en-US"/>
          </a:p>
          <a:p>
            <a:pPr lvl="3"/>
            <a:r>
              <a:rPr lang="de-DE" altLang="en-US"/>
              <a:t>Vierte Ebene</a:t>
            </a:r>
            <a:endParaRPr lang="en-US"/>
          </a:p>
          <a:p>
            <a:pPr lvl="4"/>
            <a:r>
              <a:rPr lang="de-DE" altLang="en-US"/>
              <a:t>Fünfte Ebene</a:t>
            </a:r>
            <a:endParaRPr lang="en-US"/>
          </a:p>
        </p:txBody>
      </p:sp>
      <p:sp>
        <p:nvSpPr>
          <p:cNvPr id="6" name="Platzhalter Fußnote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Platzhalter Foliennumm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7A90F76-8F59-4879-BF1B-A77E6DA9C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13903E2-1D4F-4509-822D-DA5072BCD3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6AE17EF-A3FD-4D32-8FD7-4EAFFF62D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75F1D85-9030-4776-A89B-6F1364673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1799FF1-47C0-4999-87BD-CDF0331BCC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85B4EF0-29B4-4CBA-B5C6-78449C273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031A6CD-92C9-4B32-B18D-74CFCCAFFD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D0C67A9-DBCD-42C6-969E-390EFEAE73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E8247F8-64E6-4BF7-9D53-F1B3E6B00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176911-8681-46EB-BF38-D594C546DC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ECE4A47-5636-46EF-98AA-C20474092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148C1B1-B4A8-4F77-85D3-81450E648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4598" y="1098813"/>
            <a:ext cx="9736668" cy="4660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9185" y="1254255"/>
            <a:ext cx="9451730" cy="4367072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40933" y="1401762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40933" y="388143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DE" altLang="en-US"/>
              <a:t>Zum Bearbeiten des Hauptuntertitel-Stils anklicken</a:t>
            </a:r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06" y="2363391"/>
            <a:ext cx="12192000" cy="30054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altLang="en-US"/>
              <a:t>Zum Hinzufügen des Bilds auf Symbol klicken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CA9E38-BB34-4663-9111-839C47A75F49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0" t="0" r="0" b="0"/>
          <a:tile tx="0" ty="0" sx="30000" sy="3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87532"/>
            <a:ext cx="12206943" cy="77046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0ACA9E38-BB34-4663-9111-839C47A75F49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de-DE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3CFC42F3-6D30-4C97-9BB4-D9ABACBC02F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2973" y="0"/>
            <a:ext cx="606614" cy="16906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53068" y="1208469"/>
            <a:ext cx="9485864" cy="4441061"/>
          </a:xfrm>
          <a:prstGeom prst="rect">
            <a:avLst/>
          </a:prstGeom>
        </p:spPr>
      </p:pic>
      <p:sp>
        <p:nvSpPr>
          <p:cNvPr id="2" name="Titel 1"/>
          <p:cNvSpPr>
            <a:spLocks noGrp="1" noEditPoints="1"/>
          </p:cNvSpPr>
          <p:nvPr>
            <p:ph type="ctrTitle"/>
          </p:nvPr>
        </p:nvSpPr>
        <p:spPr>
          <a:xfrm>
            <a:off x="1629888" y="1768045"/>
            <a:ext cx="9144000" cy="2387600"/>
          </a:xfrm>
        </p:spPr>
        <p:txBody>
          <a:bodyPr/>
          <a:lstStyle/>
          <a:p>
            <a:r>
              <a:rPr lang="de-DE"/>
              <a:t>Webseite zur Stadt Lübbenau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591286" y="2584914"/>
            <a:ext cx="2359911" cy="1836648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atzhalter Text 6"/>
          <p:cNvSpPr>
            <a:spLocks noGrp="1" noEditPoints="1"/>
          </p:cNvSpPr>
          <p:nvPr>
            <p:ph type="body" idx="1"/>
          </p:nvPr>
        </p:nvSpPr>
        <p:spPr>
          <a:xfrm>
            <a:off x="1090954" y="2905596"/>
            <a:ext cx="8327196" cy="823912"/>
          </a:xfrm>
        </p:spPr>
        <p:txBody>
          <a:bodyPr/>
          <a:lstStyle/>
          <a:p>
            <a:r>
              <a:rPr lang="de-DE" sz="2800">
                <a:solidFill>
                  <a:schemeClr val="bg1">
                    <a:alpha val="100000"/>
                  </a:schemeClr>
                </a:solidFill>
              </a:rPr>
              <a:t>Aufbau</a:t>
            </a:r>
            <a:r>
              <a:rPr lang="de-DE" sz="2800"/>
              <a:t> </a:t>
            </a:r>
            <a:endParaRPr sz="2800"/>
          </a:p>
        </p:txBody>
      </p:sp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Aufbau und Codes</a:t>
            </a:r>
          </a:p>
          <a:p>
            <a:pPr algn="ctr"/>
            <a:r>
              <a:rPr lang="de-DE"/>
              <a:t>Hundehaltung und Feuerwerk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2951197" y="2025023"/>
            <a:ext cx="8755023" cy="3364574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sz="half" idx="2"/>
          </p:nvPr>
        </p:nvSpPr>
        <p:spPr>
          <a:xfrm>
            <a:off x="3063245" y="2093119"/>
            <a:ext cx="8915070" cy="3684588"/>
          </a:xfrm>
        </p:spPr>
        <p:txBody>
          <a:bodyPr/>
          <a:lstStyle/>
          <a:p>
            <a:pPr marL="490855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itchFamily="82" charset="2" panose="05050102010706020507"/>
              <a:buChar char=""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Kopf- und Fußzeile von der Startseite übernommen -&gt; Einheitlichkeit</a:t>
            </a:r>
          </a:p>
          <a:p>
            <a:pPr marL="490855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itchFamily="82" charset="2" panose="05050102010706020507"/>
              <a:buChar char=""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Zwischenüberschrift: jeweiliges Thema der Seite </a:t>
            </a:r>
          </a:p>
          <a:p>
            <a:pPr marL="490855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itchFamily="82" charset="2" panose="05050102010706020507"/>
              <a:buChar char=""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Aufbau beider Seiten ähnlich: Informationstexte, Gesetzestext- Ausschnitte, Kontaktdaten, Bild und Verlinkungen zu den verschiedenen Gesetzen und Verordnungen sowie bereits vorhandenen Formularen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/>
        </p:nvSpPr>
        <p:spPr>
          <a:xfrm>
            <a:off x="1276759" y="2386073"/>
            <a:ext cx="3511087" cy="1993628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atzhalter Text 7"/>
          <p:cNvSpPr>
            <a:spLocks noGrp="1" noEditPoints="1"/>
          </p:cNvSpPr>
          <p:nvPr>
            <p:ph type="body" idx="1"/>
          </p:nvPr>
        </p:nvSpPr>
        <p:spPr>
          <a:xfrm>
            <a:off x="1884723" y="30500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2800" b="1" i="0" u="none" strike="noStrike">
                <a:solidFill>
                  <a:schemeClr val="bg1">
                    <a:alpha val="100000"/>
                  </a:schemeClr>
                </a:solidFill>
                <a:latin typeface="+mn-lt"/>
                <a:ea typeface="+mn-lt"/>
                <a:cs typeface="+mn-cs"/>
              </a:rPr>
              <a:t>Verlinkungen</a:t>
            </a:r>
            <a:endParaRPr>
              <a:solidFill>
                <a:schemeClr val="bg1">
                  <a:alpha val="10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787846" y="2651227"/>
            <a:ext cx="6682052" cy="1466843"/>
          </a:xfrm>
          <a:prstGeom prst="roundRect">
            <a:avLst/>
          </a:prstGeom>
          <a:solidFill>
            <a:schemeClr val="bg1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sz="half" idx="2"/>
          </p:nvPr>
        </p:nvSpPr>
        <p:spPr>
          <a:xfrm>
            <a:off x="5749092" y="1825625"/>
            <a:ext cx="5866582" cy="3684588"/>
          </a:xfrm>
          <a:prstGeom prst="rect">
            <a:avLst/>
          </a:prstGeom>
        </p:spPr>
        <p:txBody>
          <a:bodyPr/>
          <a:lstStyle/>
          <a:p>
            <a:pPr marL="2286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82" charset="0" panose="05000000000000000000"/>
              <a:buNone/>
            </a:pPr>
            <a:endParaRPr lang="de-DE" sz="2800" b="1" i="0" u="none" strike="noStrike">
              <a:latin typeface="+mn-lt"/>
              <a:ea typeface="+mn-lt"/>
              <a:cs typeface="+mn-cs"/>
            </a:endParaRPr>
          </a:p>
          <a:p>
            <a:pPr marL="2286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82" charset="0" panose="05000000000000000000"/>
              <a:buNone/>
            </a:pPr>
            <a:endParaRPr lang="de-DE" sz="2800" b="1" i="0" u="none" strike="noStrike">
              <a:latin typeface="+mn-lt"/>
              <a:ea typeface="+mn-lt"/>
              <a:cs typeface="+mn-c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&lt;a href=“Domain der Internetseite”&gt; Name der auf der Webseite zu sehen sein soll &lt;/a&gt;</a:t>
            </a:r>
          </a:p>
        </p:txBody>
      </p:sp>
      <p:sp>
        <p:nvSpPr>
          <p:cNvPr id="4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Aufbau und Codes</a:t>
            </a:r>
          </a:p>
          <a:p>
            <a:pPr algn="ctr"/>
            <a:r>
              <a:rPr lang="de-DE"/>
              <a:t>Hundehaltung und Feuerwerk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400" b="1" i="0" u="none" strike="noStrike">
                <a:latin typeface="+mn-lt"/>
                <a:ea typeface="+mn-lt"/>
                <a:cs typeface="+mn-cs"/>
              </a:rPr>
              <a:t>Probleme/ Herausforderungen und deren Lösungsansätze</a:t>
            </a:r>
          </a:p>
        </p:txBody>
      </p:sp>
      <p:sp>
        <p:nvSpPr>
          <p:cNvPr id="3" name="Platzhalter Inhalt 2"/>
          <p:cNvSpPr>
            <a:spLocks noGrp="1" noEditPoints="1"/>
          </p:cNvSpPr>
          <p:nvPr>
            <p:ph idx="1"/>
          </p:nvPr>
        </p:nvSpPr>
        <p:spPr>
          <a:xfrm>
            <a:off x="838200" y="2130425"/>
            <a:ext cx="10515600" cy="4351338"/>
          </a:xfrm>
        </p:spPr>
        <p:txBody>
          <a:bodyPr/>
          <a:lstStyle/>
          <a:p>
            <a:r>
              <a:rPr lang="de-DE"/>
              <a:t>Probleme in Nano-&gt; </a:t>
            </a:r>
            <a:r>
              <a:rPr lang="de-DE" sz="2800" b="0" i="0" u="none" strike="noStrike">
                <a:latin typeface="+mn-lt"/>
                <a:ea typeface="+mn-lt"/>
                <a:cs typeface="+mn-cs"/>
              </a:rPr>
              <a:t>Übernehmen von Codes aus der Vorlesungspower- Point</a:t>
            </a:r>
          </a:p>
          <a:p>
            <a:r>
              <a:rPr lang="de-DE" sz="2800" b="0" i="0" u="none" strike="noStrike">
                <a:latin typeface="+mn-lt"/>
                <a:ea typeface="+mn-lt"/>
                <a:cs typeface="+mn-cs"/>
              </a:rPr>
              <a:t>Problem bei Aktualisierung der Webseite </a:t>
            </a:r>
          </a:p>
          <a:p>
            <a:r>
              <a:rPr lang="de-DE" sz="2800" b="0" i="0" u="none" strike="noStrike">
                <a:latin typeface="+mn-lt"/>
                <a:ea typeface="+mn-lt"/>
                <a:cs typeface="+mn-cs"/>
              </a:rPr>
              <a:t>Übertragung von Nano auf Github </a:t>
            </a:r>
          </a:p>
          <a:p>
            <a:endParaRPr lang="de-DE" sz="2800" b="0" i="0" u="none" strike="noStrike">
              <a:latin typeface="+mn-lt"/>
              <a:ea typeface="+mn-lt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Gliederung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512797" y="1548296"/>
            <a:ext cx="11072219" cy="4265143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idx="1"/>
          </p:nvPr>
        </p:nvSpPr>
        <p:spPr>
          <a:xfrm>
            <a:off x="696919" y="1548296"/>
            <a:ext cx="10515600" cy="4351338"/>
          </a:xfrm>
        </p:spPr>
        <p:txBody>
          <a:bodyPr/>
          <a:lstStyle/>
          <a:p>
            <a:r>
              <a:rPr lang="de-DE"/>
              <a:t>Zielsetzung</a:t>
            </a:r>
          </a:p>
          <a:p>
            <a:r>
              <a:rPr lang="de-DE"/>
              <a:t>Vorüberlegungen und Konzept</a:t>
            </a:r>
          </a:p>
          <a:p>
            <a:r>
              <a:rPr lang="de-DE"/>
              <a:t>Aufbau und Vorgehensweise </a:t>
            </a:r>
          </a:p>
          <a:p>
            <a:pPr marL="685800" lvl="1"/>
            <a:r>
              <a:rPr lang="de-DE"/>
              <a:t>HTML- Vorlage</a:t>
            </a:r>
          </a:p>
          <a:p>
            <a:pPr marL="685800" lvl="1"/>
            <a:r>
              <a:rPr lang="de-DE"/>
              <a:t>Startseite</a:t>
            </a:r>
          </a:p>
          <a:p>
            <a:pPr marL="685800" lvl="1"/>
            <a:r>
              <a:rPr lang="de-DE"/>
              <a:t>Hundehalterverordnung &amp; Feuerwerksverordnung</a:t>
            </a:r>
          </a:p>
          <a:p>
            <a:pPr marL="685800" lvl="1"/>
            <a:r>
              <a:rPr lang="de-DE"/>
              <a:t>Online-Kontaktformular  </a:t>
            </a:r>
          </a:p>
          <a:p>
            <a:r>
              <a:rPr lang="de-DE"/>
              <a:t>Herausforderungen</a:t>
            </a:r>
          </a:p>
          <a:p>
            <a:r>
              <a:rPr lang="de-DE"/>
              <a:t>Fazit </a:t>
            </a:r>
          </a:p>
          <a:p>
            <a:pPr marL="457200" lvl="1" indent="0">
              <a:buNone/>
            </a:pPr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Zielsetzung </a:t>
            </a:r>
          </a:p>
        </p:txBody>
      </p:sp>
      <p:sp>
        <p:nvSpPr>
          <p:cNvPr id="8" name="Platzhalter Inhalt 7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Erstellen einer Webseite zur Stadt Lübbenau</a:t>
            </a:r>
          </a:p>
          <a:p>
            <a:r>
              <a:rPr lang="de-DE"/>
              <a:t>Bürgeramt</a:t>
            </a:r>
          </a:p>
          <a:p>
            <a:r>
              <a:rPr lang="de-DE"/>
              <a:t>Online-Kontaktformular  </a:t>
            </a:r>
          </a:p>
          <a:p>
            <a:r>
              <a:rPr lang="de-DE"/>
              <a:t>Zugriff auf Dokumente </a:t>
            </a:r>
          </a:p>
          <a:p>
            <a:r>
              <a:rPr lang="de-DE"/>
              <a:t>Verlinkungen weiterer Informationen </a:t>
            </a:r>
          </a:p>
          <a:p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Vorüberlegung und Konzept</a:t>
            </a:r>
          </a:p>
        </p:txBody>
      </p:sp>
      <p:sp>
        <p:nvSpPr>
          <p:cNvPr id="3" name="Platzhalter Inhalt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6629027" cy="4351338"/>
          </a:xfrm>
        </p:spPr>
        <p:txBody>
          <a:bodyPr/>
          <a:lstStyle/>
          <a:p>
            <a:r>
              <a:rPr lang="de-DE"/>
              <a:t>Nutzung GitHub (Zusammenarbeit, Nano teilweise abgestützt, Teststrang-&gt;damit richte Webseite nicht geändert wird)</a:t>
            </a:r>
          </a:p>
          <a:p>
            <a:r>
              <a:rPr lang="de-DE"/>
              <a:t>Erstellen einer Skizze zu den jeweiligen Seiten für möglichen Aufbau </a:t>
            </a:r>
          </a:p>
          <a:p>
            <a:r>
              <a:rPr lang="de-DE"/>
              <a:t>Aufteilung der zu erarbeitenden Schritte </a:t>
            </a:r>
          </a:p>
          <a:p>
            <a:r>
              <a:rPr lang="de-DE"/>
              <a:t>Recherche zu bisher unbekannten Codes</a:t>
            </a:r>
          </a:p>
          <a:p>
            <a:r>
              <a:rPr lang="de-DE"/>
              <a:t> </a:t>
            </a:r>
          </a:p>
          <a:p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061511" y="1495309"/>
            <a:ext cx="3430559" cy="44724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Aufbau und Vorgehensweise </a:t>
            </a:r>
          </a:p>
        </p:txBody>
      </p:sp>
      <p:sp>
        <p:nvSpPr>
          <p:cNvPr id="4" name="Rechteck 3"/>
          <p:cNvSpPr/>
          <p:nvPr/>
        </p:nvSpPr>
        <p:spPr>
          <a:xfrm>
            <a:off x="690811" y="1465133"/>
            <a:ext cx="10662989" cy="4500052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idx="1"/>
          </p:nvPr>
        </p:nvSpPr>
        <p:spPr>
          <a:xfrm>
            <a:off x="690811" y="1540058"/>
            <a:ext cx="10515600" cy="4351338"/>
          </a:xfrm>
        </p:spPr>
        <p:txBody>
          <a:bodyPr/>
          <a:lstStyle/>
          <a:p>
            <a:r>
              <a:rPr lang="de-DE"/>
              <a:t>HTML- Vorlagen</a:t>
            </a:r>
          </a:p>
          <a:p>
            <a:r>
              <a:rPr lang="de-DE"/>
              <a:t>Startseite</a:t>
            </a:r>
          </a:p>
          <a:p>
            <a:r>
              <a:rPr lang="de-DE"/>
              <a:t>Bürgerservice</a:t>
            </a:r>
          </a:p>
          <a:p>
            <a:pPr marL="685800" lvl="1"/>
            <a:r>
              <a:rPr lang="de-DE"/>
              <a:t>Hundehalterverordnung &amp; Feuerwerksverordnung</a:t>
            </a:r>
          </a:p>
          <a:p>
            <a:pPr marL="685800" lvl="1"/>
            <a:r>
              <a:rPr lang="de-DE"/>
              <a:t>Kontaktformular</a:t>
            </a:r>
          </a:p>
          <a:p>
            <a:pPr marL="685800" lvl="1"/>
            <a:r>
              <a:rPr lang="de-DE"/>
              <a:t>Online Terminvereinbarung </a:t>
            </a:r>
          </a:p>
          <a:p>
            <a:r>
              <a:rPr lang="de-DE"/>
              <a:t>Über uns</a:t>
            </a:r>
          </a:p>
          <a:p>
            <a:pPr marL="685800" lvl="1"/>
            <a:r>
              <a:rPr lang="de-DE"/>
              <a:t>Historie</a:t>
            </a:r>
          </a:p>
          <a:p>
            <a:pPr marL="685800" lvl="1"/>
            <a:r>
              <a:rPr lang="de-DE"/>
              <a:t>Organigramm</a:t>
            </a:r>
          </a:p>
          <a:p>
            <a:pPr marL="685800" lvl="1"/>
            <a:r>
              <a:rPr lang="de-DE"/>
              <a:t>Stadt und Ortsteile</a:t>
            </a:r>
          </a:p>
          <a:p>
            <a:endParaRPr lang="de-DE"/>
          </a:p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Aufbau und Vorgehensweisen </a:t>
            </a:r>
          </a:p>
          <a:p>
            <a:pPr algn="ctr"/>
            <a:r>
              <a:rPr lang="de-DE" sz="4400"/>
              <a:t>Startseite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zhalter Text 7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9771322" cy="823912"/>
          </a:xfrm>
        </p:spPr>
        <p:txBody>
          <a:bodyPr/>
          <a:lstStyle/>
          <a:p>
            <a:r>
              <a:rPr lang="de-DE" sz="2800"/>
              <a:t>Aufbau</a:t>
            </a:r>
            <a:endParaRPr sz="2800"/>
          </a:p>
        </p:txBody>
      </p:sp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Aufbau und Codes </a:t>
            </a:r>
          </a:p>
          <a:p>
            <a:r>
              <a:rPr lang="de-DE"/>
              <a:t>			  </a:t>
            </a:r>
            <a:r>
              <a:rPr lang="de-DE" sz="4200"/>
              <a:t>Bürgerservice</a:t>
            </a:r>
            <a:r>
              <a:rPr lang="de-DE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680240" y="1988395"/>
            <a:ext cx="10862915" cy="3244223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sz="half" idx="2"/>
          </p:nvPr>
        </p:nvSpPr>
        <p:spPr>
          <a:xfrm>
            <a:off x="671500" y="2702030"/>
            <a:ext cx="10435875" cy="3684588"/>
          </a:xfrm>
        </p:spPr>
        <p:txBody>
          <a:bodyPr/>
          <a:lstStyle/>
          <a:p>
            <a: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itchFamily="82" charset="2" panose="05050102010706020507"/>
              <a:buChar char=""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Kopf- und Fußzeile von der Startseite übernommen -&gt; Einheitlichkeit</a:t>
            </a:r>
          </a:p>
          <a:p>
            <a: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itchFamily="82" charset="2" panose="05050102010706020507"/>
              <a:buChar char=""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Zwischenüberschrift: jeweiliges Thema der Seite </a:t>
            </a:r>
          </a:p>
          <a:p>
            <a: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itchFamily="82" charset="2" panose="05050102010706020507"/>
              <a:buChar char=""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Entscheidung der Hauptthemen fiel auf Hundehaltung und Feuerwerk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>
          <a:xfrm>
            <a:off x="739775" y="607943"/>
            <a:ext cx="10515600" cy="1325563"/>
          </a:xfrm>
        </p:spPr>
        <p:txBody>
          <a:bodyPr/>
          <a:lstStyle/>
          <a:p>
            <a:pPr algn="ctr"/>
            <a:r>
              <a:rPr lang="de-DE"/>
              <a:t>Aufbau und Codes </a:t>
            </a:r>
          </a:p>
          <a:p>
            <a:r>
              <a:rPr lang="de-DE"/>
              <a:t>			  </a:t>
            </a:r>
            <a:r>
              <a:rPr lang="de-DE" sz="4200"/>
              <a:t>Bürgerservice</a:t>
            </a:r>
            <a:r>
              <a:rPr lang="de-DE"/>
              <a:t> </a:t>
            </a:r>
          </a:p>
          <a:p/>
        </p:txBody>
      </p:sp>
      <p:sp>
        <p:nvSpPr>
          <p:cNvPr id="7" name="Abgerundetes Rechteck 6"/>
          <p:cNvSpPr/>
          <p:nvPr/>
        </p:nvSpPr>
        <p:spPr>
          <a:xfrm>
            <a:off x="816288" y="2543052"/>
            <a:ext cx="4102373" cy="1901151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1"/>
          </p:nvPr>
        </p:nvSpPr>
        <p:spPr>
          <a:xfrm>
            <a:off x="1153745" y="3017044"/>
            <a:ext cx="5157787" cy="823912"/>
          </a:xfrm>
        </p:spPr>
        <p:txBody>
          <a:bodyPr/>
          <a:lstStyle/>
          <a:p>
            <a:r>
              <a:rPr lang="de-DE" sz="2800" b="1" i="1" u="none" strike="noStrike">
                <a:solidFill>
                  <a:schemeClr val="bg1">
                    <a:alpha val="100000"/>
                  </a:schemeClr>
                </a:solidFill>
                <a:latin typeface="+mn-lt"/>
                <a:ea typeface="+mn-lt"/>
                <a:cs typeface="+mn-cs"/>
              </a:rPr>
              <a:t>1. Gedanke:</a:t>
            </a:r>
            <a:r>
              <a:rPr lang="de-DE" sz="2800" b="0" i="0" u="none" strike="noStrike">
                <a:solidFill>
                  <a:schemeClr val="bg1">
                    <a:alpha val="100000"/>
                  </a:schemeClr>
                </a:solidFill>
                <a:latin typeface="+mn-lt"/>
                <a:ea typeface="+mn-lt"/>
                <a:cs typeface="+mn-cs"/>
              </a:rPr>
              <a:t> </a:t>
            </a:r>
            <a:r>
              <a:rPr lang="de-DE" sz="2800" b="1" i="1" u="none" strike="noStrike">
                <a:solidFill>
                  <a:schemeClr val="bg1">
                    <a:alpha val="100000"/>
                  </a:schemeClr>
                </a:solidFill>
                <a:latin typeface="+mn-lt"/>
                <a:ea typeface="+mn-lt"/>
                <a:cs typeface="+mn-cs"/>
              </a:rPr>
              <a:t>Tabelle:</a:t>
            </a:r>
            <a:endParaRPr>
              <a:solidFill>
                <a:schemeClr val="bg1">
                  <a:alpha val="10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918661" y="2762823"/>
            <a:ext cx="5311108" cy="1540099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atzhalter Inhalt 3"/>
          <p:cNvSpPr>
            <a:spLocks noGrp="1" noEditPoints="1"/>
          </p:cNvSpPr>
          <p:nvPr>
            <p:ph sz="half" idx="2"/>
          </p:nvPr>
        </p:nvSpPr>
        <p:spPr>
          <a:xfrm>
            <a:off x="5284945" y="2386073"/>
            <a:ext cx="4772567" cy="3684588"/>
          </a:xfrm>
        </p:spPr>
        <p:txBody>
          <a:bodyPr/>
          <a:lstStyle/>
          <a:p>
            <a:pPr marL="719455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 panose="02070309020205020404"/>
              <a:buNone/>
            </a:pPr>
            <a:endParaRPr lang="de-DE" sz="2800" b="0" i="0" u="none" strike="noStrike">
              <a:latin typeface="+mn-lt"/>
              <a:ea typeface="+mn-lt"/>
              <a:cs typeface="+mn-cs"/>
            </a:endParaRPr>
          </a:p>
          <a:p>
            <a:pPr marL="719455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 panose="02070309020205020404"/>
              <a:buNone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  </a:t>
            </a:r>
            <a:r>
              <a:rPr lang="en-US" sz="2800" b="0" i="0" u="none" strike="noStrike">
                <a:latin typeface="+mn-lt"/>
                <a:ea typeface="+mn-lt"/>
                <a:cs typeface="+mn-cs"/>
              </a:rPr>
              <a:t>&lt;table border=“1“&gt; </a:t>
            </a:r>
          </a:p>
          <a:p>
            <a:pPr marL="89916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latin typeface="+mn-lt"/>
                <a:ea typeface="+mn-lt"/>
                <a:cs typeface="+mn-cs"/>
              </a:rPr>
              <a:t>&lt;tr&gt; 	&lt;td&gt; &lt;/td&gt; 	&lt;/tr&gt; </a:t>
            </a:r>
          </a:p>
          <a:p>
            <a:pPr marL="89916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latin typeface="+mn-lt"/>
                <a:ea typeface="+mn-lt"/>
                <a:cs typeface="+mn-cs"/>
              </a:rPr>
              <a:t>&lt;tr&gt; 	&lt;td&gt; &lt;/td&gt; 	&lt;/tr&gt;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zhalter Inhalt 13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765079" cy="3684588"/>
          </a:xfrm>
        </p:spPr>
        <p:txBody>
          <a:bodyPr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Kurzer Einleitungstext &lt;/p&gt;		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&lt;/a&gt; &lt;/div&gt;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latin typeface="+mn-lt"/>
                <a:ea typeface="+mn-lt"/>
                <a:cs typeface="+mn-cs"/>
              </a:rPr>
              <a:t>&lt;div class=“content-Block-U&gt; &lt;/div&gt;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latin typeface="+mn-lt"/>
                <a:ea typeface="+mn-lt"/>
                <a:cs typeface="+mn-cs"/>
              </a:rPr>
              <a:t>&lt;/div&gt;</a:t>
            </a:r>
          </a:p>
          <a:p/>
        </p:txBody>
      </p:sp>
      <p:sp>
        <p:nvSpPr>
          <p:cNvPr id="7" name="Platzhalter Text 6"/>
          <p:cNvSpPr>
            <a:spLocks noGrp="1" noEditPoints="1"/>
          </p:cNvSpPr>
          <p:nvPr>
            <p:ph type="body" idx="1"/>
          </p:nvPr>
        </p:nvSpPr>
        <p:spPr>
          <a:xfrm>
            <a:off x="839788" y="1631002"/>
            <a:ext cx="7100328" cy="721673"/>
          </a:xfrm>
        </p:spPr>
        <p:txBody>
          <a:bodyPr/>
          <a:lstStyle/>
          <a:p>
            <a:r>
              <a:rPr lang="de-DE" sz="2800"/>
              <a:t>2. Gedanke : 2 Informationsblöcke </a:t>
            </a:r>
            <a:endParaRPr sz="2800"/>
          </a:p>
        </p:txBody>
      </p:sp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>
          <a:xfrm>
            <a:off x="914400" y="710182"/>
            <a:ext cx="10515600" cy="1325563"/>
          </a:xfrm>
        </p:spPr>
        <p:txBody>
          <a:bodyPr/>
          <a:lstStyle/>
          <a:p>
            <a:pPr algn="ctr"/>
            <a:r>
              <a:rPr lang="de-DE"/>
              <a:t>Aufbau und Codes </a:t>
            </a:r>
          </a:p>
          <a:p>
            <a:r>
              <a:rPr lang="de-DE"/>
              <a:t>			  </a:t>
            </a:r>
            <a:r>
              <a:rPr lang="de-DE" sz="4200"/>
              <a:t>Bürgerservice</a:t>
            </a:r>
            <a:r>
              <a:rPr lang="de-DE"/>
              <a:t> </a:t>
            </a:r>
          </a:p>
          <a:p/>
        </p:txBody>
      </p:sp>
      <p:sp>
        <p:nvSpPr>
          <p:cNvPr id="3" name="Platzhalter Inhalt 2"/>
          <p:cNvSpPr>
            <a:spLocks noGrp="1" noEditPoints="1"/>
          </p:cNvSpPr>
          <p:nvPr>
            <p:ph sz="half" idx="2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latin typeface="+mn-lt"/>
                <a:ea typeface="+mn-lt"/>
                <a:cs typeface="+mn-cs"/>
              </a:rPr>
              <a:t>&lt;div class=”content-block”&gt; style=”display”: flex; align-content: space-evenly;”&gt;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latin typeface="+mn-lt"/>
                <a:ea typeface="+mn-lt"/>
                <a:cs typeface="+mn-cs"/>
              </a:rPr>
              <a:t>&lt;div class=“content-block-U&gt;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&lt;a href=”Hundehaltung1.html”&gt; 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&lt;img src=“Quelle des Bildes“ alt“Text“ 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>
                <a:latin typeface="+mn-lt"/>
                <a:ea typeface="+mn-lt"/>
                <a:cs typeface="+mn-cs"/>
              </a:rPr>
              <a:t>&lt;p&gt; &lt;b&gt; Hundehaltung &lt;/b&gt; 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eklub">
  <a:themeElements>
    <a:clrScheme name="Benutzerdefinierte Farben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FFFFFF"/>
      </a:accent5>
      <a:accent6>
        <a:srgbClr val="F2F2F2"/>
      </a:accent6>
      <a:hlink>
        <a:srgbClr val="9454C3"/>
      </a:hlink>
      <a:folHlink>
        <a:srgbClr val="3EBBF0"/>
      </a:folHlink>
    </a:clrScheme>
    <a:fontScheme name="Teeklub">
      <a:majorFont>
        <a:latin typeface="Arial Bold"/>
        <a:ea typeface=""/>
        <a:cs typeface=""/>
      </a:majorFont>
      <a:minorFont>
        <a:latin typeface="Calibri"/>
        <a:ea typeface=""/>
        <a:cs typeface=""/>
      </a:minorFont>
    </a:fontScheme>
    <a:fmtScheme name="Teeklub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iPad</dc:creator>
  <cp:lastModifiedBy>iPad</cp:lastModifiedBy>
  <cp:revision>1</cp:revision>
  <dcterms:created xsi:type="dcterms:W3CDTF">2024-12-11T10:35:17Z</dcterms:created>
  <dcterms:modified xsi:type="dcterms:W3CDTF">2024-12-17T11:44:26Z</dcterms:modified>
</cp:coreProperties>
</file>