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omments/modernComment_116_2956B76B.xml" ContentType="application/vnd.ms-powerpoint.comments+xml"/>
  <Override PartName="/ppt/notesSlides/notesSlide6.xml" ContentType="application/vnd.openxmlformats-officedocument.presentationml.notesSlide+xml"/>
  <Override PartName="/ppt/comments/modernComment_110_0.xml" ContentType="application/vnd.ms-powerpoint.comments+xml"/>
  <Override PartName="/ppt/comments/modernComment_11A_6E4322F4.xml" ContentType="application/vnd.ms-powerpoint.comments+xml"/>
  <Override PartName="/ppt/comments/modernComment_11F_F7CEB05B.xml" ContentType="application/vnd.ms-powerpoint.comments+xml"/>
  <Override PartName="/ppt/notesSlides/notesSlide7.xml" ContentType="application/vnd.openxmlformats-officedocument.presentationml.notesSlide+xml"/>
  <Override PartName="/ppt/comments/modernComment_107_0.xml" ContentType="application/vnd.ms-powerpoint.comments+xml"/>
  <Override PartName="/ppt/notesSlides/notesSlide8.xml" ContentType="application/vnd.openxmlformats-officedocument.presentationml.notesSlide+xml"/>
  <Override PartName="/ppt/comments/modernComment_108_0.xml" ContentType="application/vnd.ms-powerpoint.comment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omments/modernComment_10A_0.xml" ContentType="application/vnd.ms-powerpoint.comments+xml"/>
  <Override PartName="/ppt/notesSlides/notesSlide11.xml" ContentType="application/vnd.openxmlformats-officedocument.presentationml.notesSlide+xml"/>
  <Override PartName="/ppt/comments/modernComment_10B_0.xml" ContentType="application/vnd.ms-powerpoint.comments+xml"/>
  <Override PartName="/ppt/notesSlides/notesSlide1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44" r:id="rId1"/>
  </p:sldMasterIdLst>
  <p:notesMasterIdLst>
    <p:notesMasterId r:id="rId31"/>
  </p:notesMasterIdLst>
  <p:handoutMasterIdLst>
    <p:handoutMasterId r:id="rId32"/>
  </p:handoutMasterIdLst>
  <p:sldIdLst>
    <p:sldId id="257" r:id="rId2"/>
    <p:sldId id="261" r:id="rId3"/>
    <p:sldId id="256" r:id="rId4"/>
    <p:sldId id="258" r:id="rId5"/>
    <p:sldId id="270" r:id="rId6"/>
    <p:sldId id="273" r:id="rId7"/>
    <p:sldId id="276" r:id="rId8"/>
    <p:sldId id="274" r:id="rId9"/>
    <p:sldId id="275" r:id="rId10"/>
    <p:sldId id="277" r:id="rId11"/>
    <p:sldId id="284" r:id="rId12"/>
    <p:sldId id="278" r:id="rId13"/>
    <p:sldId id="272" r:id="rId14"/>
    <p:sldId id="280" r:id="rId15"/>
    <p:sldId id="281" r:id="rId16"/>
    <p:sldId id="282" r:id="rId17"/>
    <p:sldId id="283" r:id="rId18"/>
    <p:sldId id="285" r:id="rId19"/>
    <p:sldId id="286" r:id="rId20"/>
    <p:sldId id="287" r:id="rId21"/>
    <p:sldId id="263" r:id="rId22"/>
    <p:sldId id="264" r:id="rId23"/>
    <p:sldId id="265" r:id="rId24"/>
    <p:sldId id="266" r:id="rId25"/>
    <p:sldId id="267" r:id="rId26"/>
    <p:sldId id="288" r:id="rId27"/>
    <p:sldId id="268" r:id="rId28"/>
    <p:sldId id="289" r:id="rId29"/>
    <p:sldId id="290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E168BC70-14F2-38A2-96D8-FAA9796D6560}" name="Uli Feistel" initials="UF" userId="37ac4bdc4b0ac813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260" autoAdjust="0"/>
    <p:restoredTop sz="94660"/>
  </p:normalViewPr>
  <p:slideViewPr>
    <p:cSldViewPr snapToGrid="0">
      <p:cViewPr varScale="1">
        <p:scale>
          <a:sx n="87" d="100"/>
          <a:sy n="87" d="100"/>
        </p:scale>
        <p:origin x="101" y="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37" Type="http://schemas.microsoft.com/office/2018/10/relationships/authors" Target="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omments/modernComment_107_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02A33E1F-61C7-1C4D-B6F8-8C87EB007EF5}" authorId="{E168BC70-14F2-38A2-96D8-FAA9796D6560}" created="2024-12-18T12:13:29.402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0" sldId="263"/>
      <ac:spMk id="14" creationId="{00000000-0000-0000-0000-000000000000}"/>
    </ac:deMkLst>
    <p188:txBody>
      <a:bodyPr/>
      <a:lstStyle/>
      <a:p>
        <a:r>
          <a:rPr lang="de-DE"/>
          <a:t>Schriftart</a:t>
        </a:r>
      </a:p>
    </p188:txBody>
  </p188:cm>
</p188:cmLst>
</file>

<file path=ppt/comments/modernComment_108_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23F07A79-13D3-EF4C-AB21-12CDE23B5074}" authorId="{E168BC70-14F2-38A2-96D8-FAA9796D6560}" created="2024-12-18T12:14:11.503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0" sldId="264"/>
      <ac:spMk id="8" creationId="{00000000-0000-0000-0000-000000000000}"/>
    </ac:deMkLst>
    <p188:txBody>
      <a:bodyPr/>
      <a:lstStyle/>
      <a:p>
        <a:r>
          <a:rPr lang="de-DE"/>
          <a:t>Schriftart</a:t>
        </a:r>
      </a:p>
    </p188:txBody>
  </p188:cm>
</p188:cmLst>
</file>

<file path=ppt/comments/modernComment_10A_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8AAB5FEA-D92F-7B48-9D23-68891BFE334B}" authorId="{E168BC70-14F2-38A2-96D8-FAA9796D6560}" created="2024-12-18T12:14:40.619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0" sldId="266"/>
      <ac:spMk id="3" creationId="{00000000-0000-0000-0000-000000000000}"/>
    </ac:deMkLst>
    <p188:txBody>
      <a:bodyPr/>
      <a:lstStyle/>
      <a:p>
        <a:r>
          <a:rPr lang="de-DE"/>
          <a:t>Schriftart</a:t>
        </a:r>
      </a:p>
    </p188:txBody>
  </p188:cm>
</p188:cmLst>
</file>

<file path=ppt/comments/modernComment_10B_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D9DD0081-87DD-A743-A6D6-BE8F9D9FE17B}" authorId="{E168BC70-14F2-38A2-96D8-FAA9796D6560}" created="2024-12-18T12:14:52.183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0" sldId="267"/>
      <ac:spMk id="3" creationId="{00000000-0000-0000-0000-000000000000}"/>
    </ac:deMkLst>
    <p188:txBody>
      <a:bodyPr/>
      <a:lstStyle/>
      <a:p>
        <a:r>
          <a:rPr lang="de-DE"/>
          <a:t>Schriftart</a:t>
        </a:r>
      </a:p>
    </p188:txBody>
  </p188:cm>
</p188:cmLst>
</file>

<file path=ppt/comments/modernComment_110_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A3B105EC-7C09-3844-8A63-7222364389BA}" authorId="{E168BC70-14F2-38A2-96D8-FAA9796D6560}" created="2024-12-18T12:10:31.929">
    <pc:sldMkLst xmlns:pc="http://schemas.microsoft.com/office/powerpoint/2013/main/command">
      <pc:docMk/>
      <pc:sldMk cId="0" sldId="272"/>
    </pc:sldMkLst>
    <p188:txBody>
      <a:bodyPr/>
      <a:lstStyle/>
      <a:p>
        <a:r>
          <a:rPr lang="de-DE"/>
          <a:t>Schriftart</a:t>
        </a:r>
      </a:p>
    </p188:txBody>
  </p188:cm>
</p188:cmLst>
</file>

<file path=ppt/comments/modernComment_116_2956B76B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A44C8C8E-7EC9-E246-9AB3-B0DF351C8217}" authorId="{E168BC70-14F2-38A2-96D8-FAA9796D6560}" created="2024-12-18T12:10:16.937">
    <pc:sldMkLst xmlns:pc="http://schemas.microsoft.com/office/powerpoint/2013/main/command">
      <pc:docMk/>
      <pc:sldMk cId="693548907" sldId="278"/>
    </pc:sldMkLst>
    <p188:txBody>
      <a:bodyPr/>
      <a:lstStyle/>
      <a:p>
        <a:r>
          <a:rPr lang="de-DE"/>
          <a:t>Navigation als Überschrift dazu
Code grau und einrücken
+ Schriftart
</a:t>
        </a:r>
      </a:p>
    </p188:txBody>
  </p188:cm>
</p188:cmLst>
</file>

<file path=ppt/comments/modernComment_11A_6E4322F4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D92F02BD-1487-9546-8EA2-502CF4BB7DBB}" authorId="{E168BC70-14F2-38A2-96D8-FAA9796D6560}" created="2024-12-18T12:12:12.187">
    <pc:sldMkLst xmlns:pc="http://schemas.microsoft.com/office/powerpoint/2013/main/command">
      <pc:docMk/>
      <pc:sldMk cId="1849893620" sldId="282"/>
    </pc:sldMkLst>
    <p188:txBody>
      <a:bodyPr/>
      <a:lstStyle/>
      <a:p>
        <a:r>
          <a:rPr lang="de-DE"/>
          <a:t>Überschrift mit auf die Seite</a:t>
        </a:r>
      </a:p>
    </p188:txBody>
  </p188:cm>
</p188:cmLst>
</file>

<file path=ppt/comments/modernComment_11F_F7CEB05B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F4AE0205-E5FB-3A48-A024-430ED40F82B8}" authorId="{E168BC70-14F2-38A2-96D8-FAA9796D6560}" created="2024-12-18T12:13:07.184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4157517915" sldId="287"/>
      <ac:spMk id="9" creationId="{E229C6EE-65D1-D6E1-808E-39EDB1B53024}"/>
    </ac:deMkLst>
    <p188:txBody>
      <a:bodyPr/>
      <a:lstStyle/>
      <a:p>
        <a:r>
          <a:rPr lang="de-DE"/>
          <a:t>Schriftart
</a:t>
        </a:r>
      </a:p>
    </p188:txBody>
  </p188:cm>
</p188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B8803D48-70C8-DE32-446E-002A4E662D9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FD7B734-8018-93CA-C90D-89067E0D22B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FD2A12-BE85-DB43-AEA7-FBB966337B82}" type="datetimeFigureOut">
              <a:rPr lang="de-DE" smtClean="0"/>
              <a:t>18.12.2024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04A102F-2C9E-F946-C53F-8F71A43B889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de-DE"/>
              <a:t>jj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658A6EC-726C-2F60-0147-14A2D4182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F05CC1-EF09-A84D-B71D-954E8DDB17D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1156469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zhalter Überschrift 1"/>
          <p:cNvSpPr>
            <a:spLocks noGrp="1" noEditPoints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  <a:p>
            <a:endParaRPr lang="en-US"/>
          </a:p>
        </p:txBody>
      </p:sp>
      <p:sp>
        <p:nvSpPr>
          <p:cNvPr id="3" name="Platzhalter Datum 2"/>
          <p:cNvSpPr>
            <a:spLocks noGrp="1" noEditPoints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/>
          </a:p>
          <a:p>
            <a:r>
              <a:rPr lang="en-US"/>
              <a:t>*</a:t>
            </a:r>
          </a:p>
        </p:txBody>
      </p:sp>
      <p:sp>
        <p:nvSpPr>
          <p:cNvPr id="4" name="Platzhalter Folienbild 3"/>
          <p:cNvSpPr>
            <a:spLocks noGrp="1" noRot="1" noChangeAspect="1" noEditPoints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  <a:p>
            <a:endParaRPr lang="en-US"/>
          </a:p>
        </p:txBody>
      </p:sp>
      <p:sp>
        <p:nvSpPr>
          <p:cNvPr id="5" name="Platzhalter Notizen 4"/>
          <p:cNvSpPr>
            <a:spLocks noGrp="1" noEditPoints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altLang="en-US"/>
              <a:t>Zum Bearbeiten der Haupttitel-Stile anklicken</a:t>
            </a:r>
            <a:endParaRPr lang="en-US"/>
          </a:p>
          <a:p>
            <a:pPr lvl="1"/>
            <a:r>
              <a:rPr lang="de-DE" altLang="en-US"/>
              <a:t>Zweite Ebene</a:t>
            </a:r>
            <a:endParaRPr lang="en-US"/>
          </a:p>
          <a:p>
            <a:pPr lvl="2"/>
            <a:r>
              <a:rPr lang="de-DE" altLang="en-US"/>
              <a:t>Dritte Ebene</a:t>
            </a:r>
            <a:endParaRPr lang="en-US"/>
          </a:p>
          <a:p>
            <a:pPr lvl="3"/>
            <a:r>
              <a:rPr lang="de-DE" altLang="en-US"/>
              <a:t>Vierte Ebene</a:t>
            </a:r>
            <a:endParaRPr lang="en-US"/>
          </a:p>
          <a:p>
            <a:pPr lvl="4"/>
            <a:r>
              <a:rPr lang="de-DE" altLang="en-US"/>
              <a:t>Fünfte Ebene</a:t>
            </a:r>
            <a:endParaRPr lang="en-US"/>
          </a:p>
        </p:txBody>
      </p:sp>
      <p:sp>
        <p:nvSpPr>
          <p:cNvPr id="6" name="Platzhalter Fußnote 5"/>
          <p:cNvSpPr>
            <a:spLocks noGrp="1" noEditPoints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de-DE"/>
              <a:t>jj</a:t>
            </a:r>
            <a:endParaRPr lang="en-US"/>
          </a:p>
        </p:txBody>
      </p:sp>
      <p:sp>
        <p:nvSpPr>
          <p:cNvPr id="7" name="Platzhalter Foliennummer 6"/>
          <p:cNvSpPr>
            <a:spLocks noGrp="1" noEditPoint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/>
          </a:p>
          <a:p>
            <a:r>
              <a:rPr lang="en-US"/>
              <a:t>#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zhalter Folienbild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Platzhalter Text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Platzhalter Foliennumm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928D3FA9-6D46-4A15-9E3E-0659C24D20E8}" type="slidenum">
              <a:rPr lang="en-US" smtClean="0"/>
              <a:t>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941AEB0-D142-C032-87C0-3BB72956B7C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jj</a:t>
            </a:r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zhalter Folienbild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Platzhalter Text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Platzhalter Foliennumm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3942CA0D-3C02-4308-9061-EB3B1A9D332D}" type="slidenum">
              <a:rPr lang="en-US" smtClean="0"/>
              <a:t>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D1F5894-5008-BDEA-D05F-1AE4CBB3D8E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jj</a:t>
            </a:r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zhalter Folienbild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Platzhalter Text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Platzhalter Foliennumm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08CD1DE5-E99F-4E3E-9B07-3D3010A5F277}" type="slidenum">
              <a:rPr lang="en-US" smtClean="0"/>
              <a:t>25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7CE7ABF-B2B9-3376-A8A8-4C88E0C4612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jj</a:t>
            </a:r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zhalter Folienbild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Platzhalter Text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Platzhalter Foliennumm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85C8FDF-E305-4807-9FD9-3F6F3BD1C02B}" type="slidenum">
              <a:rPr lang="en-US" smtClean="0"/>
              <a:t>27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33D64C4-5464-CA96-4328-C1F7E391C01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jj</a:t>
            </a:r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zhalter Folienbild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Platzhalter Text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Platzhalter Foliennumm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0F445EBB-EE0D-424B-BACC-12735AFA1A1B}" type="slidenum">
              <a:rPr lang="en-US" smtClean="0"/>
              <a:t>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CA17622-09A7-2447-4D0D-1D0A15332C9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jj</a:t>
            </a:r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zhalter Folienbild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Platzhalter Text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Platzhalter Foliennumm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DFD9443D-2B9E-41A8-8F34-86957AC06E38}" type="slidenum">
              <a:rPr lang="en-US" smtClean="0"/>
              <a:t>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72E5343-D09A-A577-C061-4744E6ECDFB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jj</a:t>
            </a:r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zhalter Folienbild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Platzhalter Text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Platzhalter Foliennumm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CEE48E95-737A-4822-A1BF-78E5C6518174}" type="slidenum">
              <a:rPr lang="en-US" smtClean="0"/>
              <a:t>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B2493C4-C8FF-9AB5-DCB4-57001EA0529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jj</a:t>
            </a:r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zhalter Folienbild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Platzhalter Text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Platzhalter Foliennumm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ABE3D82C-69FC-4E3E-9C64-82BA4B3288A0}" type="slidenum">
              <a:rPr lang="en-US" smtClean="0"/>
              <a:t>5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862E312-50D7-2671-4828-B2B1C854F0A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jj</a:t>
            </a:r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zhalter Folienbild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Platzhalter Text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Platzhalter Foliennumm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4B3E6DD4-2761-402D-866E-F2ED5C988749}" type="slidenum">
              <a:rPr lang="en-US" smtClean="0"/>
              <a:t>13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A2C74C7-7162-258C-D626-091E650FE0A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jj</a:t>
            </a:r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zhalter Folienbild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Platzhalter Text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Platzhalter Foliennumm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1D2D887D-5CDC-40EA-AF9E-B17E82B32E3B}" type="slidenum">
              <a:rPr lang="en-US" smtClean="0"/>
              <a:t>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48D18DF-F92F-CAA5-9C70-E27FF077D84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jj</a:t>
            </a:r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zhalter Folienbild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Platzhalter Text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Platzhalter Foliennumm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CE9EA304-E2C9-4B50-9297-908463F20364}" type="slidenum">
              <a:rPr lang="en-US" smtClean="0"/>
              <a:t>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9FCEF11-3760-E149-A796-F24573ECB52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jj</a:t>
            </a:r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zhalter Folienbild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Platzhalter Text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Platzhalter Foliennumm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4C9BD2A2-BB60-4E2A-ADB5-9CC406C11B46}" type="slidenum">
              <a:rPr lang="en-US" smtClean="0"/>
              <a:t>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62444DC-EFC2-2CF6-284B-B2073B264D5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jj</a:t>
            </a:r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244598" y="1098813"/>
            <a:ext cx="9736668" cy="466037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389185" y="1254255"/>
            <a:ext cx="9451730" cy="4367072"/>
          </a:xfrm>
          <a:prstGeom prst="rect">
            <a:avLst/>
          </a:prstGeom>
          <a:noFill/>
          <a:ln w="381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 noEditPoints="1"/>
          </p:cNvSpPr>
          <p:nvPr>
            <p:ph type="ctrTitle"/>
          </p:nvPr>
        </p:nvSpPr>
        <p:spPr>
          <a:xfrm>
            <a:off x="1540933" y="1401762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de-DE" altLang="en-US"/>
              <a:t>Zum Bearbeiten des Haupttitel-Stils anklicken</a:t>
            </a:r>
          </a:p>
        </p:txBody>
      </p:sp>
      <p:sp>
        <p:nvSpPr>
          <p:cNvPr id="3" name="Subtitle 2"/>
          <p:cNvSpPr>
            <a:spLocks noGrp="1" noEditPoints="1"/>
          </p:cNvSpPr>
          <p:nvPr>
            <p:ph type="subTitle" idx="1"/>
          </p:nvPr>
        </p:nvSpPr>
        <p:spPr>
          <a:xfrm>
            <a:off x="1540933" y="3881437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de-DE" altLang="en-US"/>
              <a:t>Zum Bearbeiten des Hauptuntertitel-Stils anklicken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AF6D65-449C-9E53-8B5D-39260DD76D6A}"/>
              </a:ext>
            </a:extLst>
          </p:cNvPr>
          <p:cNvSpPr>
            <a:spLocks noGrp="1" noEditPoints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de-DE" dirty="0"/>
              <a:t>Marie-Sophie Heinrich, Laura </a:t>
            </a:r>
            <a:r>
              <a:rPr lang="de-DE" dirty="0" err="1"/>
              <a:t>Nasdal</a:t>
            </a:r>
            <a:r>
              <a:rPr lang="de-DE" dirty="0"/>
              <a:t>, Olivia Feistel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8A628E-9D36-E87B-3E64-451CE2DC3F35}"/>
              </a:ext>
            </a:extLst>
          </p:cNvPr>
          <p:cNvSpPr>
            <a:spLocks noGrp="1" noEditPoints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de-DE" altLang="en-US"/>
              <a:t>Informationsmanagement</a:t>
            </a:r>
            <a:endParaRPr lang="de-DE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789CAF-476D-CBE0-DCEE-E315BCCE0497}"/>
              </a:ext>
            </a:extLst>
          </p:cNvPr>
          <p:cNvSpPr>
            <a:spLocks noGrp="1" noEditPoints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fld id="{3CFC42F3-6D30-4C97-9BB4-D9ABACBC02F7}" type="slidenum">
              <a:rPr lang="en-US" smtClean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/>
              <a:t>Zum Bearbeiten des Haupttitel-Stils anklicken</a:t>
            </a:r>
          </a:p>
        </p:txBody>
      </p:sp>
      <p:sp>
        <p:nvSpPr>
          <p:cNvPr id="3" name="Vertical Text Placeholder 2"/>
          <p:cNvSpPr>
            <a:spLocks noGrp="1" noEditPoints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altLang="en-US"/>
              <a:t>Zum Bearbeiten der Haupttitel-Stile anklicken</a:t>
            </a:r>
          </a:p>
          <a:p>
            <a:pPr lvl="1"/>
            <a:r>
              <a:rPr lang="de-DE" altLang="en-US"/>
              <a:t>Zweite Ebene</a:t>
            </a:r>
          </a:p>
          <a:p>
            <a:pPr lvl="2"/>
            <a:r>
              <a:rPr lang="de-DE" altLang="en-US"/>
              <a:t>Dritte Ebene</a:t>
            </a:r>
          </a:p>
          <a:p>
            <a:pPr lvl="3"/>
            <a:r>
              <a:rPr lang="de-DE" altLang="en-US"/>
              <a:t>Vierte Ebene</a:t>
            </a:r>
          </a:p>
          <a:p>
            <a:pPr lvl="4"/>
            <a:r>
              <a:rPr lang="de-DE" altLang="en-US"/>
              <a:t>Fünfte Ebene</a:t>
            </a:r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Marie-Sophie Heinrich, Laura Nasdal, Olivia Feistel</a:t>
            </a:r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de-DE" altLang="en-US"/>
              <a:t>Informationsmanagement</a:t>
            </a:r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CFC42F3-6D30-4C97-9BB4-D9ABACBC02F7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 noEditPoints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altLang="en-US"/>
              <a:t>Zum Bearbeiten des Haupttitel-Stils anklicken</a:t>
            </a:r>
          </a:p>
        </p:txBody>
      </p:sp>
      <p:sp>
        <p:nvSpPr>
          <p:cNvPr id="3" name="Vertical Text Placeholder 2"/>
          <p:cNvSpPr>
            <a:spLocks noGrp="1" noEditPoints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altLang="en-US"/>
              <a:t>Zum Bearbeiten der Haupttitel-Stile anklicken</a:t>
            </a:r>
          </a:p>
          <a:p>
            <a:pPr lvl="1"/>
            <a:r>
              <a:rPr lang="de-DE" altLang="en-US"/>
              <a:t>Zweite Ebene</a:t>
            </a:r>
          </a:p>
          <a:p>
            <a:pPr lvl="2"/>
            <a:r>
              <a:rPr lang="de-DE" altLang="en-US"/>
              <a:t>Dritte Ebene</a:t>
            </a:r>
          </a:p>
          <a:p>
            <a:pPr lvl="3"/>
            <a:r>
              <a:rPr lang="de-DE" altLang="en-US"/>
              <a:t>Vierte Ebene</a:t>
            </a:r>
          </a:p>
          <a:p>
            <a:pPr lvl="4"/>
            <a:r>
              <a:rPr lang="de-DE" altLang="en-US"/>
              <a:t>Fünfte Ebene</a:t>
            </a:r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Marie-Sophie Heinrich, Laura Nasdal, Olivia Feistel</a:t>
            </a:r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de-DE" altLang="en-US"/>
              <a:t>Informationsmanagement</a:t>
            </a:r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CFC42F3-6D30-4C97-9BB4-D9ABACBC02F7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/>
              <a:t>Zum Bearbeiten des Haupttitel-Stils anklicken</a:t>
            </a:r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altLang="en-US"/>
              <a:t>Zum Bearbeiten der Haupttitel-Stile anklicken</a:t>
            </a:r>
          </a:p>
          <a:p>
            <a:pPr lvl="1"/>
            <a:r>
              <a:rPr lang="de-DE" altLang="en-US"/>
              <a:t>Zweite Ebene</a:t>
            </a:r>
          </a:p>
          <a:p>
            <a:pPr lvl="2"/>
            <a:r>
              <a:rPr lang="de-DE" altLang="en-US"/>
              <a:t>Dritte Ebene</a:t>
            </a:r>
          </a:p>
          <a:p>
            <a:pPr lvl="3"/>
            <a:r>
              <a:rPr lang="de-DE" altLang="en-US"/>
              <a:t>Vierte Ebene</a:t>
            </a:r>
          </a:p>
          <a:p>
            <a:pPr lvl="4"/>
            <a:r>
              <a:rPr lang="de-DE" altLang="en-US"/>
              <a:t>Fünfte Ebene</a:t>
            </a:r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de-DE" dirty="0"/>
              <a:t>Marie-Sophie Heinrich, Laura </a:t>
            </a:r>
            <a:r>
              <a:rPr lang="de-DE" dirty="0" err="1"/>
              <a:t>Nasdal</a:t>
            </a:r>
            <a:r>
              <a:rPr lang="de-DE" dirty="0"/>
              <a:t>, Olivia Feistel</a:t>
            </a:r>
            <a:endParaRPr lang="en-US" dirty="0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de-DE" altLang="en-US"/>
              <a:t>Informationsmanagement</a:t>
            </a:r>
            <a:endParaRPr lang="de-DE" altLang="en-US" dirty="0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fld id="{3CFC42F3-6D30-4C97-9BB4-D9ABACBC02F7}" type="slidenum">
              <a:rPr lang="en-US" smtClean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906" y="2363391"/>
            <a:ext cx="12192000" cy="3005402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de-DE" altLang="en-US"/>
              <a:t>Zum Bearbeiten des Haupttitel-Stils anklicken</a:t>
            </a:r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altLang="en-US"/>
              <a:t>Zum Bearbeiten der Haupttitel-Stile anklicken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D80120-4495-F0F5-A101-A09C350F7B1B}"/>
              </a:ext>
            </a:extLst>
          </p:cNvPr>
          <p:cNvSpPr>
            <a:spLocks noGrp="1" noEditPoints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de-DE" dirty="0"/>
              <a:t>Marie-Sophie Heinrich, Laura </a:t>
            </a:r>
            <a:r>
              <a:rPr lang="de-DE" dirty="0" err="1"/>
              <a:t>Nasdal</a:t>
            </a:r>
            <a:r>
              <a:rPr lang="de-DE" dirty="0"/>
              <a:t>, Olivia Feistel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26C385-1FE2-B49C-3C81-DEB84E34ED90}"/>
              </a:ext>
            </a:extLst>
          </p:cNvPr>
          <p:cNvSpPr>
            <a:spLocks noGrp="1" noEditPoints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de-DE" altLang="en-US"/>
              <a:t>Informationsmanagement</a:t>
            </a:r>
            <a:endParaRPr lang="de-DE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F4B0B4-A95E-5FE9-9240-7E6145ED0A57}"/>
              </a:ext>
            </a:extLst>
          </p:cNvPr>
          <p:cNvSpPr>
            <a:spLocks noGrp="1" noEditPoints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fld id="{3CFC42F3-6D30-4C97-9BB4-D9ABACBC02F7}" type="slidenum">
              <a:rPr lang="en-US" smtClean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/>
              <a:t>Zum Bearbeiten des Haupttitel-Stils anklicken</a:t>
            </a:r>
          </a:p>
        </p:txBody>
      </p:sp>
      <p:sp>
        <p:nvSpPr>
          <p:cNvPr id="3" name="Content Placeholder 2"/>
          <p:cNvSpPr>
            <a:spLocks noGrp="1" noEditPoints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altLang="en-US"/>
              <a:t>Zum Bearbeiten der Haupttitel-Stile anklicken</a:t>
            </a:r>
          </a:p>
          <a:p>
            <a:pPr lvl="1"/>
            <a:r>
              <a:rPr lang="de-DE" altLang="en-US"/>
              <a:t>Zweite Ebene</a:t>
            </a:r>
          </a:p>
          <a:p>
            <a:pPr lvl="2"/>
            <a:r>
              <a:rPr lang="de-DE" altLang="en-US"/>
              <a:t>Dritte Ebene</a:t>
            </a:r>
          </a:p>
          <a:p>
            <a:pPr lvl="3"/>
            <a:r>
              <a:rPr lang="de-DE" altLang="en-US"/>
              <a:t>Vierte Ebene</a:t>
            </a:r>
          </a:p>
          <a:p>
            <a:pPr lvl="4"/>
            <a:r>
              <a:rPr lang="de-DE" altLang="en-US"/>
              <a:t>Fünfte Ebene</a:t>
            </a:r>
          </a:p>
        </p:txBody>
      </p:sp>
      <p:sp>
        <p:nvSpPr>
          <p:cNvPr id="4" name="Content Placeholder 3"/>
          <p:cNvSpPr>
            <a:spLocks noGrp="1" noEditPoints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altLang="en-US"/>
              <a:t>Zum Bearbeiten der Haupttitel-Stile anklicken</a:t>
            </a:r>
          </a:p>
          <a:p>
            <a:pPr lvl="1"/>
            <a:r>
              <a:rPr lang="de-DE" altLang="en-US"/>
              <a:t>Zweite Ebene</a:t>
            </a:r>
          </a:p>
          <a:p>
            <a:pPr lvl="2"/>
            <a:r>
              <a:rPr lang="de-DE" altLang="en-US"/>
              <a:t>Dritte Ebene</a:t>
            </a:r>
          </a:p>
          <a:p>
            <a:pPr lvl="3"/>
            <a:r>
              <a:rPr lang="de-DE" altLang="en-US"/>
              <a:t>Vierte Ebene</a:t>
            </a:r>
          </a:p>
          <a:p>
            <a:pPr lvl="4"/>
            <a:r>
              <a:rPr lang="de-DE" altLang="en-US"/>
              <a:t>Fünfte Ebene</a:t>
            </a:r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Marie-Sophie Heinrich, Laura Nasdal, Olivia Feistel</a:t>
            </a:r>
            <a:endParaRPr lang="en-US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de-DE" altLang="en-US"/>
              <a:t>Informationsmanagement</a:t>
            </a:r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3CFC42F3-6D30-4C97-9BB4-D9ABACBC02F7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altLang="en-US"/>
              <a:t>Zum Bearbeiten des Haupttitel-Stils anklicken</a:t>
            </a:r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altLang="en-US"/>
              <a:t>Zum Bearbeiten der Haupttitel-Stile anklicken</a:t>
            </a:r>
          </a:p>
        </p:txBody>
      </p:sp>
      <p:sp>
        <p:nvSpPr>
          <p:cNvPr id="4" name="Content Placeholder 3"/>
          <p:cNvSpPr>
            <a:spLocks noGrp="1" noEditPoints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altLang="en-US"/>
              <a:t>Zum Bearbeiten der Haupttitel-Stile anklicken</a:t>
            </a:r>
          </a:p>
          <a:p>
            <a:pPr lvl="1"/>
            <a:r>
              <a:rPr lang="de-DE" altLang="en-US"/>
              <a:t>Zweite Ebene</a:t>
            </a:r>
          </a:p>
          <a:p>
            <a:pPr lvl="2"/>
            <a:r>
              <a:rPr lang="de-DE" altLang="en-US"/>
              <a:t>Dritte Ebene</a:t>
            </a:r>
          </a:p>
          <a:p>
            <a:pPr lvl="3"/>
            <a:r>
              <a:rPr lang="de-DE" altLang="en-US"/>
              <a:t>Vierte Ebene</a:t>
            </a:r>
          </a:p>
          <a:p>
            <a:pPr lvl="4"/>
            <a:r>
              <a:rPr lang="de-DE" altLang="en-US"/>
              <a:t>Fünfte Ebene</a:t>
            </a:r>
          </a:p>
        </p:txBody>
      </p:sp>
      <p:sp>
        <p:nvSpPr>
          <p:cNvPr id="5" name="Text Placeholder 4"/>
          <p:cNvSpPr>
            <a:spLocks noGrp="1" noEditPoints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altLang="en-US"/>
              <a:t>Zum Bearbeiten der Haupttitel-Stile anklicken</a:t>
            </a:r>
          </a:p>
        </p:txBody>
      </p:sp>
      <p:sp>
        <p:nvSpPr>
          <p:cNvPr id="6" name="Content Placeholder 5"/>
          <p:cNvSpPr>
            <a:spLocks noGrp="1" noEditPoints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altLang="en-US"/>
              <a:t>Zum Bearbeiten der Haupttitel-Stile anklicken</a:t>
            </a:r>
          </a:p>
          <a:p>
            <a:pPr lvl="1"/>
            <a:r>
              <a:rPr lang="de-DE" altLang="en-US"/>
              <a:t>Zweite Ebene</a:t>
            </a:r>
          </a:p>
          <a:p>
            <a:pPr lvl="2"/>
            <a:r>
              <a:rPr lang="de-DE" altLang="en-US"/>
              <a:t>Dritte Ebene</a:t>
            </a:r>
          </a:p>
          <a:p>
            <a:pPr lvl="3"/>
            <a:r>
              <a:rPr lang="de-DE" altLang="en-US"/>
              <a:t>Vierte Ebene</a:t>
            </a:r>
          </a:p>
          <a:p>
            <a:pPr lvl="4"/>
            <a:r>
              <a:rPr lang="de-DE" altLang="en-US"/>
              <a:t>Fünfte Ebene</a:t>
            </a:r>
          </a:p>
        </p:txBody>
      </p:sp>
      <p:sp>
        <p:nvSpPr>
          <p:cNvPr id="7" name="Date Placeholder 6"/>
          <p:cNvSpPr>
            <a:spLocks noGrp="1" noEditPoints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Marie-Sophie Heinrich, Laura Nasdal, Olivia Feistel</a:t>
            </a:r>
            <a:endParaRPr lang="en-US"/>
          </a:p>
        </p:txBody>
      </p:sp>
      <p:sp>
        <p:nvSpPr>
          <p:cNvPr id="8" name="Footer Placeholder 7"/>
          <p:cNvSpPr>
            <a:spLocks noGrp="1" noEditPoints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de-DE" altLang="en-US"/>
              <a:t>Informationsmanagement</a:t>
            </a:r>
          </a:p>
        </p:txBody>
      </p:sp>
      <p:sp>
        <p:nvSpPr>
          <p:cNvPr id="9" name="Slide Number Placeholder 8"/>
          <p:cNvSpPr>
            <a:spLocks noGrp="1" noEditPoints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3CFC42F3-6D30-4C97-9BB4-D9ABACBC02F7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/>
              <a:t>Zum Bearbeiten des Haupttitel-Stils anklicken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2BA4695D-A50D-2D94-59B1-123BE6E69BAD}"/>
              </a:ext>
            </a:extLst>
          </p:cNvPr>
          <p:cNvSpPr>
            <a:spLocks noGrp="1" noEditPoints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de-DE" dirty="0"/>
              <a:t>Marie-Sophie Heinrich, Laura </a:t>
            </a:r>
            <a:r>
              <a:rPr lang="de-DE" dirty="0" err="1"/>
              <a:t>Nasdal</a:t>
            </a:r>
            <a:r>
              <a:rPr lang="de-DE" dirty="0"/>
              <a:t>, Olivia Feistel</a:t>
            </a:r>
            <a:endParaRPr lang="en-US" dirty="0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FCEC1DF4-D39B-0AEA-50E8-5C56CCF65A3F}"/>
              </a:ext>
            </a:extLst>
          </p:cNvPr>
          <p:cNvSpPr>
            <a:spLocks noGrp="1" noEditPoints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de-DE" altLang="en-US"/>
              <a:t>Informationsmanagement</a:t>
            </a:r>
            <a:endParaRPr lang="de-DE" alt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E47636F4-ED62-7587-4B9A-45695385DA2F}"/>
              </a:ext>
            </a:extLst>
          </p:cNvPr>
          <p:cNvSpPr>
            <a:spLocks noGrp="1" noEditPoints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fld id="{3CFC42F3-6D30-4C97-9BB4-D9ABACBC02F7}" type="slidenum">
              <a:rPr lang="en-US" smtClean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altLang="en-US"/>
              <a:t>Zum Bearbeiten des Haupttitel-Stils anklicken</a:t>
            </a:r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altLang="en-US"/>
              <a:t>Zum Bearbeiten der Haupttitel-Stile anklicken</a:t>
            </a:r>
          </a:p>
          <a:p>
            <a:pPr lvl="1"/>
            <a:r>
              <a:rPr lang="de-DE" altLang="en-US"/>
              <a:t>Zweite Ebene</a:t>
            </a:r>
          </a:p>
          <a:p>
            <a:pPr lvl="2"/>
            <a:r>
              <a:rPr lang="de-DE" altLang="en-US"/>
              <a:t>Dritte Ebene</a:t>
            </a:r>
          </a:p>
          <a:p>
            <a:pPr lvl="3"/>
            <a:r>
              <a:rPr lang="de-DE" altLang="en-US"/>
              <a:t>Vierte Ebene</a:t>
            </a:r>
          </a:p>
          <a:p>
            <a:pPr lvl="4"/>
            <a:r>
              <a:rPr lang="de-DE" altLang="en-US"/>
              <a:t>Fünfte Ebene</a:t>
            </a:r>
          </a:p>
        </p:txBody>
      </p:sp>
      <p:sp>
        <p:nvSpPr>
          <p:cNvPr id="4" name="Text Placeholder 3"/>
          <p:cNvSpPr>
            <a:spLocks noGrp="1" noEditPoints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altLang="en-US"/>
              <a:t>Zum Bearbeiten der Haupttitel-Stile anklicken</a:t>
            </a:r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Marie-Sophie Heinrich, Laura Nasdal, Olivia Feistel</a:t>
            </a:r>
            <a:endParaRPr lang="en-US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de-DE" altLang="en-US"/>
              <a:t>Informationsmanagement</a:t>
            </a:r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CFC42F3-6D30-4C97-9BB4-D9ABACBC02F7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altLang="en-US"/>
              <a:t>Zum Bearbeiten des Haupttitel-Stils anklicken</a:t>
            </a:r>
          </a:p>
        </p:txBody>
      </p:sp>
      <p:sp>
        <p:nvSpPr>
          <p:cNvPr id="3" name="Picture Placeholder 2"/>
          <p:cNvSpPr>
            <a:spLocks noGrp="1" noEditPoints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altLang="en-US"/>
              <a:t>Zum Hinzufügen des Bilds auf Symbol klicken</a:t>
            </a:r>
          </a:p>
        </p:txBody>
      </p:sp>
      <p:sp>
        <p:nvSpPr>
          <p:cNvPr id="4" name="Text Placeholder 3"/>
          <p:cNvSpPr>
            <a:spLocks noGrp="1" noEditPoints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altLang="en-US"/>
              <a:t>Zum Bearbeiten der Haupttitel-Stile anklicken</a:t>
            </a:r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Marie-Sophie Heinrich, Laura Nasdal, Olivia Feistel</a:t>
            </a:r>
            <a:endParaRPr lang="en-US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de-DE" altLang="en-US"/>
              <a:t>Informationsmanagement</a:t>
            </a:r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CFC42F3-6D30-4C97-9BB4-D9ABACBC02F7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>
          <a:blip r:embed="rId13"/>
          <a:srcRect/>
          <a:tile tx="0" ty="0" sx="30000" sy="3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0" y="6087532"/>
            <a:ext cx="12206943" cy="770468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 noEditPoints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altLang="en-US"/>
              <a:t>Zum Bearbeiten des Haupttitel-Stils anklicken</a:t>
            </a:r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altLang="en-US"/>
              <a:t>Zum Bearbeiten der Haupttitel-Stile anklicken</a:t>
            </a:r>
          </a:p>
          <a:p>
            <a:pPr lvl="1"/>
            <a:r>
              <a:rPr lang="de-DE" altLang="en-US"/>
              <a:t>Zweite Ebene</a:t>
            </a:r>
          </a:p>
          <a:p>
            <a:pPr lvl="2"/>
            <a:r>
              <a:rPr lang="de-DE" altLang="en-US"/>
              <a:t>Dritte Ebene</a:t>
            </a:r>
          </a:p>
          <a:p>
            <a:pPr lvl="3"/>
            <a:r>
              <a:rPr lang="de-DE" altLang="en-US"/>
              <a:t>Vierte Ebene</a:t>
            </a:r>
          </a:p>
          <a:p>
            <a:pPr lvl="4"/>
            <a:r>
              <a:rPr lang="de-DE" altLang="en-US"/>
              <a:t>Fünfte Ebene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32973" y="0"/>
            <a:ext cx="606614" cy="169068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9DA52CB7-42A5-3A75-C3EB-D7251A15A534}"/>
              </a:ext>
            </a:extLst>
          </p:cNvPr>
          <p:cNvSpPr>
            <a:spLocks noGrp="1" noEditPoints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de-DE" dirty="0"/>
              <a:t>Marie-Sophie Heinrich, Laura </a:t>
            </a:r>
            <a:r>
              <a:rPr lang="de-DE" dirty="0" err="1"/>
              <a:t>Nasdal</a:t>
            </a:r>
            <a:r>
              <a:rPr lang="de-DE" dirty="0"/>
              <a:t>, Olivia Feistel</a:t>
            </a:r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C243BFD6-7226-436D-EF69-F358D65021CE}"/>
              </a:ext>
            </a:extLst>
          </p:cNvPr>
          <p:cNvSpPr>
            <a:spLocks noGrp="1" noEditPoints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  <a:latin typeface="+mj-lt"/>
              </a:defRPr>
            </a:lvl1pPr>
          </a:lstStyle>
          <a:p>
            <a:pPr algn="ctr"/>
            <a:r>
              <a:rPr lang="de-DE" altLang="en-US" dirty="0"/>
              <a:t>Informationsmanagement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559909CC-66C0-4F77-3893-8AC798AEFDD8}"/>
              </a:ext>
            </a:extLst>
          </p:cNvPr>
          <p:cNvSpPr>
            <a:spLocks noGrp="1" noEditPoints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  <a:latin typeface="+mj-lt"/>
              </a:defRPr>
            </a:lvl1pPr>
          </a:lstStyle>
          <a:p>
            <a:pPr algn="r"/>
            <a:fld id="{3CFC42F3-6D30-4C97-9BB4-D9ABACBC02F7}" type="slidenum">
              <a:rPr lang="en-US" smtClean="0"/>
              <a:pPr algn="r"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microsoft.com/office/2018/10/relationships/comments" Target="../comments/modernComment_116_2956B76B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10_0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microsoft.com/office/2018/10/relationships/comments" Target="../comments/modernComment_11A_6E4322F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microsoft.com/office/2018/10/relationships/comments" Target="../comments/modernComment_11F_F7CEB05B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07_0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jpeg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08_0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0A_0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jpeg"/></Relationships>
</file>

<file path=ppt/slides/_rels/slide25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0B_0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353068" y="1229665"/>
            <a:ext cx="9517260" cy="4404167"/>
          </a:xfrm>
          <a:prstGeom prst="rect">
            <a:avLst/>
          </a:prstGeom>
        </p:spPr>
      </p:pic>
      <p:sp>
        <p:nvSpPr>
          <p:cNvPr id="2" name="Titel 1"/>
          <p:cNvSpPr>
            <a:spLocks noGrp="1" noEditPoints="1"/>
          </p:cNvSpPr>
          <p:nvPr>
            <p:ph type="ctrTitle"/>
          </p:nvPr>
        </p:nvSpPr>
        <p:spPr>
          <a:xfrm>
            <a:off x="1539698" y="1820799"/>
            <a:ext cx="9144000" cy="2387600"/>
          </a:xfrm>
        </p:spPr>
        <p:txBody>
          <a:bodyPr/>
          <a:lstStyle/>
          <a:p>
            <a:r>
              <a:rPr lang="de-DE" b="1" dirty="0">
                <a:solidFill>
                  <a:schemeClr val="bg1"/>
                </a:solidFill>
              </a:rPr>
              <a:t>Webseite zur Stadt Lübbenau </a:t>
            </a:r>
          </a:p>
        </p:txBody>
      </p:sp>
      <p:pic>
        <p:nvPicPr>
          <p:cNvPr id="7" name="Bild 24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375368" y="325545"/>
            <a:ext cx="1712447" cy="702362"/>
          </a:xfrm>
          <a:prstGeom prst="rect">
            <a:avLst/>
          </a:prstGeom>
        </p:spPr>
      </p:pic>
      <p:sp>
        <p:nvSpPr>
          <p:cNvPr id="6" name="Datumsplatzhalter 8">
            <a:extLst>
              <a:ext uri="{FF2B5EF4-FFF2-40B4-BE49-F238E27FC236}">
                <a16:creationId xmlns:a16="http://schemas.microsoft.com/office/drawing/2014/main" id="{1DCB3B31-3CA2-49EE-F54C-544C1349C935}"/>
              </a:ext>
            </a:extLst>
          </p:cNvPr>
          <p:cNvSpPr txBox="1">
            <a:spLocks/>
          </p:cNvSpPr>
          <p:nvPr/>
        </p:nvSpPr>
        <p:spPr>
          <a:xfrm>
            <a:off x="716215" y="6181274"/>
            <a:ext cx="2743200" cy="70236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100" b="1" dirty="0">
              <a:solidFill>
                <a:schemeClr val="bg1"/>
              </a:solidFill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D7E2640D-C6B8-5484-B0D5-66C00B8FAC7B}"/>
              </a:ext>
            </a:extLst>
          </p:cNvPr>
          <p:cNvSpPr>
            <a:spLocks noGrp="1" noEditPoints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de-DE" dirty="0"/>
              <a:t>Marie-Sophie Heinrich, Laura </a:t>
            </a:r>
            <a:r>
              <a:rPr lang="de-DE" dirty="0" err="1"/>
              <a:t>Nasdal</a:t>
            </a:r>
            <a:r>
              <a:rPr lang="de-DE" dirty="0"/>
              <a:t>, Olivia Feistel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F9738B-7D6A-EB70-856B-6ED896DBB9A3}"/>
              </a:ext>
            </a:extLst>
          </p:cNvPr>
          <p:cNvSpPr>
            <a:spLocks noGrp="1" noEditPoints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de-DE" altLang="en-US" dirty="0"/>
              <a:t>Informationsmanagement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>
            <a:extLst>
              <a:ext uri="{FF2B5EF4-FFF2-40B4-BE49-F238E27FC236}">
                <a16:creationId xmlns:a16="http://schemas.microsoft.com/office/drawing/2014/main" id="{EC934969-5881-886B-5DEA-B22BA39B3B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" y="1809751"/>
            <a:ext cx="10934700" cy="2794000"/>
          </a:xfrm>
          <a:prstGeom prst="rect">
            <a:avLst/>
          </a:prstGeom>
        </p:spPr>
      </p:pic>
      <p:sp>
        <p:nvSpPr>
          <p:cNvPr id="4" name="Titel 1">
            <a:extLst>
              <a:ext uri="{FF2B5EF4-FFF2-40B4-BE49-F238E27FC236}">
                <a16:creationId xmlns:a16="http://schemas.microsoft.com/office/drawing/2014/main" id="{0CC1247F-48C0-D065-A23D-9EC957F781D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dirty="0"/>
              <a:t>Aufbau und Vorgehensweisen </a:t>
            </a:r>
            <a:br>
              <a:rPr lang="de-DE" dirty="0"/>
            </a:br>
            <a:r>
              <a:rPr lang="de-DE" dirty="0"/>
              <a:t>der HTML-Vorlage</a:t>
            </a:r>
          </a:p>
        </p:txBody>
      </p:sp>
      <p:pic>
        <p:nvPicPr>
          <p:cNvPr id="11" name="Bild 24">
            <a:extLst>
              <a:ext uri="{FF2B5EF4-FFF2-40B4-BE49-F238E27FC236}">
                <a16:creationId xmlns:a16="http://schemas.microsoft.com/office/drawing/2014/main" id="{C5D7B733-10C9-3E50-CB2A-DD71AC55D11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375368" y="325545"/>
            <a:ext cx="1712447" cy="702362"/>
          </a:xfrm>
          <a:prstGeom prst="rect">
            <a:avLst/>
          </a:prstGeom>
        </p:spPr>
      </p:pic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E2244523-57C4-DBDE-B5B6-B6E3FF2DAAD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algn="r"/>
            <a:r>
              <a:rPr lang="en-US" dirty="0"/>
              <a:t>9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8D17DC3-4164-29A7-239F-5B18B8F2BE27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de-DE" altLang="en-US"/>
              <a:t>Informationsmanagement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6DA93FD-2F66-220D-E12B-6F166DA5B131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Marie-Sophie Heinrich, Laura Nasdal, Olivia Feistel</a:t>
            </a:r>
            <a:endParaRPr lang="en-US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A5281D7-6887-B49A-E02B-00D0062A70C5}"/>
              </a:ext>
            </a:extLst>
          </p:cNvPr>
          <p:cNvSpPr txBox="1"/>
          <p:nvPr/>
        </p:nvSpPr>
        <p:spPr>
          <a:xfrm>
            <a:off x="4935157" y="4603751"/>
            <a:ext cx="18288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2600" dirty="0">
                <a:solidFill>
                  <a:schemeClr val="tx2"/>
                </a:solidFill>
                <a:latin typeface="+mj-lt"/>
              </a:rPr>
              <a:t>Navigation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DA89FC44-CE24-511E-C029-3680B4D89A74}"/>
              </a:ext>
            </a:extLst>
          </p:cNvPr>
          <p:cNvSpPr/>
          <p:nvPr/>
        </p:nvSpPr>
        <p:spPr>
          <a:xfrm>
            <a:off x="4420806" y="2369288"/>
            <a:ext cx="3174024" cy="48357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169648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2E43AA45-7295-A589-C8B2-1C284EB750F2}"/>
              </a:ext>
            </a:extLst>
          </p:cNvPr>
          <p:cNvSpPr/>
          <p:nvPr/>
        </p:nvSpPr>
        <p:spPr>
          <a:xfrm>
            <a:off x="613833" y="3017836"/>
            <a:ext cx="2227792" cy="1099081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B2DA9805-F5AA-0252-4650-2938549A4FD5}"/>
              </a:ext>
            </a:extLst>
          </p:cNvPr>
          <p:cNvSpPr/>
          <p:nvPr/>
        </p:nvSpPr>
        <p:spPr>
          <a:xfrm>
            <a:off x="2841625" y="2514599"/>
            <a:ext cx="8736542" cy="2300817"/>
          </a:xfrm>
          <a:prstGeom prst="round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9684572E-1823-BB42-B7F2-B840E21410DD}"/>
              </a:ext>
            </a:extLst>
          </p:cNvPr>
          <p:cNvSpPr txBox="1"/>
          <p:nvPr/>
        </p:nvSpPr>
        <p:spPr>
          <a:xfrm>
            <a:off x="2841625" y="2390283"/>
            <a:ext cx="9016999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600" b="0" i="0" u="none" strike="noStrike" dirty="0">
                <a:solidFill>
                  <a:srgbClr val="000000"/>
                </a:solidFill>
                <a:effectLst/>
                <a:latin typeface="+mj-lt"/>
              </a:rPr>
              <a:t>umfasst drei Links: „Startseite“, „Bürgerservice“ und „Über uns“ 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600" b="0" i="0" u="none" strike="noStrike" dirty="0">
                <a:solidFill>
                  <a:srgbClr val="000000"/>
                </a:solidFill>
                <a:effectLst/>
                <a:latin typeface="+mj-lt"/>
              </a:rPr>
              <a:t>durch Anklicken der Links Aufruf der jeweiligen Seiten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600" b="0" i="0" u="none" strike="noStrike" dirty="0">
                <a:solidFill>
                  <a:srgbClr val="000000"/>
                </a:solidFill>
                <a:effectLst/>
                <a:latin typeface="+mj-lt"/>
              </a:rPr>
              <a:t>beim Überfahren der Links mit der Maus (</a:t>
            </a:r>
            <a:r>
              <a:rPr lang="de-DE" sz="2600" b="0" i="0" u="none" strike="noStrike" dirty="0" err="1">
                <a:solidFill>
                  <a:srgbClr val="000000"/>
                </a:solidFill>
                <a:effectLst/>
                <a:latin typeface="+mj-lt"/>
              </a:rPr>
              <a:t>Hover</a:t>
            </a:r>
            <a:r>
              <a:rPr lang="de-DE" sz="2600" b="0" i="0" u="none" strike="noStrike" dirty="0">
                <a:solidFill>
                  <a:srgbClr val="000000"/>
                </a:solidFill>
                <a:effectLst/>
                <a:latin typeface="+mj-lt"/>
              </a:rPr>
              <a:t>-Effekt) ändern sich Schrift- und Hintergrundfarbe</a:t>
            </a:r>
          </a:p>
          <a:p>
            <a:pPr algn="l"/>
            <a:endParaRPr lang="de-DE" dirty="0"/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4A9D53A6-A41D-AE0D-EFFA-3A94B58BB94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dirty="0"/>
              <a:t>Aufbau und Vorgehensweisen </a:t>
            </a:r>
            <a:br>
              <a:rPr lang="de-DE" dirty="0"/>
            </a:br>
            <a:r>
              <a:rPr lang="de-DE" dirty="0"/>
              <a:t>der HTML-Vorlage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E47E720B-92C4-0E85-7718-6349E5C14814}"/>
              </a:ext>
            </a:extLst>
          </p:cNvPr>
          <p:cNvSpPr txBox="1"/>
          <p:nvPr/>
        </p:nvSpPr>
        <p:spPr>
          <a:xfrm>
            <a:off x="5319183" y="2514600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de-DE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F9C02F5A-ED8F-C5BE-0CCF-C8BC6F95B0C8}"/>
              </a:ext>
            </a:extLst>
          </p:cNvPr>
          <p:cNvSpPr txBox="1"/>
          <p:nvPr/>
        </p:nvSpPr>
        <p:spPr>
          <a:xfrm>
            <a:off x="903288" y="3321154"/>
            <a:ext cx="207856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2600" i="0" strike="noStrike" dirty="0">
                <a:solidFill>
                  <a:schemeClr val="bg1"/>
                </a:solidFill>
                <a:effectLst/>
                <a:latin typeface="+mj-lt"/>
              </a:rPr>
              <a:t>Navigation</a:t>
            </a:r>
            <a:endParaRPr lang="de-DE" sz="26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4" name="Bild 24">
            <a:extLst>
              <a:ext uri="{FF2B5EF4-FFF2-40B4-BE49-F238E27FC236}">
                <a16:creationId xmlns:a16="http://schemas.microsoft.com/office/drawing/2014/main" id="{351BD947-0C84-CC8F-2A8B-6863FA4EA2B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375368" y="325545"/>
            <a:ext cx="1712447" cy="702362"/>
          </a:xfrm>
          <a:prstGeom prst="rect">
            <a:avLst/>
          </a:prstGeom>
        </p:spPr>
      </p:pic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40516B4B-3EB9-AEB1-3FBA-8A243AACFAB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algn="r"/>
            <a:r>
              <a:rPr lang="en-US" dirty="0"/>
              <a:t>10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343508C-06ED-E7EF-47F8-C08628B62CFC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de-DE" altLang="en-US"/>
              <a:t>Informationsmanagement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AC7B265-02DD-CE0D-58C7-CA44D3641F81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Marie-Sophie Heinrich, Laura Nasdal, Olivia Feistel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38211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3F3A050B-27C7-40E1-135D-D1342860A4C9}"/>
              </a:ext>
            </a:extLst>
          </p:cNvPr>
          <p:cNvSpPr/>
          <p:nvPr/>
        </p:nvSpPr>
        <p:spPr>
          <a:xfrm>
            <a:off x="210811" y="3302000"/>
            <a:ext cx="2358648" cy="1083231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561FBDE5-7557-426B-A254-3E2BF5CF8016}"/>
              </a:ext>
            </a:extLst>
          </p:cNvPr>
          <p:cNvSpPr/>
          <p:nvPr/>
        </p:nvSpPr>
        <p:spPr>
          <a:xfrm>
            <a:off x="2569459" y="1690688"/>
            <a:ext cx="9411730" cy="4267729"/>
          </a:xfrm>
          <a:prstGeom prst="round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2A0E24AE-AE2D-0A44-382D-DE3F6260D72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dirty="0"/>
              <a:t>Aufbau und Vorgehensweisen </a:t>
            </a:r>
            <a:br>
              <a:rPr lang="de-DE" dirty="0"/>
            </a:br>
            <a:r>
              <a:rPr lang="de-DE" dirty="0"/>
              <a:t>der HTML-Vorlage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11B8355E-C695-A4BD-0042-A189C730E4C1}"/>
              </a:ext>
            </a:extLst>
          </p:cNvPr>
          <p:cNvSpPr txBox="1"/>
          <p:nvPr/>
        </p:nvSpPr>
        <p:spPr>
          <a:xfrm>
            <a:off x="2933700" y="1445210"/>
            <a:ext cx="8903093" cy="50937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de-DE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</a:t>
            </a:r>
          </a:p>
          <a:p>
            <a:pPr algn="l"/>
            <a:r>
              <a:rPr lang="de-DE" sz="1700" b="0" i="0" u="none" strike="noStrike" dirty="0">
                <a:solidFill>
                  <a:srgbClr val="000000"/>
                </a:solidFill>
                <a:effectLst/>
                <a:latin typeface="+mj-lt"/>
              </a:rPr>
              <a:t>/*</a:t>
            </a:r>
            <a:r>
              <a:rPr lang="de-DE" sz="1700" b="0" i="0" u="none" strike="noStrike" dirty="0" err="1">
                <a:solidFill>
                  <a:srgbClr val="000000"/>
                </a:solidFill>
                <a:effectLst/>
                <a:latin typeface="+mj-lt"/>
              </a:rPr>
              <a:t>Navigations</a:t>
            </a:r>
            <a:r>
              <a:rPr lang="de-DE" sz="1700" b="0" i="0" u="none" strike="noStrike" dirty="0">
                <a:solidFill>
                  <a:srgbClr val="000000"/>
                </a:solidFill>
                <a:effectLst/>
                <a:latin typeface="+mj-lt"/>
              </a:rPr>
              <a:t> Knöpfe*/</a:t>
            </a:r>
          </a:p>
          <a:p>
            <a:pPr algn="l"/>
            <a:r>
              <a:rPr lang="de-DE" sz="1700" b="0" i="0" u="none" strike="noStrike" dirty="0">
                <a:solidFill>
                  <a:srgbClr val="000000"/>
                </a:solidFill>
                <a:effectLst/>
                <a:latin typeface="+mj-lt"/>
              </a:rPr>
              <a:t>  				</a:t>
            </a:r>
            <a:r>
              <a:rPr lang="de-DE" sz="1700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/*So wird der Knopf im Standard dargestellt*/</a:t>
            </a:r>
          </a:p>
          <a:p>
            <a:pPr algn="l"/>
            <a:r>
              <a:rPr lang="de-DE" sz="1700" b="0" i="0" u="none" strike="noStrike" dirty="0">
                <a:solidFill>
                  <a:srgbClr val="000000"/>
                </a:solidFill>
                <a:effectLst/>
                <a:latin typeface="+mj-lt"/>
              </a:rPr>
              <a:t>   .</a:t>
            </a:r>
            <a:r>
              <a:rPr lang="de-DE" sz="1700" b="0" i="0" u="none" strike="noStrike" dirty="0" err="1">
                <a:solidFill>
                  <a:srgbClr val="000000"/>
                </a:solidFill>
                <a:effectLst/>
                <a:latin typeface="+mj-lt"/>
              </a:rPr>
              <a:t>nav-btn</a:t>
            </a:r>
            <a:r>
              <a:rPr lang="de-DE" sz="1700" b="0" i="0" u="none" strike="noStrike" dirty="0">
                <a:solidFill>
                  <a:srgbClr val="000000"/>
                </a:solidFill>
                <a:effectLst/>
                <a:latin typeface="+mj-lt"/>
              </a:rPr>
              <a:t> {</a:t>
            </a:r>
          </a:p>
          <a:p>
            <a:pPr algn="l"/>
            <a:r>
              <a:rPr lang="de-DE" sz="1700" b="0" i="0" u="none" strike="noStrike" dirty="0">
                <a:solidFill>
                  <a:srgbClr val="000000"/>
                </a:solidFill>
                <a:effectLst/>
                <a:latin typeface="+mj-lt"/>
              </a:rPr>
              <a:t>       background-color: </a:t>
            </a:r>
            <a:r>
              <a:rPr lang="de-DE" sz="1700" b="0" i="0" u="none" strike="noStrike" dirty="0" err="1">
                <a:solidFill>
                  <a:srgbClr val="000000"/>
                </a:solidFill>
                <a:effectLst/>
                <a:latin typeface="+mj-lt"/>
              </a:rPr>
              <a:t>white</a:t>
            </a:r>
            <a:r>
              <a:rPr lang="de-DE" sz="1700" b="0" i="0" u="none" strike="noStrike" dirty="0">
                <a:solidFill>
                  <a:srgbClr val="000000"/>
                </a:solidFill>
                <a:effectLst/>
                <a:latin typeface="+mj-lt"/>
              </a:rPr>
              <a:t>;        	</a:t>
            </a:r>
            <a:r>
              <a:rPr lang="de-DE" sz="1700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/*Hintergrundfarbe*/</a:t>
            </a:r>
          </a:p>
          <a:p>
            <a:pPr algn="l"/>
            <a:r>
              <a:rPr lang="de-DE" sz="1700" b="0" i="0" u="none" strike="noStrike" dirty="0">
                <a:solidFill>
                  <a:srgbClr val="000000"/>
                </a:solidFill>
                <a:effectLst/>
                <a:latin typeface="+mj-lt"/>
              </a:rPr>
              <a:t>       </a:t>
            </a:r>
            <a:r>
              <a:rPr lang="de-DE" sz="1700" b="0" i="0" u="none" strike="noStrike" dirty="0" err="1">
                <a:solidFill>
                  <a:srgbClr val="000000"/>
                </a:solidFill>
                <a:effectLst/>
                <a:latin typeface="+mj-lt"/>
              </a:rPr>
              <a:t>border</a:t>
            </a:r>
            <a:r>
              <a:rPr lang="de-DE" sz="1700" b="0" i="0" u="none" strike="noStrike" dirty="0">
                <a:solidFill>
                  <a:srgbClr val="000000"/>
                </a:solidFill>
                <a:effectLst/>
                <a:latin typeface="+mj-lt"/>
              </a:rPr>
              <a:t>: 1px solid #ced4da;      	</a:t>
            </a:r>
            <a:r>
              <a:rPr lang="de-DE" sz="1700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/*Rand Dicke sowie Farbe*/</a:t>
            </a:r>
          </a:p>
          <a:p>
            <a:pPr algn="l"/>
            <a:r>
              <a:rPr lang="de-DE" sz="1700" b="0" i="0" u="none" strike="noStrike" dirty="0">
                <a:solidFill>
                  <a:srgbClr val="000000"/>
                </a:solidFill>
                <a:effectLst/>
                <a:latin typeface="+mj-lt"/>
              </a:rPr>
              <a:t>       color: </a:t>
            </a:r>
            <a:r>
              <a:rPr lang="de-DE" sz="1700" b="0" i="0" u="none" strike="noStrike" dirty="0" err="1">
                <a:solidFill>
                  <a:srgbClr val="000000"/>
                </a:solidFill>
                <a:effectLst/>
                <a:latin typeface="+mj-lt"/>
              </a:rPr>
              <a:t>black</a:t>
            </a:r>
            <a:r>
              <a:rPr lang="de-DE" sz="1700" b="0" i="0" u="none" strike="noStrike" dirty="0">
                <a:solidFill>
                  <a:srgbClr val="000000"/>
                </a:solidFill>
                <a:effectLst/>
                <a:latin typeface="+mj-lt"/>
              </a:rPr>
              <a:t>;                   		</a:t>
            </a:r>
            <a:r>
              <a:rPr lang="de-DE" sz="1700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/*Schriftfarbe*/</a:t>
            </a:r>
          </a:p>
          <a:p>
            <a:pPr algn="l"/>
            <a:r>
              <a:rPr lang="de-DE" sz="1700" b="0" i="0" u="none" strike="noStrike" dirty="0">
                <a:solidFill>
                  <a:srgbClr val="000000"/>
                </a:solidFill>
                <a:effectLst/>
                <a:latin typeface="+mj-lt"/>
              </a:rPr>
              <a:t>       </a:t>
            </a:r>
            <a:r>
              <a:rPr lang="de-DE" sz="1700" b="0" i="0" u="none" strike="noStrike" dirty="0" err="1">
                <a:solidFill>
                  <a:srgbClr val="000000"/>
                </a:solidFill>
                <a:effectLst/>
                <a:latin typeface="+mj-lt"/>
              </a:rPr>
              <a:t>text-decoration</a:t>
            </a:r>
            <a:r>
              <a:rPr lang="de-DE" sz="1700" b="0" i="0" u="none" strike="noStrike" dirty="0">
                <a:solidFill>
                  <a:srgbClr val="000000"/>
                </a:solidFill>
                <a:effectLst/>
                <a:latin typeface="+mj-lt"/>
              </a:rPr>
              <a:t>: </a:t>
            </a:r>
            <a:r>
              <a:rPr lang="de-DE" sz="1700" b="0" i="0" u="none" strike="noStrike" dirty="0" err="1">
                <a:solidFill>
                  <a:srgbClr val="000000"/>
                </a:solidFill>
                <a:effectLst/>
                <a:latin typeface="+mj-lt"/>
              </a:rPr>
              <a:t>none</a:t>
            </a:r>
            <a:r>
              <a:rPr lang="de-DE" sz="1700" b="0" i="0" u="none" strike="noStrike" dirty="0">
                <a:solidFill>
                  <a:srgbClr val="000000"/>
                </a:solidFill>
                <a:effectLst/>
                <a:latin typeface="+mj-lt"/>
              </a:rPr>
              <a:t>;          </a:t>
            </a:r>
          </a:p>
          <a:p>
            <a:pPr algn="l"/>
            <a:r>
              <a:rPr lang="de-DE" sz="1700" b="0" i="0" u="none" strike="noStrike" dirty="0">
                <a:solidFill>
                  <a:srgbClr val="000000"/>
                </a:solidFill>
                <a:effectLst/>
                <a:latin typeface="+mj-lt"/>
              </a:rPr>
              <a:t>       </a:t>
            </a:r>
            <a:r>
              <a:rPr lang="de-DE" sz="1700" b="0" i="0" u="none" strike="noStrike" dirty="0" err="1">
                <a:solidFill>
                  <a:srgbClr val="000000"/>
                </a:solidFill>
                <a:effectLst/>
                <a:latin typeface="+mj-lt"/>
              </a:rPr>
              <a:t>border-radius</a:t>
            </a:r>
            <a:r>
              <a:rPr lang="de-DE" sz="1700" b="0" i="0" u="none" strike="noStrike" dirty="0">
                <a:solidFill>
                  <a:srgbClr val="000000"/>
                </a:solidFill>
                <a:effectLst/>
                <a:latin typeface="+mj-lt"/>
              </a:rPr>
              <a:t>: 5px;            	</a:t>
            </a:r>
            <a:r>
              <a:rPr lang="de-DE" sz="1700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/*Runde Ecken*/</a:t>
            </a:r>
          </a:p>
          <a:p>
            <a:pPr algn="l"/>
            <a:r>
              <a:rPr lang="de-DE" sz="1700" b="0" i="0" u="none" strike="noStrike" dirty="0">
                <a:solidFill>
                  <a:srgbClr val="000000"/>
                </a:solidFill>
                <a:effectLst/>
                <a:latin typeface="+mj-lt"/>
              </a:rPr>
              <a:t>       </a:t>
            </a:r>
            <a:r>
              <a:rPr lang="de-DE" sz="1700" b="0" i="0" u="none" strike="noStrike" dirty="0" err="1">
                <a:solidFill>
                  <a:srgbClr val="000000"/>
                </a:solidFill>
                <a:effectLst/>
                <a:latin typeface="+mj-lt"/>
              </a:rPr>
              <a:t>padding</a:t>
            </a:r>
            <a:r>
              <a:rPr lang="de-DE" sz="1700" b="0" i="0" u="none" strike="noStrike" dirty="0">
                <a:solidFill>
                  <a:srgbClr val="000000"/>
                </a:solidFill>
                <a:effectLst/>
                <a:latin typeface="+mj-lt"/>
              </a:rPr>
              <a:t>: 10px 20px;             	</a:t>
            </a:r>
            <a:r>
              <a:rPr lang="de-DE" sz="1700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/*Abstand*/</a:t>
            </a:r>
          </a:p>
          <a:p>
            <a:pPr algn="l"/>
            <a:r>
              <a:rPr lang="de-DE" sz="1700" b="0" i="0" u="none" strike="noStrike" dirty="0">
                <a:solidFill>
                  <a:srgbClr val="000000"/>
                </a:solidFill>
                <a:effectLst/>
                <a:latin typeface="+mj-lt"/>
              </a:rPr>
              <a:t>       </a:t>
            </a:r>
            <a:r>
              <a:rPr lang="de-DE" sz="1700" b="0" i="0" u="none" strike="noStrike" dirty="0" err="1">
                <a:solidFill>
                  <a:srgbClr val="000000"/>
                </a:solidFill>
                <a:effectLst/>
                <a:latin typeface="+mj-lt"/>
              </a:rPr>
              <a:t>margin</a:t>
            </a:r>
            <a:r>
              <a:rPr lang="de-DE" sz="1700" b="0" i="0" u="none" strike="noStrike" dirty="0">
                <a:solidFill>
                  <a:srgbClr val="000000"/>
                </a:solidFill>
                <a:effectLst/>
                <a:latin typeface="+mj-lt"/>
              </a:rPr>
              <a:t>: 0 10px;                 	</a:t>
            </a:r>
            <a:r>
              <a:rPr lang="de-DE" sz="1700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/*Abstand*/</a:t>
            </a:r>
          </a:p>
          <a:p>
            <a:pPr algn="l"/>
            <a:r>
              <a:rPr lang="de-DE" sz="1700" b="0" i="0" u="none" strike="noStrike" dirty="0">
                <a:solidFill>
                  <a:srgbClr val="000000"/>
                </a:solidFill>
                <a:effectLst/>
                <a:latin typeface="+mj-lt"/>
              </a:rPr>
              <a:t>       </a:t>
            </a:r>
            <a:r>
              <a:rPr lang="de-DE" sz="1700" b="0" i="0" u="none" strike="noStrike" dirty="0" err="1">
                <a:solidFill>
                  <a:srgbClr val="000000"/>
                </a:solidFill>
                <a:effectLst/>
                <a:latin typeface="+mj-lt"/>
              </a:rPr>
              <a:t>font-size</a:t>
            </a:r>
            <a:r>
              <a:rPr lang="de-DE" sz="1700" b="0" i="0" u="none" strike="noStrike" dirty="0">
                <a:solidFill>
                  <a:srgbClr val="000000"/>
                </a:solidFill>
                <a:effectLst/>
                <a:latin typeface="+mj-lt"/>
              </a:rPr>
              <a:t>: </a:t>
            </a:r>
            <a:r>
              <a:rPr lang="de-DE" sz="1700" b="0" i="0" u="none" strike="noStrike" dirty="0" err="1">
                <a:solidFill>
                  <a:srgbClr val="000000"/>
                </a:solidFill>
                <a:effectLst/>
                <a:latin typeface="+mj-lt"/>
              </a:rPr>
              <a:t>1rem</a:t>
            </a:r>
            <a:r>
              <a:rPr lang="de-DE" sz="1700" b="0" i="0" u="none" strike="noStrike" dirty="0">
                <a:solidFill>
                  <a:srgbClr val="000000"/>
                </a:solidFill>
                <a:effectLst/>
                <a:latin typeface="+mj-lt"/>
              </a:rPr>
              <a:t>;                	</a:t>
            </a:r>
            <a:r>
              <a:rPr lang="de-DE" sz="1700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/*Größe der </a:t>
            </a:r>
            <a:r>
              <a:rPr lang="de-DE" sz="1700" b="0" i="0" u="none" strike="noStrike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Schrifft</a:t>
            </a:r>
            <a:r>
              <a:rPr lang="de-DE" sz="1700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*/</a:t>
            </a:r>
          </a:p>
          <a:p>
            <a:pPr algn="l"/>
            <a:r>
              <a:rPr lang="de-DE" sz="1700" b="0" i="0" u="none" strike="noStrike" dirty="0">
                <a:solidFill>
                  <a:srgbClr val="000000"/>
                </a:solidFill>
                <a:effectLst/>
                <a:latin typeface="+mj-lt"/>
              </a:rPr>
              <a:t>       </a:t>
            </a:r>
            <a:r>
              <a:rPr lang="de-DE" sz="1700" b="0" i="0" u="none" strike="noStrike" dirty="0" err="1">
                <a:solidFill>
                  <a:srgbClr val="000000"/>
                </a:solidFill>
                <a:effectLst/>
                <a:latin typeface="+mj-lt"/>
              </a:rPr>
              <a:t>cursor</a:t>
            </a:r>
            <a:r>
              <a:rPr lang="de-DE" sz="1700" b="0" i="0" u="none" strike="noStrike" dirty="0">
                <a:solidFill>
                  <a:srgbClr val="000000"/>
                </a:solidFill>
                <a:effectLst/>
                <a:latin typeface="+mj-lt"/>
              </a:rPr>
              <a:t>: </a:t>
            </a:r>
            <a:r>
              <a:rPr lang="de-DE" sz="1700" b="0" i="0" u="none" strike="noStrike" dirty="0" err="1">
                <a:solidFill>
                  <a:srgbClr val="000000"/>
                </a:solidFill>
                <a:effectLst/>
                <a:latin typeface="+mj-lt"/>
              </a:rPr>
              <a:t>pointer</a:t>
            </a:r>
            <a:r>
              <a:rPr lang="de-DE" sz="1700" b="0" i="0" u="none" strike="noStrike" dirty="0">
                <a:solidFill>
                  <a:srgbClr val="000000"/>
                </a:solidFill>
                <a:effectLst/>
                <a:latin typeface="+mj-lt"/>
              </a:rPr>
              <a:t>;                	</a:t>
            </a:r>
            <a:r>
              <a:rPr lang="de-DE" sz="1700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/*Der </a:t>
            </a:r>
            <a:r>
              <a:rPr lang="de-DE" sz="1700" b="0" i="0" u="none" strike="noStrike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Curser</a:t>
            </a:r>
            <a:r>
              <a:rPr lang="de-DE" sz="1700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 / die Maus wird als Pointer genutzt*/</a:t>
            </a:r>
          </a:p>
          <a:p>
            <a:pPr algn="l"/>
            <a:r>
              <a:rPr lang="de-DE" sz="1700" b="0" i="0" u="none" strike="noStrike" dirty="0">
                <a:solidFill>
                  <a:srgbClr val="000000"/>
                </a:solidFill>
                <a:effectLst/>
                <a:latin typeface="+mj-lt"/>
              </a:rPr>
              <a:t>       </a:t>
            </a:r>
            <a:r>
              <a:rPr lang="de-DE" sz="1700" b="0" i="0" u="none" strike="noStrike" dirty="0" err="1">
                <a:solidFill>
                  <a:srgbClr val="000000"/>
                </a:solidFill>
                <a:effectLst/>
                <a:latin typeface="+mj-lt"/>
              </a:rPr>
              <a:t>transition</a:t>
            </a:r>
            <a:r>
              <a:rPr lang="de-DE" sz="1700" b="0" i="0" u="none" strike="noStrike" dirty="0">
                <a:solidFill>
                  <a:srgbClr val="000000"/>
                </a:solidFill>
                <a:effectLst/>
                <a:latin typeface="+mj-lt"/>
              </a:rPr>
              <a:t>: </a:t>
            </a:r>
            <a:r>
              <a:rPr lang="de-DE" sz="1700" b="0" i="0" u="none" strike="noStrike" dirty="0" err="1">
                <a:solidFill>
                  <a:srgbClr val="000000"/>
                </a:solidFill>
                <a:effectLst/>
                <a:latin typeface="+mj-lt"/>
              </a:rPr>
              <a:t>background-color</a:t>
            </a:r>
            <a:r>
              <a:rPr lang="de-DE" sz="1700" b="0" i="0" u="none" strike="noStrike" dirty="0">
                <a:solidFill>
                  <a:srgbClr val="000000"/>
                </a:solidFill>
                <a:effectLst/>
                <a:latin typeface="+mj-lt"/>
              </a:rPr>
              <a:t> 0.3s, color 0.3s;      </a:t>
            </a:r>
          </a:p>
          <a:p>
            <a:pPr algn="l"/>
            <a:r>
              <a:rPr lang="de-DE" sz="1700" dirty="0">
                <a:solidFill>
                  <a:srgbClr val="000000"/>
                </a:solidFill>
                <a:latin typeface="+mj-lt"/>
              </a:rPr>
              <a:t>				</a:t>
            </a:r>
            <a:r>
              <a:rPr lang="de-DE" sz="1700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/*Wie lange soll es dauern bis die Hintergrund 					und </a:t>
            </a:r>
            <a:r>
              <a:rPr lang="de-DE" sz="1700" b="0" i="0" u="none" strike="noStrike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Schrifftfarbe</a:t>
            </a:r>
            <a:r>
              <a:rPr lang="de-DE" sz="1700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 beim </a:t>
            </a:r>
            <a:r>
              <a:rPr lang="de-DE" sz="1700" b="0" i="0" u="none" strike="noStrike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rüberhovern</a:t>
            </a:r>
            <a:r>
              <a:rPr lang="de-DE" sz="1700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 angepasst wird.*/</a:t>
            </a:r>
          </a:p>
          <a:p>
            <a:pPr algn="l"/>
            <a:r>
              <a:rPr lang="de-DE" sz="1700" b="0" i="0" u="none" strike="noStrike" dirty="0">
                <a:solidFill>
                  <a:srgbClr val="000000"/>
                </a:solidFill>
                <a:effectLst/>
                <a:latin typeface="+mj-lt"/>
              </a:rPr>
              <a:t>   }</a:t>
            </a:r>
          </a:p>
          <a:p>
            <a:pPr algn="l"/>
            <a:r>
              <a:rPr lang="de-DE" sz="1700" b="0" i="0" u="none" strike="noStrike" dirty="0">
                <a:solidFill>
                  <a:srgbClr val="000000"/>
                </a:solidFill>
                <a:effectLst/>
                <a:latin typeface="+mj-lt"/>
              </a:rPr>
              <a:t> </a:t>
            </a:r>
          </a:p>
          <a:p>
            <a:pPr algn="l"/>
            <a:r>
              <a:rPr lang="de-DE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  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3AEFDC4F-9B78-C34F-E118-EA146B740280}"/>
              </a:ext>
            </a:extLst>
          </p:cNvPr>
          <p:cNvSpPr txBox="1"/>
          <p:nvPr/>
        </p:nvSpPr>
        <p:spPr>
          <a:xfrm flipH="1">
            <a:off x="514865" y="3429000"/>
            <a:ext cx="175054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600" dirty="0">
                <a:solidFill>
                  <a:schemeClr val="bg1"/>
                </a:solidFill>
                <a:latin typeface="+mj-lt"/>
              </a:rPr>
              <a:t>Code Navigation</a:t>
            </a:r>
          </a:p>
        </p:txBody>
      </p:sp>
      <p:pic>
        <p:nvPicPr>
          <p:cNvPr id="11" name="Bild 24">
            <a:extLst>
              <a:ext uri="{FF2B5EF4-FFF2-40B4-BE49-F238E27FC236}">
                <a16:creationId xmlns:a16="http://schemas.microsoft.com/office/drawing/2014/main" id="{C882C155-7709-0DEE-59EA-666DAC838D2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375368" y="325545"/>
            <a:ext cx="1712447" cy="702362"/>
          </a:xfrm>
          <a:prstGeom prst="rect">
            <a:avLst/>
          </a:prstGeom>
        </p:spPr>
      </p:pic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A66BF78B-6412-EF2C-4A28-2A42733A446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algn="r"/>
            <a:r>
              <a:rPr lang="en-US" dirty="0"/>
              <a:t>11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9782B82-E5A0-64FC-5870-730F88EBB426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de-DE" altLang="en-US" dirty="0"/>
              <a:t>Informationsmanagement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7652886-3DC2-BF6D-E7F8-CDA2A39C01AE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Marie-Sophie Heinrich, Laura Nasdal, Olivia Feistel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54890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extLst>
    <p:ext uri="{6950BFC3-D8DA-4A85-94F7-54DA5524770B}">
      <p188:commentRel xmlns:p188="http://schemas.microsoft.com/office/powerpoint/2018/8/main" r:id="rId2"/>
    </p:ext>
  </p:extLs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8D95CB1B-AC00-B757-80C7-AE51D3CAAC21}"/>
              </a:ext>
            </a:extLst>
          </p:cNvPr>
          <p:cNvSpPr/>
          <p:nvPr/>
        </p:nvSpPr>
        <p:spPr>
          <a:xfrm>
            <a:off x="3403600" y="2360083"/>
            <a:ext cx="7307792" cy="2074334"/>
          </a:xfrm>
          <a:prstGeom prst="round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 noEditPoints="1"/>
          </p:cNvSpPr>
          <p:nvPr>
            <p:ph type="title"/>
          </p:nvPr>
        </p:nvSpPr>
        <p:spPr>
          <a:xfrm>
            <a:off x="1241296" y="580109"/>
            <a:ext cx="10515600" cy="1325563"/>
          </a:xfrm>
        </p:spPr>
        <p:txBody>
          <a:bodyPr/>
          <a:lstStyle/>
          <a:p>
            <a:pPr algn="ctr"/>
            <a:r>
              <a:rPr lang="de-DE"/>
              <a:t>Aufbau und Vorgehensweisen </a:t>
            </a:r>
          </a:p>
          <a:p>
            <a:pPr algn="ctr"/>
            <a:r>
              <a:rPr lang="de-DE" sz="4400"/>
              <a:t>der HTML-Vorlage</a:t>
            </a:r>
            <a:endParaRPr lang="de-DE"/>
          </a:p>
          <a:p>
            <a:endParaRPr lang="de-DE"/>
          </a:p>
        </p:txBody>
      </p:sp>
      <p:pic>
        <p:nvPicPr>
          <p:cNvPr id="4" name="Bild 24">
            <a:extLst>
              <a:ext uri="{FF2B5EF4-FFF2-40B4-BE49-F238E27FC236}">
                <a16:creationId xmlns:a16="http://schemas.microsoft.com/office/drawing/2014/main" id="{31548C6D-67B6-B67E-F870-20EC5721D6E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375368" y="325545"/>
            <a:ext cx="1712447" cy="702362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809BDAB0-A207-2A80-E55C-C06309B27421}"/>
              </a:ext>
            </a:extLst>
          </p:cNvPr>
          <p:cNvSpPr txBox="1"/>
          <p:nvPr/>
        </p:nvSpPr>
        <p:spPr>
          <a:xfrm>
            <a:off x="3508374" y="2690335"/>
            <a:ext cx="7307792" cy="16619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de-DE" sz="1700" b="0" i="0" u="none" strike="noStrike" dirty="0">
              <a:solidFill>
                <a:srgbClr val="000000"/>
              </a:solidFill>
              <a:effectLst/>
              <a:latin typeface="+mj-lt"/>
            </a:endParaRPr>
          </a:p>
          <a:p>
            <a:pPr algn="l"/>
            <a:r>
              <a:rPr lang="de-DE" sz="1700" b="0" i="0" u="none" strike="noStrike" dirty="0">
                <a:solidFill>
                  <a:srgbClr val="000000"/>
                </a:solidFill>
                <a:effectLst/>
                <a:latin typeface="+mj-lt"/>
              </a:rPr>
              <a:t>   .</a:t>
            </a:r>
            <a:r>
              <a:rPr lang="de-DE" sz="1700" b="0" i="0" u="none" strike="noStrike" dirty="0" err="1">
                <a:solidFill>
                  <a:srgbClr val="000000"/>
                </a:solidFill>
                <a:effectLst/>
                <a:latin typeface="+mj-lt"/>
              </a:rPr>
              <a:t>nav-btn:hover</a:t>
            </a:r>
            <a:r>
              <a:rPr lang="de-DE" sz="1700" b="0" i="0" u="none" strike="noStrike" dirty="0">
                <a:solidFill>
                  <a:srgbClr val="000000"/>
                </a:solidFill>
                <a:effectLst/>
                <a:latin typeface="+mj-lt"/>
              </a:rPr>
              <a:t> {		        </a:t>
            </a:r>
            <a:r>
              <a:rPr lang="de-DE" sz="1700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/*Diese Farben ändern sich sobald die 			           Maus rüber </a:t>
            </a:r>
            <a:r>
              <a:rPr lang="de-DE" sz="1700" b="0" i="0" u="none" strike="noStrike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Hovered</a:t>
            </a:r>
            <a:r>
              <a:rPr lang="de-DE" sz="1700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*/</a:t>
            </a:r>
          </a:p>
          <a:p>
            <a:pPr algn="l"/>
            <a:r>
              <a:rPr lang="de-DE" sz="1700" b="0" i="0" u="none" strike="noStrike" dirty="0">
                <a:solidFill>
                  <a:srgbClr val="000000"/>
                </a:solidFill>
                <a:effectLst/>
                <a:latin typeface="+mj-lt"/>
              </a:rPr>
              <a:t>    </a:t>
            </a:r>
            <a:r>
              <a:rPr lang="de-DE" sz="1700" b="0" i="0" u="none" strike="noStrike" dirty="0" err="1">
                <a:solidFill>
                  <a:srgbClr val="000000"/>
                </a:solidFill>
                <a:effectLst/>
                <a:latin typeface="+mj-lt"/>
              </a:rPr>
              <a:t>background-color</a:t>
            </a:r>
            <a:r>
              <a:rPr lang="de-DE" sz="1700" b="0" i="0" u="none" strike="noStrike" dirty="0">
                <a:solidFill>
                  <a:srgbClr val="000000"/>
                </a:solidFill>
                <a:effectLst/>
                <a:latin typeface="+mj-lt"/>
              </a:rPr>
              <a:t>: #003366;     </a:t>
            </a:r>
            <a:r>
              <a:rPr lang="de-DE" sz="1700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 /*Hintergrundfarbe wird angepasst*/</a:t>
            </a:r>
          </a:p>
          <a:p>
            <a:pPr algn="l"/>
            <a:r>
              <a:rPr lang="de-DE" sz="1700" b="0" i="0" u="none" strike="noStrike" dirty="0">
                <a:solidFill>
                  <a:srgbClr val="000000"/>
                </a:solidFill>
                <a:effectLst/>
                <a:latin typeface="+mj-lt"/>
              </a:rPr>
              <a:t>    color: </a:t>
            </a:r>
            <a:r>
              <a:rPr lang="de-DE" sz="1700" b="0" i="0" u="none" strike="noStrike" dirty="0" err="1">
                <a:solidFill>
                  <a:srgbClr val="000000"/>
                </a:solidFill>
                <a:effectLst/>
                <a:latin typeface="+mj-lt"/>
              </a:rPr>
              <a:t>white</a:t>
            </a:r>
            <a:r>
              <a:rPr lang="de-DE" sz="1700" b="0" i="0" u="none" strike="noStrike" dirty="0">
                <a:solidFill>
                  <a:srgbClr val="000000"/>
                </a:solidFill>
                <a:effectLst/>
                <a:latin typeface="+mj-lt"/>
              </a:rPr>
              <a:t>;                  	         </a:t>
            </a:r>
            <a:r>
              <a:rPr lang="de-DE" sz="1700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/*Schriftfarbe wird angepasst*/</a:t>
            </a:r>
          </a:p>
          <a:p>
            <a:pPr algn="l"/>
            <a:r>
              <a:rPr lang="de-DE" sz="1700" b="0" i="0" u="none" strike="noStrike" dirty="0">
                <a:solidFill>
                  <a:srgbClr val="000000"/>
                </a:solidFill>
                <a:effectLst/>
                <a:latin typeface="+mj-lt"/>
              </a:rPr>
              <a:t>   }</a:t>
            </a:r>
            <a:endParaRPr lang="de-DE" sz="1700" dirty="0">
              <a:latin typeface="+mj-lt"/>
            </a:endParaRP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D0863985-9215-0412-D6D0-99D288FE36D9}"/>
              </a:ext>
            </a:extLst>
          </p:cNvPr>
          <p:cNvSpPr/>
          <p:nvPr/>
        </p:nvSpPr>
        <p:spPr>
          <a:xfrm>
            <a:off x="910167" y="2913086"/>
            <a:ext cx="2493432" cy="1031827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970C0AA8-B44A-DCE3-4694-9DADA0095CEE}"/>
              </a:ext>
            </a:extLst>
          </p:cNvPr>
          <p:cNvSpPr txBox="1"/>
          <p:nvPr/>
        </p:nvSpPr>
        <p:spPr>
          <a:xfrm flipH="1">
            <a:off x="1241296" y="2950974"/>
            <a:ext cx="175054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600" dirty="0">
                <a:solidFill>
                  <a:schemeClr val="bg1"/>
                </a:solidFill>
                <a:latin typeface="+mj-lt"/>
              </a:rPr>
              <a:t>Code Navigation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646326FA-6F27-BFF7-8466-0D48F8E7C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12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7F265A7-77D8-E1E6-8C60-8F2A54151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altLang="en-US"/>
              <a:t>Informationsmanagement</a:t>
            </a:r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AD253B41-6E7A-03BB-30C2-71F56C471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Marie-Sophie Heinrich, Laura Nasdal, Olivia Feistel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extLst>
    <p:ext uri="{6950BFC3-D8DA-4A85-94F7-54DA5524770B}">
      <p188:commentRel xmlns:p188="http://schemas.microsoft.com/office/powerpoint/2018/8/main" r:id="rId3"/>
    </p:ext>
  </p:extLs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>
            <a:extLst>
              <a:ext uri="{FF2B5EF4-FFF2-40B4-BE49-F238E27FC236}">
                <a16:creationId xmlns:a16="http://schemas.microsoft.com/office/drawing/2014/main" id="{256FAFC7-75C8-7FBF-9A65-5C1D8D664B1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dirty="0"/>
              <a:t>Aufbau und Vorgehensweisen </a:t>
            </a:r>
            <a:br>
              <a:rPr lang="de-DE" dirty="0"/>
            </a:br>
            <a:r>
              <a:rPr lang="de-DE" dirty="0"/>
              <a:t>der HTML-Vorlage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7025BDE6-0BFC-F521-3990-DB37A31CC9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94416"/>
            <a:ext cx="10515600" cy="3179655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1452C9D5-A0EE-0D73-C6C8-A43A91E20F14}"/>
              </a:ext>
            </a:extLst>
          </p:cNvPr>
          <p:cNvSpPr txBox="1"/>
          <p:nvPr/>
        </p:nvSpPr>
        <p:spPr>
          <a:xfrm>
            <a:off x="978958" y="5074072"/>
            <a:ext cx="9530291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600" b="0" i="0" u="none" strike="noStrike" dirty="0">
                <a:solidFill>
                  <a:srgbClr val="000000"/>
                </a:solidFill>
                <a:effectLst/>
                <a:latin typeface="+mj-lt"/>
              </a:rPr>
              <a:t>hellblauer Balken unterhalb der Navigationslinks zur Anzeige des Seitentitels</a:t>
            </a:r>
            <a:endParaRPr lang="de-DE" sz="2600" dirty="0">
              <a:latin typeface="+mj-lt"/>
            </a:endParaRPr>
          </a:p>
        </p:txBody>
      </p:sp>
      <p:pic>
        <p:nvPicPr>
          <p:cNvPr id="12" name="Bild 24">
            <a:extLst>
              <a:ext uri="{FF2B5EF4-FFF2-40B4-BE49-F238E27FC236}">
                <a16:creationId xmlns:a16="http://schemas.microsoft.com/office/drawing/2014/main" id="{CC4870B3-9A73-5E9F-9BA7-ABE9AE4412B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375368" y="325545"/>
            <a:ext cx="1712447" cy="702362"/>
          </a:xfrm>
          <a:prstGeom prst="rect">
            <a:avLst/>
          </a:prstGeom>
        </p:spPr>
      </p:pic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D3AF8E98-15EE-9A38-3476-97964C74B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13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3D7566E-7C0E-D55A-3D90-45BDA9651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altLang="en-US"/>
              <a:t>Informationsmanagement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EE9D397-B84C-2107-3FC1-8124286C5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Marie-Sophie Heinrich, Laura Nasdal, Olivia Feistel</a:t>
            </a:r>
            <a:endParaRPr lang="en-US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10C11499-3642-92D8-80EF-9BF205315063}"/>
              </a:ext>
            </a:extLst>
          </p:cNvPr>
          <p:cNvSpPr/>
          <p:nvPr/>
        </p:nvSpPr>
        <p:spPr>
          <a:xfrm>
            <a:off x="978958" y="3050930"/>
            <a:ext cx="10037804" cy="27256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928548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>
            <a:extLst>
              <a:ext uri="{FF2B5EF4-FFF2-40B4-BE49-F238E27FC236}">
                <a16:creationId xmlns:a16="http://schemas.microsoft.com/office/drawing/2014/main" id="{67A5619F-0475-2C4C-B55D-E82EC6A224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94416"/>
            <a:ext cx="10515600" cy="3179655"/>
          </a:xfrm>
          <a:prstGeom prst="rect">
            <a:avLst/>
          </a:prstGeom>
        </p:spPr>
      </p:pic>
      <p:sp>
        <p:nvSpPr>
          <p:cNvPr id="8" name="Titel 1">
            <a:extLst>
              <a:ext uri="{FF2B5EF4-FFF2-40B4-BE49-F238E27FC236}">
                <a16:creationId xmlns:a16="http://schemas.microsoft.com/office/drawing/2014/main" id="{EEB68B6D-318D-01BD-EE84-CB97604042B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dirty="0"/>
              <a:t>Aufbau und Vorgehensweisen </a:t>
            </a:r>
            <a:br>
              <a:rPr lang="de-DE" dirty="0"/>
            </a:br>
            <a:r>
              <a:rPr lang="de-DE" dirty="0"/>
              <a:t>der HTML-Vorlage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48A591E2-B71F-0E7C-6183-498897AED822}"/>
              </a:ext>
            </a:extLst>
          </p:cNvPr>
          <p:cNvSpPr txBox="1"/>
          <p:nvPr/>
        </p:nvSpPr>
        <p:spPr>
          <a:xfrm>
            <a:off x="1308099" y="5019145"/>
            <a:ext cx="8544985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de-DE" sz="2600" b="0" i="0" u="none" strike="noStrike" dirty="0">
                <a:solidFill>
                  <a:srgbClr val="000000"/>
                </a:solidFill>
                <a:effectLst/>
                <a:latin typeface="+mj-lt"/>
              </a:rPr>
              <a:t>Content-Block variiert auf jeder Seite und umfasst jeweilige Informationen und Texte</a:t>
            </a:r>
            <a:endParaRPr lang="de-DE" sz="2600" dirty="0">
              <a:latin typeface="+mj-lt"/>
            </a:endParaRPr>
          </a:p>
        </p:txBody>
      </p:sp>
      <p:pic>
        <p:nvPicPr>
          <p:cNvPr id="11" name="Bild 24">
            <a:extLst>
              <a:ext uri="{FF2B5EF4-FFF2-40B4-BE49-F238E27FC236}">
                <a16:creationId xmlns:a16="http://schemas.microsoft.com/office/drawing/2014/main" id="{A49E9CA0-B266-89FF-421C-383613A8B51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375368" y="325545"/>
            <a:ext cx="1712447" cy="702362"/>
          </a:xfrm>
          <a:prstGeom prst="rect">
            <a:avLst/>
          </a:prstGeom>
        </p:spPr>
      </p:pic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792D68FD-9E77-E36C-ED62-8A94761EE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14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2BBC288-1F52-5CCD-7C57-9E57F8162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altLang="en-US"/>
              <a:t>Informationsmanagement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ABDEAEB-65F9-A27A-6BE6-3EBC763DF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Marie-Sophie Heinrich, Laura Nasdal, Olivia Feistel</a:t>
            </a:r>
            <a:endParaRPr lang="en-US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851B7CF7-7161-61DF-4317-4A97C8EFB256}"/>
              </a:ext>
            </a:extLst>
          </p:cNvPr>
          <p:cNvSpPr/>
          <p:nvPr/>
        </p:nvSpPr>
        <p:spPr>
          <a:xfrm>
            <a:off x="1195754" y="3429000"/>
            <a:ext cx="9689123" cy="97594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297832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>
            <a:extLst>
              <a:ext uri="{FF2B5EF4-FFF2-40B4-BE49-F238E27FC236}">
                <a16:creationId xmlns:a16="http://schemas.microsoft.com/office/drawing/2014/main" id="{131F2590-9FC8-23E2-77AE-F29C250692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94416"/>
            <a:ext cx="10515600" cy="3179655"/>
          </a:xfrm>
          <a:prstGeom prst="rect">
            <a:avLst/>
          </a:prstGeom>
        </p:spPr>
      </p:pic>
      <p:sp>
        <p:nvSpPr>
          <p:cNvPr id="5" name="Titel 1">
            <a:extLst>
              <a:ext uri="{FF2B5EF4-FFF2-40B4-BE49-F238E27FC236}">
                <a16:creationId xmlns:a16="http://schemas.microsoft.com/office/drawing/2014/main" id="{98F97CBD-BE89-4EC5-24D6-532C45AFD40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dirty="0"/>
              <a:t>Aufbau und Vorgehensweisen </a:t>
            </a:r>
            <a:br>
              <a:rPr lang="de-DE" dirty="0"/>
            </a:br>
            <a:r>
              <a:rPr lang="de-DE" dirty="0"/>
              <a:t>der HTML-Vorlage</a:t>
            </a:r>
          </a:p>
        </p:txBody>
      </p:sp>
      <p:pic>
        <p:nvPicPr>
          <p:cNvPr id="10" name="Bild 24">
            <a:extLst>
              <a:ext uri="{FF2B5EF4-FFF2-40B4-BE49-F238E27FC236}">
                <a16:creationId xmlns:a16="http://schemas.microsoft.com/office/drawing/2014/main" id="{2CDB3C7B-55FF-1530-5409-668CD6836E6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375368" y="325545"/>
            <a:ext cx="1712447" cy="702362"/>
          </a:xfrm>
          <a:prstGeom prst="rect">
            <a:avLst/>
          </a:prstGeom>
        </p:spPr>
      </p:pic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0E67420A-0763-088A-FCFD-048008232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15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100C88E-2B56-2669-AAD6-24C8C9606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altLang="en-US"/>
              <a:t>Informationsmanagement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5A4E791-BBEE-440B-F055-203C76B98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Marie-Sophie Heinrich, Laura Nasdal, Olivia Feistel</a:t>
            </a:r>
            <a:endParaRPr lang="en-US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4FABD4C0-1AEA-30F5-38A1-E682EDD95D8A}"/>
              </a:ext>
            </a:extLst>
          </p:cNvPr>
          <p:cNvSpPr txBox="1"/>
          <p:nvPr/>
        </p:nvSpPr>
        <p:spPr>
          <a:xfrm>
            <a:off x="5345723" y="5069349"/>
            <a:ext cx="18288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2600" dirty="0" err="1">
                <a:solidFill>
                  <a:schemeClr val="tx2"/>
                </a:solidFill>
                <a:latin typeface="+mj-lt"/>
              </a:rPr>
              <a:t>Footer</a:t>
            </a:r>
            <a:endParaRPr lang="de-DE" sz="26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46D86BD3-14C8-D189-3B9B-23BA3803C83B}"/>
              </a:ext>
            </a:extLst>
          </p:cNvPr>
          <p:cNvSpPr/>
          <p:nvPr/>
        </p:nvSpPr>
        <p:spPr>
          <a:xfrm>
            <a:off x="914400" y="4404947"/>
            <a:ext cx="10172699" cy="58908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989362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extLst>
    <p:ext uri="{6950BFC3-D8DA-4A85-94F7-54DA5524770B}">
      <p188:commentRel xmlns:p188="http://schemas.microsoft.com/office/powerpoint/2018/8/main" r:id="rId2"/>
    </p:ext>
  </p:extLs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8263A54E-FA4B-614D-6399-FA40FC5ADD9B}"/>
              </a:ext>
            </a:extLst>
          </p:cNvPr>
          <p:cNvSpPr/>
          <p:nvPr/>
        </p:nvSpPr>
        <p:spPr>
          <a:xfrm>
            <a:off x="838201" y="3333750"/>
            <a:ext cx="2326216" cy="1068917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A3265DB9-BC81-15D2-2F72-4D5A1C8B34F6}"/>
              </a:ext>
            </a:extLst>
          </p:cNvPr>
          <p:cNvSpPr/>
          <p:nvPr/>
        </p:nvSpPr>
        <p:spPr>
          <a:xfrm>
            <a:off x="3164416" y="2006599"/>
            <a:ext cx="8089901" cy="3570208"/>
          </a:xfrm>
          <a:prstGeom prst="round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72604BE0-B672-D4AA-20C6-8B1B23B20CD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dirty="0"/>
              <a:t>Aufbau und Vorgehensweisen </a:t>
            </a:r>
            <a:br>
              <a:rPr lang="de-DE" dirty="0"/>
            </a:br>
            <a:r>
              <a:rPr lang="de-DE" dirty="0"/>
              <a:t>der HTML-Vorlage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855A5906-5C74-CCD1-0040-F34BC6F1D434}"/>
              </a:ext>
            </a:extLst>
          </p:cNvPr>
          <p:cNvSpPr txBox="1"/>
          <p:nvPr/>
        </p:nvSpPr>
        <p:spPr>
          <a:xfrm>
            <a:off x="3263898" y="2186517"/>
            <a:ext cx="8089901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600" b="0" i="0" u="none" strike="noStrike" dirty="0">
                <a:solidFill>
                  <a:srgbClr val="000000"/>
                </a:solidFill>
                <a:effectLst/>
                <a:latin typeface="+mj-lt"/>
              </a:rPr>
              <a:t>enthält vier Links: „Kontakt“, „Impressum“, „Öffnungszeiten“ und „Terminvereinbarung“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600" b="0" i="0" u="none" strike="noStrike" dirty="0" err="1">
                <a:solidFill>
                  <a:srgbClr val="000000"/>
                </a:solidFill>
                <a:effectLst/>
                <a:latin typeface="+mj-lt"/>
              </a:rPr>
              <a:t>Hover-Effekt</a:t>
            </a:r>
            <a:r>
              <a:rPr lang="de-DE" sz="2600" b="0" i="0" u="none" strike="noStrike" dirty="0">
                <a:solidFill>
                  <a:srgbClr val="000000"/>
                </a:solidFill>
                <a:effectLst/>
                <a:latin typeface="+mj-lt"/>
              </a:rPr>
              <a:t>:  weißer Balken bzw. Unterstrich unter jeweiligen Link eingeblendet 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600" b="0" i="0" u="none" strike="noStrike" dirty="0">
                <a:solidFill>
                  <a:srgbClr val="000000"/>
                </a:solidFill>
                <a:effectLst/>
                <a:latin typeface="+mj-lt"/>
              </a:rPr>
              <a:t>Links „Kontakt“ und „Öffnungszeiten“ -&gt; detaillierte Informationen im zusätzlichen Feld 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600" b="0" i="0" u="none" strike="noStrike" dirty="0">
                <a:solidFill>
                  <a:srgbClr val="000000"/>
                </a:solidFill>
                <a:effectLst/>
                <a:latin typeface="+mj-lt"/>
              </a:rPr>
              <a:t>Links „Impressum“ und „Terminvereinbarung“ führen zu entsprechenden Seiten</a:t>
            </a:r>
          </a:p>
          <a:p>
            <a:pPr algn="l"/>
            <a:endParaRPr lang="de-DE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2098C030-E90C-A3D3-6BCF-F1A882694329}"/>
              </a:ext>
            </a:extLst>
          </p:cNvPr>
          <p:cNvSpPr txBox="1"/>
          <p:nvPr/>
        </p:nvSpPr>
        <p:spPr>
          <a:xfrm>
            <a:off x="1346982" y="3603625"/>
            <a:ext cx="1460500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600" i="0" dirty="0" err="1">
                <a:solidFill>
                  <a:schemeClr val="bg1"/>
                </a:solidFill>
                <a:effectLst/>
                <a:latin typeface="+mj-lt"/>
              </a:rPr>
              <a:t>Footer</a:t>
            </a:r>
            <a:endParaRPr lang="de-DE" sz="26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2" name="Bild 24">
            <a:extLst>
              <a:ext uri="{FF2B5EF4-FFF2-40B4-BE49-F238E27FC236}">
                <a16:creationId xmlns:a16="http://schemas.microsoft.com/office/drawing/2014/main" id="{999B9998-CCDD-380E-AAB0-99B3210CB0F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375368" y="325545"/>
            <a:ext cx="1712447" cy="702362"/>
          </a:xfrm>
          <a:prstGeom prst="rect">
            <a:avLst/>
          </a:prstGeom>
        </p:spPr>
      </p:pic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06F905A2-9EBF-902D-CA49-C9DDD186D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16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B85327C-921F-2C50-F969-E13C5B787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altLang="en-US"/>
              <a:t>Informationsmanagement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F385F86-D75D-6130-21A2-225A71E1E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Marie-Sophie Heinrich, Laura Nasdal, Olivia Feistel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66787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189679BC-E850-9746-4D5D-27BE1B741997}"/>
              </a:ext>
            </a:extLst>
          </p:cNvPr>
          <p:cNvSpPr/>
          <p:nvPr/>
        </p:nvSpPr>
        <p:spPr>
          <a:xfrm>
            <a:off x="1407584" y="3067050"/>
            <a:ext cx="9302750" cy="2087032"/>
          </a:xfrm>
          <a:prstGeom prst="round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F5DF4ED8-D320-D3C6-D001-C8BDB1A5A7DB}"/>
              </a:ext>
            </a:extLst>
          </p:cNvPr>
          <p:cNvSpPr/>
          <p:nvPr/>
        </p:nvSpPr>
        <p:spPr>
          <a:xfrm>
            <a:off x="3843602" y="2116668"/>
            <a:ext cx="4453731" cy="950384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2E9F2B9-9654-CE89-BC07-E46C03B9C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Aufbau der Startseite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D94DA65E-2964-928F-3915-1A6B1039EB85}"/>
              </a:ext>
            </a:extLst>
          </p:cNvPr>
          <p:cNvSpPr txBox="1"/>
          <p:nvPr/>
        </p:nvSpPr>
        <p:spPr>
          <a:xfrm>
            <a:off x="1685395" y="3003019"/>
            <a:ext cx="8646583" cy="19697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de-DE" b="0" i="0" u="none" strike="noStrike" dirty="0">
              <a:solidFill>
                <a:srgbClr val="000000"/>
              </a:solidFill>
              <a:effectLst/>
              <a:latin typeface="Aptos" panose="020B0004020202020204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de-DE" sz="2600" b="0" i="0" u="none" strike="noStrike" dirty="0">
                <a:solidFill>
                  <a:srgbClr val="000000"/>
                </a:solidFill>
                <a:effectLst/>
                <a:latin typeface="+mj-lt"/>
              </a:rPr>
              <a:t>oberster Bereich der Startseite wird durch Sektionsbalken genutzt 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de-DE" sz="2600" b="0" i="0" u="none" strike="noStrike" dirty="0">
                <a:solidFill>
                  <a:srgbClr val="000000"/>
                </a:solidFill>
                <a:effectLst/>
                <a:latin typeface="+mj-lt"/>
              </a:rPr>
              <a:t>-&gt; Banner für bevorstehende Veranstaltungen mit Titel „Save the date“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0F1F0E11-8205-093D-2F00-202FD69DFFB5}"/>
              </a:ext>
            </a:extLst>
          </p:cNvPr>
          <p:cNvSpPr txBox="1"/>
          <p:nvPr/>
        </p:nvSpPr>
        <p:spPr>
          <a:xfrm>
            <a:off x="3967163" y="2330817"/>
            <a:ext cx="4330170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600" b="0" i="0" strike="noStrike" dirty="0">
                <a:solidFill>
                  <a:schemeClr val="bg1"/>
                </a:solidFill>
                <a:effectLst/>
                <a:latin typeface="+mj-lt"/>
              </a:rPr>
              <a:t>Sektionsbalken als Banner</a:t>
            </a:r>
            <a:endParaRPr lang="de-DE" sz="26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1" name="Bild 24">
            <a:extLst>
              <a:ext uri="{FF2B5EF4-FFF2-40B4-BE49-F238E27FC236}">
                <a16:creationId xmlns:a16="http://schemas.microsoft.com/office/drawing/2014/main" id="{73493580-48D9-5E62-4E25-9E4755EA70B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375368" y="325545"/>
            <a:ext cx="1712447" cy="702362"/>
          </a:xfrm>
          <a:prstGeom prst="rect">
            <a:avLst/>
          </a:prstGeom>
        </p:spPr>
      </p:pic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6D86C444-B4D0-F2D2-3F2A-3925FE0D6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17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65B7A02-0FF8-1BB8-1797-CDD9CBCED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altLang="en-US"/>
              <a:t>Informationsmanagement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C1D099C0-21C6-15E4-F3CF-8F1671DFA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Marie-Sophie Heinrich, Laura Nasdal, Olivia Feistel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82975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>
            <a:extLst>
              <a:ext uri="{FF2B5EF4-FFF2-40B4-BE49-F238E27FC236}">
                <a16:creationId xmlns:a16="http://schemas.microsoft.com/office/drawing/2014/main" id="{7ECAD9A1-3F50-0838-29E9-C07C4E42315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dirty="0"/>
              <a:t>Aufbau der Startseite</a:t>
            </a: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2DBCC9B0-ECCC-C3A4-C597-945825C88ADD}"/>
              </a:ext>
            </a:extLst>
          </p:cNvPr>
          <p:cNvSpPr/>
          <p:nvPr/>
        </p:nvSpPr>
        <p:spPr>
          <a:xfrm>
            <a:off x="3843602" y="1741489"/>
            <a:ext cx="4115065" cy="957261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600" b="0" i="0" dirty="0">
                <a:solidFill>
                  <a:schemeClr val="bg1"/>
                </a:solidFill>
                <a:effectLst/>
                <a:latin typeface="+mj-lt"/>
              </a:rPr>
              <a:t>Main-Bereich</a:t>
            </a:r>
            <a:endParaRPr lang="de-DE" sz="2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4539F49E-C981-E8EF-8885-D8F9D3635FCD}"/>
              </a:ext>
            </a:extLst>
          </p:cNvPr>
          <p:cNvSpPr/>
          <p:nvPr/>
        </p:nvSpPr>
        <p:spPr>
          <a:xfrm>
            <a:off x="1238250" y="2698750"/>
            <a:ext cx="9853084" cy="2550583"/>
          </a:xfrm>
          <a:prstGeom prst="round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600" b="0" i="0" u="none" strike="noStrike" dirty="0">
                <a:solidFill>
                  <a:srgbClr val="000000"/>
                </a:solidFill>
                <a:effectLst/>
                <a:latin typeface="+mj-lt"/>
              </a:rPr>
              <a:t>Unterteilung des Main-Bereiches in zwei separate Content-Blöcke: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600" b="0" i="0" u="none" strike="noStrike" dirty="0">
                <a:solidFill>
                  <a:srgbClr val="000000"/>
                </a:solidFill>
                <a:effectLst/>
                <a:latin typeface="+mj-lt"/>
              </a:rPr>
              <a:t>erster Content-Block: kurzer Begrüßungstext für Besucher der Website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600" b="0" i="0" u="none" strike="noStrike" dirty="0">
                <a:solidFill>
                  <a:srgbClr val="000000"/>
                </a:solidFill>
                <a:effectLst/>
                <a:latin typeface="+mj-lt"/>
              </a:rPr>
              <a:t>links neben Begrüßungstext befindet sich passendes Bild</a:t>
            </a:r>
          </a:p>
        </p:txBody>
      </p:sp>
      <p:pic>
        <p:nvPicPr>
          <p:cNvPr id="12" name="Bild 24">
            <a:extLst>
              <a:ext uri="{FF2B5EF4-FFF2-40B4-BE49-F238E27FC236}">
                <a16:creationId xmlns:a16="http://schemas.microsoft.com/office/drawing/2014/main" id="{876341A4-4573-D317-0C41-34779005979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382026" y="325544"/>
            <a:ext cx="1712447" cy="702362"/>
          </a:xfrm>
          <a:prstGeom prst="rect">
            <a:avLst/>
          </a:prstGeom>
        </p:spPr>
      </p:pic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7677F096-5521-272D-115D-4FEE8D547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18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A9D68F3-B351-4CFF-9122-0097EC773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altLang="en-US"/>
              <a:t>Informationsmanagement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8282EAE-AD12-FC0A-C5CD-74AB4DC2B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Marie-Sophie Heinrich, Laura Nasdal, Olivia Feistel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60199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u="sng" dirty="0"/>
              <a:t>Gliederung</a:t>
            </a:r>
            <a:endParaRPr u="sng" dirty="0"/>
          </a:p>
        </p:txBody>
      </p:sp>
      <p:sp>
        <p:nvSpPr>
          <p:cNvPr id="6" name="Abgerundetes Rechteck 5"/>
          <p:cNvSpPr/>
          <p:nvPr/>
        </p:nvSpPr>
        <p:spPr>
          <a:xfrm>
            <a:off x="670756" y="1553529"/>
            <a:ext cx="3741385" cy="471494"/>
          </a:xfrm>
          <a:prstGeom prst="roundRect">
            <a:avLst/>
          </a:prstGeom>
          <a:solidFill>
            <a:schemeClr val="tx2">
              <a:alpha val="10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latzhalter Inhalt 2"/>
          <p:cNvSpPr>
            <a:spLocks noGrp="1" noEditPoints="1"/>
          </p:cNvSpPr>
          <p:nvPr>
            <p:ph idx="1"/>
          </p:nvPr>
        </p:nvSpPr>
        <p:spPr>
          <a:xfrm>
            <a:off x="955136" y="1622486"/>
            <a:ext cx="2395514" cy="732561"/>
          </a:xfrm>
        </p:spPr>
        <p:txBody>
          <a:bodyPr>
            <a:normAutofit fontScale="62500" lnSpcReduction="2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de-DE" sz="4200" dirty="0">
                <a:solidFill>
                  <a:schemeClr val="bg1">
                    <a:alpha val="100000"/>
                  </a:schemeClr>
                </a:solidFill>
                <a:latin typeface="+mj-lt"/>
              </a:rPr>
              <a:t>Zielsetzung</a:t>
            </a:r>
          </a:p>
          <a:p>
            <a:pPr marL="0" indent="0">
              <a:buNone/>
            </a:pPr>
            <a:r>
              <a:rPr lang="de-DE" dirty="0"/>
              <a:t>	</a:t>
            </a:r>
          </a:p>
          <a:p>
            <a:pPr marL="457200" lvl="1" indent="0">
              <a:buNone/>
            </a:pPr>
            <a:endParaRPr lang="de-DE" dirty="0"/>
          </a:p>
        </p:txBody>
      </p:sp>
      <p:sp>
        <p:nvSpPr>
          <p:cNvPr id="12" name="Abgerundetes Rechteck 11"/>
          <p:cNvSpPr/>
          <p:nvPr/>
        </p:nvSpPr>
        <p:spPr>
          <a:xfrm>
            <a:off x="1014452" y="2161071"/>
            <a:ext cx="4672396" cy="458588"/>
          </a:xfrm>
          <a:prstGeom prst="roundRect">
            <a:avLst/>
          </a:prstGeom>
          <a:solidFill>
            <a:schemeClr val="tx2">
              <a:alpha val="10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70239" y="2143682"/>
            <a:ext cx="54773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de-DE" sz="2600" dirty="0">
                <a:solidFill>
                  <a:schemeClr val="bg1">
                    <a:alpha val="100000"/>
                  </a:schemeClr>
                </a:solidFill>
                <a:latin typeface="+mj-lt"/>
              </a:rPr>
              <a:t>Vorüberlegungen und Konzept</a:t>
            </a:r>
          </a:p>
          <a:p>
            <a:pPr marL="0" indent="0">
              <a:buNone/>
            </a:pPr>
            <a:r>
              <a:rPr lang="de-DE" dirty="0">
                <a:solidFill>
                  <a:schemeClr val="bg1">
                    <a:alpha val="100000"/>
                  </a:schemeClr>
                </a:solidFill>
              </a:rPr>
              <a:t>			</a:t>
            </a:r>
          </a:p>
        </p:txBody>
      </p:sp>
      <p:sp>
        <p:nvSpPr>
          <p:cNvPr id="13" name="Abgerundetes Rechteck 12"/>
          <p:cNvSpPr/>
          <p:nvPr/>
        </p:nvSpPr>
        <p:spPr>
          <a:xfrm>
            <a:off x="1477685" y="2750664"/>
            <a:ext cx="5528791" cy="524869"/>
          </a:xfrm>
          <a:prstGeom prst="roundRect">
            <a:avLst/>
          </a:prstGeom>
          <a:solidFill>
            <a:schemeClr val="tx2">
              <a:alpha val="10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bgerundetes Rechteck 13"/>
          <p:cNvSpPr/>
          <p:nvPr/>
        </p:nvSpPr>
        <p:spPr>
          <a:xfrm>
            <a:off x="1477685" y="3337559"/>
            <a:ext cx="5528791" cy="1167359"/>
          </a:xfrm>
          <a:prstGeom prst="roundRect">
            <a:avLst/>
          </a:prstGeom>
          <a:solidFill>
            <a:schemeClr val="bg1">
              <a:alpha val="100000"/>
            </a:schemeClr>
          </a:solidFill>
          <a:ln>
            <a:solidFill>
              <a:schemeClr val="tx2">
                <a:alpha val="10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087815" y="2788399"/>
            <a:ext cx="674484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de-DE" sz="2600" dirty="0">
                <a:solidFill>
                  <a:schemeClr val="bg1">
                    <a:alpha val="100000"/>
                  </a:schemeClr>
                </a:solidFill>
                <a:latin typeface="+mj-lt"/>
              </a:rPr>
              <a:t>Aufbau und Vorgehensweise</a:t>
            </a:r>
          </a:p>
          <a:p>
            <a:pPr marL="0" indent="0">
              <a:buNone/>
            </a:pPr>
            <a:r>
              <a:rPr lang="de-DE" sz="1800" dirty="0"/>
              <a:t>	</a:t>
            </a:r>
            <a:r>
              <a:rPr lang="de-DE" dirty="0"/>
              <a:t>	</a:t>
            </a:r>
          </a:p>
          <a:p>
            <a:pPr marL="2743200" lvl="6" indent="0">
              <a:buNone/>
            </a:pPr>
            <a:endParaRPr lang="de-DE" dirty="0"/>
          </a:p>
          <a:p>
            <a:pPr marL="457200" lvl="1" indent="0">
              <a:buNone/>
            </a:pPr>
            <a:r>
              <a:rPr lang="de-DE" dirty="0"/>
              <a:t>					</a:t>
            </a:r>
          </a:p>
        </p:txBody>
      </p:sp>
      <p:sp>
        <p:nvSpPr>
          <p:cNvPr id="16" name="Abgerundetes Rechteck 15"/>
          <p:cNvSpPr/>
          <p:nvPr/>
        </p:nvSpPr>
        <p:spPr>
          <a:xfrm>
            <a:off x="2836052" y="4683862"/>
            <a:ext cx="5664835" cy="514340"/>
          </a:xfrm>
          <a:prstGeom prst="roundRect">
            <a:avLst/>
          </a:prstGeom>
          <a:solidFill>
            <a:schemeClr val="tx2">
              <a:alpha val="10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684306" y="4683862"/>
            <a:ext cx="425935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1" indent="0">
              <a:buNone/>
            </a:pPr>
            <a:r>
              <a:rPr lang="de-DE" sz="2600" dirty="0">
                <a:solidFill>
                  <a:schemeClr val="bg1">
                    <a:alpha val="100000"/>
                  </a:schemeClr>
                </a:solidFill>
                <a:latin typeface="+mj-lt"/>
              </a:rPr>
              <a:t>Herausforderungen</a:t>
            </a:r>
            <a:r>
              <a:rPr lang="de-DE" dirty="0"/>
              <a:t>					</a:t>
            </a:r>
          </a:p>
        </p:txBody>
      </p:sp>
      <p:sp>
        <p:nvSpPr>
          <p:cNvPr id="17" name="Abgerundetes Rechteck 16"/>
          <p:cNvSpPr/>
          <p:nvPr/>
        </p:nvSpPr>
        <p:spPr>
          <a:xfrm>
            <a:off x="3350650" y="5316861"/>
            <a:ext cx="5793881" cy="524869"/>
          </a:xfrm>
          <a:prstGeom prst="roundRect">
            <a:avLst/>
          </a:prstGeom>
          <a:solidFill>
            <a:schemeClr val="tx2">
              <a:alpha val="10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708919" y="5350002"/>
            <a:ext cx="395585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1" indent="0">
              <a:buNone/>
            </a:pPr>
            <a:r>
              <a:rPr lang="de-DE" sz="2600" dirty="0">
                <a:solidFill>
                  <a:schemeClr val="bg1">
                    <a:alpha val="100000"/>
                  </a:schemeClr>
                </a:solidFill>
                <a:latin typeface="+mj-lt"/>
              </a:rPr>
              <a:t>Fazit</a:t>
            </a:r>
            <a:r>
              <a:rPr lang="de-DE" dirty="0"/>
              <a:t>	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753033" y="3372016"/>
            <a:ext cx="5452331" cy="1464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de-DE" sz="1800" dirty="0">
                <a:latin typeface="+mj-lt"/>
              </a:rPr>
              <a:t>HTML- Vorlage</a:t>
            </a:r>
          </a:p>
          <a:p>
            <a:pPr marL="0" indent="0">
              <a:buNone/>
            </a:pPr>
            <a:r>
              <a:rPr lang="de-DE" sz="1800" dirty="0">
                <a:latin typeface="+mj-lt"/>
              </a:rPr>
              <a:t>Startseite</a:t>
            </a:r>
          </a:p>
          <a:p>
            <a:pPr marL="0" indent="0">
              <a:buNone/>
            </a:pPr>
            <a:r>
              <a:rPr lang="de-DE" sz="1800" dirty="0">
                <a:latin typeface="+mj-lt"/>
              </a:rPr>
              <a:t>Hundehalterverordnung &amp; Feuerwerksverordnung</a:t>
            </a:r>
          </a:p>
          <a:p>
            <a:pPr marL="0" indent="0">
              <a:buNone/>
            </a:pPr>
            <a:r>
              <a:rPr lang="de-DE" sz="1800" dirty="0">
                <a:latin typeface="+mj-lt"/>
              </a:rPr>
              <a:t>Online-Kontaktformular  </a:t>
            </a:r>
          </a:p>
          <a:p>
            <a:pPr marL="0" indent="0">
              <a:buNone/>
            </a:pPr>
            <a:r>
              <a:rPr lang="de-DE" sz="1800" dirty="0">
                <a:latin typeface="+mj-lt"/>
              </a:rPr>
              <a:t>			</a:t>
            </a:r>
          </a:p>
        </p:txBody>
      </p:sp>
      <p:sp>
        <p:nvSpPr>
          <p:cNvPr id="19" name="Eingekerbter Pfeil nach rechts 18"/>
          <p:cNvSpPr/>
          <p:nvPr/>
        </p:nvSpPr>
        <p:spPr>
          <a:xfrm rot="5400000">
            <a:off x="-1028420" y="3858174"/>
            <a:ext cx="3744253" cy="222858"/>
          </a:xfrm>
          <a:prstGeom prst="notchedRightArrow">
            <a:avLst/>
          </a:prstGeom>
          <a:solidFill>
            <a:schemeClr val="bg1">
              <a:alpha val="100000"/>
            </a:schemeClr>
          </a:solidFill>
          <a:ln>
            <a:solidFill>
              <a:schemeClr val="tx2">
                <a:alpha val="10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Bild 2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375368" y="325545"/>
            <a:ext cx="1712447" cy="702362"/>
          </a:xfrm>
          <a:prstGeom prst="rect">
            <a:avLst/>
          </a:prstGeo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24D1F7B-0477-9E76-7D46-C91528F94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235F981-1839-0C75-05EF-AC1194FD6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altLang="en-US" dirty="0"/>
              <a:t>Informationsmanagement</a:t>
            </a:r>
          </a:p>
        </p:txBody>
      </p: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3FC43D1D-168F-8549-BB67-EC5C9F97F20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>
            <a:noFill/>
          </a:ln>
        </p:spPr>
        <p:txBody>
          <a:bodyPr/>
          <a:lstStyle/>
          <a:p>
            <a:r>
              <a:rPr lang="de-DE" dirty="0"/>
              <a:t>Marie-Sophie Heinrich, Laura </a:t>
            </a:r>
            <a:r>
              <a:rPr lang="de-DE" dirty="0" err="1"/>
              <a:t>Nasdal</a:t>
            </a:r>
            <a:r>
              <a:rPr lang="de-DE" dirty="0"/>
              <a:t>, Olivia Feistel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>
            <a:extLst>
              <a:ext uri="{FF2B5EF4-FFF2-40B4-BE49-F238E27FC236}">
                <a16:creationId xmlns:a16="http://schemas.microsoft.com/office/drawing/2014/main" id="{971467FE-6CDA-F0FF-ED43-AC48A93525D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dirty="0"/>
              <a:t>Aufbau der Startseite</a:t>
            </a: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3E8017F2-4FBE-EEA0-6D76-44D79459D291}"/>
              </a:ext>
            </a:extLst>
          </p:cNvPr>
          <p:cNvSpPr/>
          <p:nvPr/>
        </p:nvSpPr>
        <p:spPr>
          <a:xfrm>
            <a:off x="3960018" y="1788583"/>
            <a:ext cx="4115065" cy="658816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600" b="0" i="0" dirty="0">
                <a:solidFill>
                  <a:schemeClr val="bg1"/>
                </a:solidFill>
                <a:effectLst/>
                <a:latin typeface="+mj-lt"/>
              </a:rPr>
              <a:t>Main-Bereich</a:t>
            </a:r>
            <a:endParaRPr lang="de-DE" sz="2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E229C6EE-65D1-D6E1-808E-39EDB1B53024}"/>
              </a:ext>
            </a:extLst>
          </p:cNvPr>
          <p:cNvSpPr/>
          <p:nvPr/>
        </p:nvSpPr>
        <p:spPr>
          <a:xfrm>
            <a:off x="571500" y="2447399"/>
            <a:ext cx="11182350" cy="3595684"/>
          </a:xfrm>
          <a:prstGeom prst="round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600" b="0" i="0" u="none" strike="noStrike" dirty="0">
                <a:solidFill>
                  <a:srgbClr val="000000"/>
                </a:solidFill>
                <a:effectLst/>
                <a:latin typeface="+mj-lt"/>
              </a:rPr>
              <a:t>-   zweiter Content-Block dient Darstellung von aktuellen Mitteilungen</a:t>
            </a:r>
          </a:p>
          <a:p>
            <a:r>
              <a:rPr lang="de-DE" sz="2600" dirty="0">
                <a:solidFill>
                  <a:srgbClr val="000000"/>
                </a:solidFill>
                <a:latin typeface="+mj-lt"/>
              </a:rPr>
              <a:t>    </a:t>
            </a:r>
            <a:r>
              <a:rPr lang="de-DE" sz="2600" b="0" i="0" u="none" strike="noStrike" dirty="0">
                <a:solidFill>
                  <a:srgbClr val="000000"/>
                </a:solidFill>
                <a:effectLst/>
                <a:latin typeface="+mj-lt"/>
              </a:rPr>
              <a:t>(Informationsquelle für Bürger der Stadt)</a:t>
            </a:r>
          </a:p>
          <a:p>
            <a:r>
              <a:rPr lang="de-DE" sz="2600" dirty="0">
                <a:solidFill>
                  <a:srgbClr val="000000"/>
                </a:solidFill>
                <a:latin typeface="+mj-lt"/>
              </a:rPr>
              <a:t>-    </a:t>
            </a:r>
            <a:r>
              <a:rPr lang="de-DE" sz="2600" b="0" i="0" u="none" strike="noStrike" dirty="0">
                <a:solidFill>
                  <a:srgbClr val="000000"/>
                </a:solidFill>
                <a:effectLst/>
                <a:latin typeface="+mj-lt"/>
              </a:rPr>
              <a:t>Aufbau der Mitteilungen:</a:t>
            </a:r>
          </a:p>
          <a:p>
            <a:pPr marL="457200" indent="-457200">
              <a:buFontTx/>
              <a:buChar char="-"/>
            </a:pPr>
            <a:r>
              <a:rPr lang="de-DE" sz="2600" b="0" i="0" u="none" strike="noStrike" dirty="0">
                <a:solidFill>
                  <a:srgbClr val="000000"/>
                </a:solidFill>
                <a:effectLst/>
                <a:latin typeface="+mj-lt"/>
              </a:rPr>
              <a:t>zugehörige Bilder (visuelle Veranschaulichung der Informationen) </a:t>
            </a:r>
            <a:endParaRPr lang="de-DE" sz="2600" dirty="0">
              <a:solidFill>
                <a:srgbClr val="000000"/>
              </a:solidFill>
              <a:latin typeface="+mj-lt"/>
            </a:endParaRPr>
          </a:p>
          <a:p>
            <a:pPr marL="457200" indent="-457200">
              <a:buFontTx/>
              <a:buChar char="-"/>
            </a:pPr>
            <a:r>
              <a:rPr lang="de-DE" sz="2600" b="0" i="0" u="none" strike="noStrike" dirty="0">
                <a:solidFill>
                  <a:srgbClr val="000000"/>
                </a:solidFill>
                <a:effectLst/>
                <a:latin typeface="+mj-lt"/>
              </a:rPr>
              <a:t>horizontaler blauer Trennstrich gliedert Mitteilungen in zwei Bereiche: prägnante Überschrift und kurzer Informationstext</a:t>
            </a:r>
          </a:p>
          <a:p>
            <a:pPr marL="457200" indent="-457200">
              <a:buFontTx/>
              <a:buChar char="-"/>
            </a:pPr>
            <a:r>
              <a:rPr lang="de-DE" sz="2600" b="0" i="0" u="none" strike="noStrike" dirty="0">
                <a:solidFill>
                  <a:srgbClr val="000000"/>
                </a:solidFill>
                <a:effectLst/>
                <a:latin typeface="+mj-lt"/>
              </a:rPr>
              <a:t>weiterführende Informationen werden durch Hinweistext kenntlich gemacht -&gt; interaktiver „Hier“-Link führt Nutzer zur Folgeseite</a:t>
            </a:r>
          </a:p>
        </p:txBody>
      </p:sp>
      <p:pic>
        <p:nvPicPr>
          <p:cNvPr id="11" name="Bild 24">
            <a:extLst>
              <a:ext uri="{FF2B5EF4-FFF2-40B4-BE49-F238E27FC236}">
                <a16:creationId xmlns:a16="http://schemas.microsoft.com/office/drawing/2014/main" id="{5A5EBC4F-E800-AA5A-0925-C238B24BAAB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375368" y="325545"/>
            <a:ext cx="1712447" cy="702362"/>
          </a:xfrm>
          <a:prstGeom prst="rect">
            <a:avLst/>
          </a:prstGeom>
        </p:spPr>
      </p:pic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5B62485E-8BF2-F9E4-3849-16B9A0FB3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n-US" dirty="0"/>
              <a:t>19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305BDC9-13C7-A330-6BCA-0CE7A7905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altLang="en-US"/>
              <a:t>Informationsmanagement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08E72F8-A3E0-2F7C-19B1-D5511CEB4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Marie-Sophie Heinrich, Laura Nasdal, Olivia Feistel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51791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extLst>
    <p:ext uri="{6950BFC3-D8DA-4A85-94F7-54DA5524770B}">
      <p188:commentRel xmlns:p188="http://schemas.microsoft.com/office/powerpoint/2018/8/main" r:id="rId2"/>
    </p:ext>
  </p:extLs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Abgerundetes Rechteck 12"/>
          <p:cNvSpPr/>
          <p:nvPr/>
        </p:nvSpPr>
        <p:spPr>
          <a:xfrm>
            <a:off x="453215" y="2771111"/>
            <a:ext cx="3162525" cy="1476768"/>
          </a:xfrm>
          <a:prstGeom prst="roundRect">
            <a:avLst/>
          </a:prstGeom>
          <a:solidFill>
            <a:schemeClr val="tx2">
              <a:alpha val="10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latzhalter Text 7"/>
          <p:cNvSpPr>
            <a:spLocks noGrp="1" noEditPoints="1"/>
          </p:cNvSpPr>
          <p:nvPr>
            <p:ph type="body" idx="1"/>
          </p:nvPr>
        </p:nvSpPr>
        <p:spPr>
          <a:xfrm>
            <a:off x="1272863" y="2917624"/>
            <a:ext cx="3162525" cy="823912"/>
          </a:xfrm>
        </p:spPr>
        <p:txBody>
          <a:bodyPr>
            <a:normAutofit/>
          </a:bodyPr>
          <a:lstStyle/>
          <a:p>
            <a:r>
              <a:rPr lang="de-DE" sz="2600" b="0" dirty="0">
                <a:solidFill>
                  <a:schemeClr val="bg1">
                    <a:alpha val="100000"/>
                  </a:schemeClr>
                </a:solidFill>
                <a:latin typeface="+mj-lt"/>
              </a:rPr>
              <a:t>Aufbau</a:t>
            </a:r>
            <a:endParaRPr sz="2600" b="0" dirty="0">
              <a:solidFill>
                <a:schemeClr val="bg1">
                  <a:alpha val="100000"/>
                </a:schemeClr>
              </a:solidFill>
              <a:latin typeface="+mj-lt"/>
            </a:endParaRPr>
          </a:p>
        </p:txBody>
      </p:sp>
      <p:sp>
        <p:nvSpPr>
          <p:cNvPr id="2" name="Titel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Aufbau der Seite</a:t>
            </a:r>
            <a:br>
              <a:rPr lang="de-DE" dirty="0"/>
            </a:br>
            <a:r>
              <a:rPr lang="de-DE" dirty="0"/>
              <a:t>,,</a:t>
            </a:r>
            <a:r>
              <a:rPr lang="de-DE" sz="4200" dirty="0"/>
              <a:t>Bürgerservice“</a:t>
            </a:r>
            <a:r>
              <a:rPr lang="de-DE" dirty="0"/>
              <a:t> </a:t>
            </a:r>
          </a:p>
        </p:txBody>
      </p:sp>
      <p:sp>
        <p:nvSpPr>
          <p:cNvPr id="14" name="Abgerundetes Rechteck 13"/>
          <p:cNvSpPr/>
          <p:nvPr/>
        </p:nvSpPr>
        <p:spPr>
          <a:xfrm>
            <a:off x="3615740" y="2123052"/>
            <a:ext cx="7739648" cy="2967436"/>
          </a:xfrm>
          <a:prstGeom prst="roundRect">
            <a:avLst/>
          </a:prstGeom>
          <a:solidFill>
            <a:schemeClr val="bg1">
              <a:alpha val="100000"/>
            </a:schemeClr>
          </a:solidFill>
          <a:ln>
            <a:solidFill>
              <a:schemeClr val="tx2">
                <a:alpha val="10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latzhalter Inhalt 2"/>
          <p:cNvSpPr>
            <a:spLocks noGrp="1" noEditPoints="1"/>
          </p:cNvSpPr>
          <p:nvPr>
            <p:ph sz="half" idx="2"/>
          </p:nvPr>
        </p:nvSpPr>
        <p:spPr>
          <a:xfrm>
            <a:off x="4004857" y="2312817"/>
            <a:ext cx="6961416" cy="3684588"/>
          </a:xfrm>
        </p:spPr>
        <p:txBody>
          <a:bodyPr>
            <a:normAutofit/>
          </a:bodyPr>
          <a:lstStyle/>
          <a:p>
            <a:pPr marL="457200" marR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Symbol" panose="05050102010706020507" pitchFamily="82" charset="2"/>
              <a:buChar char=""/>
            </a:pPr>
            <a:r>
              <a:rPr lang="de-DE" sz="2600" dirty="0">
                <a:latin typeface="+mj-lt"/>
                <a:ea typeface="+mn-lt"/>
              </a:rPr>
              <a:t>K</a:t>
            </a:r>
            <a:r>
              <a:rPr lang="de-DE" sz="2600" b="0" i="0" u="none" strike="noStrike" dirty="0">
                <a:latin typeface="+mj-lt"/>
                <a:ea typeface="+mn-lt"/>
                <a:cs typeface="+mn-cs"/>
              </a:rPr>
              <a:t>opf- und Fußzeile von der Startseite übernommen -&gt; Einheitlichkeit</a:t>
            </a:r>
          </a:p>
          <a:p>
            <a:pPr marL="457200" marR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Symbol" panose="05050102010706020507" pitchFamily="82" charset="2"/>
              <a:buChar char=""/>
            </a:pPr>
            <a:r>
              <a:rPr lang="de-DE" sz="2600" b="0" i="0" u="none" strike="noStrike" dirty="0">
                <a:latin typeface="+mj-lt"/>
                <a:ea typeface="+mn-lt"/>
                <a:cs typeface="+mn-cs"/>
              </a:rPr>
              <a:t>Zwischenüberschrift: jeweiliges Thema der Seite </a:t>
            </a:r>
          </a:p>
          <a:p>
            <a:pPr marL="457200" marR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Symbol" panose="05050102010706020507" pitchFamily="82" charset="2"/>
              <a:buChar char=""/>
            </a:pPr>
            <a:r>
              <a:rPr lang="de-DE" sz="2600" b="0" i="0" u="none" strike="noStrike" dirty="0">
                <a:latin typeface="+mj-lt"/>
                <a:ea typeface="+mn-lt"/>
                <a:cs typeface="+mn-cs"/>
              </a:rPr>
              <a:t>Entscheidung der Hauptthemen fiel auf Hundehaltung und Feuerwerk</a:t>
            </a:r>
          </a:p>
        </p:txBody>
      </p:sp>
      <p:pic>
        <p:nvPicPr>
          <p:cNvPr id="15" name="Bild 24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375368" y="325545"/>
            <a:ext cx="1712447" cy="702362"/>
          </a:xfrm>
          <a:prstGeom prst="rect">
            <a:avLst/>
          </a:prstGeo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268B0D4-EA83-D8C7-4871-EAFAC727C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20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6B8811A-4361-2A79-8F5D-8E95C464C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altLang="en-US"/>
              <a:t>Informationsmanagement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E5508C35-60F4-189F-DF55-4D7E347F1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Marie-Sophie Heinrich, Laura Nasdal, Olivia Feistel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extLst>
    <p:ext uri="{6950BFC3-D8DA-4A85-94F7-54DA5524770B}">
      <p188:commentRel xmlns:p188="http://schemas.microsoft.com/office/powerpoint/2018/8/main" r:id="rId3"/>
    </p:ext>
  </p:extLs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 noEditPoints="1"/>
          </p:cNvSpPr>
          <p:nvPr>
            <p:ph type="title"/>
          </p:nvPr>
        </p:nvSpPr>
        <p:spPr>
          <a:xfrm>
            <a:off x="739775" y="607943"/>
            <a:ext cx="10515600" cy="1325563"/>
          </a:xfrm>
        </p:spPr>
        <p:txBody>
          <a:bodyPr/>
          <a:lstStyle/>
          <a:p>
            <a:pPr algn="ctr"/>
            <a:endParaRPr lang="de-DE" dirty="0"/>
          </a:p>
          <a:p>
            <a:endParaRPr lang="de-DE" dirty="0"/>
          </a:p>
        </p:txBody>
      </p:sp>
      <p:sp>
        <p:nvSpPr>
          <p:cNvPr id="7" name="Abgerundetes Rechteck 6"/>
          <p:cNvSpPr/>
          <p:nvPr/>
        </p:nvSpPr>
        <p:spPr>
          <a:xfrm>
            <a:off x="565122" y="2834780"/>
            <a:ext cx="4353539" cy="1325563"/>
          </a:xfrm>
          <a:prstGeom prst="roundRect">
            <a:avLst/>
          </a:prstGeom>
          <a:solidFill>
            <a:schemeClr val="tx2">
              <a:alpha val="10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latzhalter Text 2"/>
          <p:cNvSpPr>
            <a:spLocks noGrp="1" noEditPoints="1"/>
          </p:cNvSpPr>
          <p:nvPr>
            <p:ph type="body" idx="1"/>
          </p:nvPr>
        </p:nvSpPr>
        <p:spPr>
          <a:xfrm>
            <a:off x="-108310" y="3194174"/>
            <a:ext cx="5157787" cy="823912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de-DE" sz="2800" b="0" i="0" u="none" strike="noStrike" dirty="0">
                <a:solidFill>
                  <a:schemeClr val="bg1">
                    <a:alpha val="100000"/>
                  </a:schemeClr>
                </a:solidFill>
                <a:latin typeface="+mj-lt"/>
                <a:ea typeface="+mn-lt"/>
                <a:cs typeface="+mn-cs"/>
              </a:rPr>
              <a:t>1. Gedanke:</a:t>
            </a:r>
          </a:p>
          <a:p>
            <a:pPr algn="ctr"/>
            <a:r>
              <a:rPr lang="de-DE" sz="2800" b="0" i="0" u="none" strike="noStrike" dirty="0">
                <a:solidFill>
                  <a:schemeClr val="bg1">
                    <a:alpha val="100000"/>
                  </a:schemeClr>
                </a:solidFill>
                <a:latin typeface="+mj-lt"/>
                <a:ea typeface="+mn-lt"/>
                <a:cs typeface="+mn-cs"/>
              </a:rPr>
              <a:t> Tabelle</a:t>
            </a:r>
            <a:endParaRPr b="0" i="0" dirty="0">
              <a:solidFill>
                <a:schemeClr val="bg1">
                  <a:alpha val="100000"/>
                </a:schemeClr>
              </a:solidFill>
              <a:latin typeface="+mj-lt"/>
            </a:endParaRPr>
          </a:p>
        </p:txBody>
      </p:sp>
      <p:sp>
        <p:nvSpPr>
          <p:cNvPr id="8" name="Abgerundetes Rechteck 7"/>
          <p:cNvSpPr/>
          <p:nvPr/>
        </p:nvSpPr>
        <p:spPr>
          <a:xfrm>
            <a:off x="4918661" y="2176324"/>
            <a:ext cx="6776241" cy="2748171"/>
          </a:xfrm>
          <a:prstGeom prst="roundRect">
            <a:avLst/>
          </a:prstGeom>
          <a:solidFill>
            <a:schemeClr val="bg1">
              <a:alpha val="100000"/>
            </a:schemeClr>
          </a:solidFill>
          <a:ln>
            <a:solidFill>
              <a:schemeClr val="tx2">
                <a:alpha val="10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latzhalter Inhalt 3"/>
          <p:cNvSpPr>
            <a:spLocks noGrp="1" noEditPoints="1"/>
          </p:cNvSpPr>
          <p:nvPr>
            <p:ph sz="half" idx="2"/>
          </p:nvPr>
        </p:nvSpPr>
        <p:spPr>
          <a:xfrm>
            <a:off x="5722909" y="2318049"/>
            <a:ext cx="4772567" cy="3684588"/>
          </a:xfrm>
        </p:spPr>
        <p:txBody>
          <a:bodyPr/>
          <a:lstStyle/>
          <a:p>
            <a:pPr marL="719455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None/>
            </a:pPr>
            <a:endParaRPr lang="de-DE" sz="2800" b="0" i="0" u="none" strike="noStrike" dirty="0">
              <a:latin typeface="+mn-lt"/>
              <a:ea typeface="+mn-lt"/>
              <a:cs typeface="+mn-cs"/>
            </a:endParaRPr>
          </a:p>
          <a:p>
            <a:pPr marL="719455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None/>
            </a:pPr>
            <a:r>
              <a:rPr lang="de-DE" sz="2800" b="0" i="0" u="none" strike="noStrike" dirty="0">
                <a:latin typeface="+mn-lt"/>
                <a:ea typeface="+mn-lt"/>
                <a:cs typeface="+mn-cs"/>
              </a:rPr>
              <a:t>  </a:t>
            </a:r>
            <a:r>
              <a:rPr lang="en-US" sz="2600" b="0" i="0" u="none" strike="noStrike" dirty="0">
                <a:latin typeface="+mj-lt"/>
                <a:ea typeface="+mn-lt"/>
                <a:cs typeface="+mn-cs"/>
              </a:rPr>
              <a:t>&lt;table border=“1“&gt; </a:t>
            </a:r>
          </a:p>
          <a:p>
            <a:pPr marL="89916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0" i="0" u="none" strike="noStrike" dirty="0">
                <a:latin typeface="+mj-lt"/>
                <a:ea typeface="+mn-lt"/>
                <a:cs typeface="+mn-cs"/>
              </a:rPr>
              <a:t>&lt;tr&gt; 	&lt;td&gt; &lt;/td&gt; 	&lt;/tr&gt; </a:t>
            </a:r>
          </a:p>
          <a:p>
            <a:pPr marL="89916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0" i="0" u="none" strike="noStrike" dirty="0">
                <a:latin typeface="+mj-lt"/>
                <a:ea typeface="+mn-lt"/>
                <a:cs typeface="+mn-cs"/>
              </a:rPr>
              <a:t>&lt;tr&gt; 	&lt;td&gt; &lt;/td&gt; 	&lt;/tr&gt;</a:t>
            </a:r>
            <a:r>
              <a:rPr lang="en-US" sz="2800" b="0" i="0" u="none" strike="noStrike" dirty="0">
                <a:latin typeface="+mn-lt"/>
                <a:ea typeface="+mn-lt"/>
                <a:cs typeface="+mn-cs"/>
              </a:rPr>
              <a:t> </a:t>
            </a:r>
          </a:p>
        </p:txBody>
      </p:sp>
      <p:pic>
        <p:nvPicPr>
          <p:cNvPr id="9" name="Bild 24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375368" y="325545"/>
            <a:ext cx="1712447" cy="702362"/>
          </a:xfrm>
          <a:prstGeom prst="rect">
            <a:avLst/>
          </a:prstGeom>
        </p:spPr>
      </p:pic>
      <p:sp>
        <p:nvSpPr>
          <p:cNvPr id="11" name="Titel 1">
            <a:extLst>
              <a:ext uri="{FF2B5EF4-FFF2-40B4-BE49-F238E27FC236}">
                <a16:creationId xmlns:a16="http://schemas.microsoft.com/office/drawing/2014/main" id="{926CB977-3043-D2D1-757F-6F2F4D450B72}"/>
              </a:ext>
            </a:extLst>
          </p:cNvPr>
          <p:cNvSpPr txBox="1">
            <a:spLocks noEditPoints="1"/>
          </p:cNvSpPr>
          <p:nvPr/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dirty="0"/>
              <a:t>Aufbau der Seite</a:t>
            </a:r>
            <a:br>
              <a:rPr lang="de-DE" dirty="0"/>
            </a:br>
            <a:r>
              <a:rPr lang="de-DE" dirty="0"/>
              <a:t>,,</a:t>
            </a:r>
            <a:r>
              <a:rPr lang="de-DE" sz="4200" dirty="0"/>
              <a:t>Bürgerservice“</a:t>
            </a:r>
            <a:r>
              <a:rPr lang="de-DE" dirty="0"/>
              <a:t> 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83D6849-6827-D3B9-023F-04240DE65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21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AF92F18-16CF-289B-E42D-68F0A2B17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altLang="en-US"/>
              <a:t>Informationsmanagement</a:t>
            </a:r>
          </a:p>
        </p:txBody>
      </p:sp>
      <p:sp>
        <p:nvSpPr>
          <p:cNvPr id="10" name="Datumsplatzhalter 9">
            <a:extLst>
              <a:ext uri="{FF2B5EF4-FFF2-40B4-BE49-F238E27FC236}">
                <a16:creationId xmlns:a16="http://schemas.microsoft.com/office/drawing/2014/main" id="{E3B01DB2-1469-764F-689A-A8868404F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Marie-Sophie Heinrich, Laura Nasdal, Olivia Feistel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extLst>
    <p:ext uri="{6950BFC3-D8DA-4A85-94F7-54DA5524770B}">
      <p188:commentRel xmlns:p188="http://schemas.microsoft.com/office/powerpoint/2018/8/main" r:id="rId3"/>
    </p:ext>
  </p:extLs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Abgerundetes Rechteck 14"/>
          <p:cNvSpPr/>
          <p:nvPr/>
        </p:nvSpPr>
        <p:spPr>
          <a:xfrm>
            <a:off x="412353" y="2994551"/>
            <a:ext cx="4281305" cy="1398820"/>
          </a:xfrm>
          <a:prstGeom prst="roundRect">
            <a:avLst/>
          </a:prstGeom>
          <a:solidFill>
            <a:schemeClr val="tx2">
              <a:alpha val="10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latzhalter Text 6"/>
          <p:cNvSpPr>
            <a:spLocks noGrp="1" noEditPoints="1"/>
          </p:cNvSpPr>
          <p:nvPr>
            <p:ph type="body" idx="1"/>
          </p:nvPr>
        </p:nvSpPr>
        <p:spPr>
          <a:xfrm>
            <a:off x="375368" y="3482375"/>
            <a:ext cx="4192635" cy="627486"/>
          </a:xfrm>
        </p:spPr>
        <p:txBody>
          <a:bodyPr>
            <a:noAutofit/>
          </a:bodyPr>
          <a:lstStyle/>
          <a:p>
            <a:pPr algn="ctr"/>
            <a:r>
              <a:rPr lang="de-DE" sz="2600" b="0" dirty="0">
                <a:solidFill>
                  <a:schemeClr val="bg1">
                    <a:alpha val="100000"/>
                  </a:schemeClr>
                </a:solidFill>
                <a:latin typeface="+mj-lt"/>
              </a:rPr>
              <a:t>2. Gedanke: </a:t>
            </a:r>
          </a:p>
          <a:p>
            <a:pPr algn="ctr"/>
            <a:r>
              <a:rPr lang="de-DE" sz="2600" b="0" dirty="0">
                <a:solidFill>
                  <a:schemeClr val="bg1">
                    <a:alpha val="100000"/>
                  </a:schemeClr>
                </a:solidFill>
                <a:latin typeface="+mj-lt"/>
              </a:rPr>
              <a:t>Zwei Informationsblöcke </a:t>
            </a:r>
            <a:endParaRPr sz="2600" b="0" dirty="0">
              <a:solidFill>
                <a:schemeClr val="bg1">
                  <a:alpha val="100000"/>
                </a:schemeClr>
              </a:solidFill>
              <a:latin typeface="+mj-lt"/>
            </a:endParaRPr>
          </a:p>
        </p:txBody>
      </p:sp>
      <p:sp>
        <p:nvSpPr>
          <p:cNvPr id="19" name="Abgerundetes Rechteck 18"/>
          <p:cNvSpPr/>
          <p:nvPr/>
        </p:nvSpPr>
        <p:spPr>
          <a:xfrm>
            <a:off x="4693658" y="1920627"/>
            <a:ext cx="6990778" cy="3750983"/>
          </a:xfrm>
          <a:prstGeom prst="roundRect">
            <a:avLst/>
          </a:prstGeom>
          <a:solidFill>
            <a:schemeClr val="bg1">
              <a:alpha val="100000"/>
            </a:schemeClr>
          </a:solidFill>
          <a:ln>
            <a:solidFill>
              <a:schemeClr val="tx2">
                <a:alpha val="10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latzhalter Inhalt 2"/>
          <p:cNvSpPr>
            <a:spLocks noGrp="1" noEditPoints="1"/>
          </p:cNvSpPr>
          <p:nvPr>
            <p:ph sz="half" idx="2"/>
          </p:nvPr>
        </p:nvSpPr>
        <p:spPr>
          <a:xfrm>
            <a:off x="4730642" y="2144001"/>
            <a:ext cx="6953793" cy="3527609"/>
          </a:xfrm>
        </p:spPr>
        <p:txBody>
          <a:bodyPr>
            <a:normAutofit fontScale="92500" lnSpcReduction="20000"/>
          </a:bodyPr>
          <a:lstStyle/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b="0" i="0" u="none" strike="noStrike" dirty="0">
                <a:latin typeface="+mj-lt"/>
                <a:ea typeface="+mn-lt"/>
                <a:cs typeface="+mn-cs"/>
              </a:rPr>
              <a:t> &lt;div class="content-block"&gt;</a:t>
            </a:r>
          </a:p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b="0" i="0" u="none" strike="noStrike" dirty="0">
                <a:latin typeface="+mj-lt"/>
                <a:ea typeface="+mn-lt"/>
                <a:cs typeface="+mn-cs"/>
              </a:rPr>
              <a:t>                &lt;h1 class="header-container"&gt;</a:t>
            </a:r>
            <a:r>
              <a:rPr lang="en-US" sz="2300" b="0" i="0" u="none" strike="noStrike" dirty="0" err="1">
                <a:latin typeface="+mj-lt"/>
                <a:ea typeface="+mn-lt"/>
                <a:cs typeface="+mn-cs"/>
              </a:rPr>
              <a:t>Weitere</a:t>
            </a:r>
            <a:r>
              <a:rPr lang="en-US" sz="2300" b="0" i="0" u="none" strike="noStrike" dirty="0">
                <a:latin typeface="+mj-lt"/>
                <a:ea typeface="+mn-lt"/>
                <a:cs typeface="+mn-cs"/>
              </a:rPr>
              <a:t> </a:t>
            </a:r>
            <a:r>
              <a:rPr lang="en-US" sz="2300" b="0" i="0" u="none" strike="noStrike" dirty="0" err="1">
                <a:latin typeface="+mj-lt"/>
                <a:ea typeface="+mn-lt"/>
                <a:cs typeface="+mn-cs"/>
              </a:rPr>
              <a:t>Informationen</a:t>
            </a:r>
            <a:r>
              <a:rPr lang="en-US" sz="2300" b="0" i="0" u="none" strike="noStrike" dirty="0">
                <a:latin typeface="+mj-lt"/>
                <a:ea typeface="+mn-lt"/>
                <a:cs typeface="+mn-cs"/>
              </a:rPr>
              <a:t>&lt;/h1&gt;</a:t>
            </a:r>
          </a:p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b="0" i="0" u="none" strike="noStrike" dirty="0">
                <a:latin typeface="+mj-lt"/>
                <a:ea typeface="+mn-lt"/>
                <a:cs typeface="+mn-cs"/>
              </a:rPr>
              <a:t>                &lt;div class="content-block-</a:t>
            </a:r>
            <a:r>
              <a:rPr lang="en-US" sz="2300" b="0" i="0" u="none" strike="noStrike" dirty="0" err="1">
                <a:latin typeface="+mj-lt"/>
                <a:ea typeface="+mn-lt"/>
                <a:cs typeface="+mn-cs"/>
              </a:rPr>
              <a:t>meldung</a:t>
            </a:r>
            <a:r>
              <a:rPr lang="en-US" sz="2300" b="0" i="0" u="none" strike="noStrike" dirty="0">
                <a:latin typeface="+mj-lt"/>
                <a:ea typeface="+mn-lt"/>
                <a:cs typeface="+mn-cs"/>
              </a:rPr>
              <a:t>"&gt;</a:t>
            </a:r>
          </a:p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b="0" i="0" u="none" strike="noStrike" dirty="0">
                <a:latin typeface="+mj-lt"/>
                <a:ea typeface="+mn-lt"/>
                <a:cs typeface="+mn-cs"/>
              </a:rPr>
              <a:t>                    &lt;div class="content-block-U"&gt;</a:t>
            </a:r>
          </a:p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b="0" i="0" u="none" strike="noStrike" dirty="0">
                <a:latin typeface="+mj-lt"/>
                <a:ea typeface="+mn-lt"/>
                <a:cs typeface="+mn-cs"/>
              </a:rPr>
              <a:t>                        &lt;a </a:t>
            </a:r>
            <a:r>
              <a:rPr lang="en-US" sz="2300" b="0" i="0" u="none" strike="noStrike" dirty="0" err="1">
                <a:latin typeface="+mj-lt"/>
                <a:ea typeface="+mn-lt"/>
                <a:cs typeface="+mn-cs"/>
              </a:rPr>
              <a:t>href</a:t>
            </a:r>
            <a:r>
              <a:rPr lang="en-US" sz="2300" b="0" i="0" u="none" strike="noStrike" dirty="0">
                <a:latin typeface="+mj-lt"/>
                <a:ea typeface="+mn-lt"/>
                <a:cs typeface="+mn-cs"/>
              </a:rPr>
              <a:t>="Hundehaltung1.html"&gt;</a:t>
            </a:r>
          </a:p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b="0" i="0" u="none" strike="noStrike" dirty="0">
                <a:latin typeface="+mj-lt"/>
                <a:ea typeface="+mn-lt"/>
                <a:cs typeface="+mn-cs"/>
              </a:rPr>
              <a:t>                            &lt;</a:t>
            </a:r>
            <a:r>
              <a:rPr lang="en-US" sz="2300" b="0" i="0" u="none" strike="noStrike" dirty="0" err="1">
                <a:latin typeface="+mj-lt"/>
                <a:ea typeface="+mn-lt"/>
                <a:cs typeface="+mn-cs"/>
              </a:rPr>
              <a:t>img</a:t>
            </a:r>
            <a:r>
              <a:rPr lang="en-US" sz="2300" b="0" i="0" u="none" strike="noStrike" dirty="0">
                <a:latin typeface="+mj-lt"/>
                <a:ea typeface="+mn-lt"/>
                <a:cs typeface="+mn-cs"/>
              </a:rPr>
              <a:t> </a:t>
            </a:r>
            <a:r>
              <a:rPr lang="en-US" sz="2300" b="0" i="0" u="none" strike="noStrike" dirty="0" err="1">
                <a:latin typeface="+mj-lt"/>
                <a:ea typeface="+mn-lt"/>
                <a:cs typeface="+mn-cs"/>
              </a:rPr>
              <a:t>src</a:t>
            </a:r>
            <a:r>
              <a:rPr lang="en-US" sz="2300" b="0" i="0" u="none" strike="noStrike" dirty="0">
                <a:latin typeface="+mj-lt"/>
                <a:ea typeface="+mn-lt"/>
                <a:cs typeface="+mn-cs"/>
              </a:rPr>
              <a:t>="Pictures/dogs-				930727_1280.JPG" alt="</a:t>
            </a:r>
            <a:r>
              <a:rPr lang="en-US" sz="2300" b="0" i="0" u="none" strike="noStrike" dirty="0" err="1">
                <a:latin typeface="+mj-lt"/>
                <a:ea typeface="+mn-lt"/>
                <a:cs typeface="+mn-cs"/>
              </a:rPr>
              <a:t>Hundebild</a:t>
            </a:r>
            <a:r>
              <a:rPr lang="en-US" sz="2300" b="0" i="0" u="none" strike="noStrike" dirty="0">
                <a:latin typeface="+mj-lt"/>
                <a:ea typeface="+mn-lt"/>
                <a:cs typeface="+mn-cs"/>
              </a:rPr>
              <a:t>"&gt;</a:t>
            </a:r>
          </a:p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b="0" i="0" u="none" strike="noStrike" dirty="0">
                <a:latin typeface="+mj-lt"/>
                <a:ea typeface="+mn-lt"/>
                <a:cs typeface="+mn-cs"/>
              </a:rPr>
              <a:t>                            &lt;p style="text-align: 					center;"&gt;&lt;b&gt;</a:t>
            </a:r>
            <a:r>
              <a:rPr lang="en-US" sz="2300" b="0" i="0" u="none" strike="noStrike" dirty="0" err="1">
                <a:latin typeface="+mj-lt"/>
                <a:ea typeface="+mn-lt"/>
                <a:cs typeface="+mn-cs"/>
              </a:rPr>
              <a:t>Hundehaltung</a:t>
            </a:r>
            <a:r>
              <a:rPr lang="en-US" sz="2300" b="0" i="0" u="none" strike="noStrike" dirty="0">
                <a:latin typeface="+mj-lt"/>
                <a:ea typeface="+mn-lt"/>
                <a:cs typeface="+mn-cs"/>
              </a:rPr>
              <a:t>&lt;/b&gt;&lt;/p&gt;</a:t>
            </a:r>
          </a:p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b="0" i="0" u="none" strike="noStrike" dirty="0">
                <a:latin typeface="+mj-lt"/>
                <a:ea typeface="+mn-lt"/>
                <a:cs typeface="+mn-cs"/>
              </a:rPr>
              <a:t>                        &lt;/a&gt;</a:t>
            </a:r>
          </a:p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b="0" i="0" u="none" strike="noStrike" dirty="0">
                <a:latin typeface="+mj-lt"/>
                <a:ea typeface="+mn-lt"/>
                <a:cs typeface="+mn-cs"/>
              </a:rPr>
              <a:t>                    &lt;/div&gt;</a:t>
            </a:r>
            <a:endParaRPr sz="2300" dirty="0"/>
          </a:p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de-DE" sz="2300" b="0" i="0" u="none" strike="noStrike" dirty="0">
              <a:latin typeface="+mn-lt"/>
              <a:ea typeface="+mn-lt"/>
              <a:cs typeface="+mn-cs"/>
            </a:endParaRPr>
          </a:p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00" dirty="0"/>
          </a:p>
        </p:txBody>
      </p:sp>
      <p:pic>
        <p:nvPicPr>
          <p:cNvPr id="20" name="Bild 2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375368" y="325545"/>
            <a:ext cx="1712447" cy="702362"/>
          </a:xfrm>
          <a:prstGeom prst="rect">
            <a:avLst/>
          </a:prstGeom>
        </p:spPr>
      </p:pic>
      <p:sp>
        <p:nvSpPr>
          <p:cNvPr id="5" name="Titel 1">
            <a:extLst>
              <a:ext uri="{FF2B5EF4-FFF2-40B4-BE49-F238E27FC236}">
                <a16:creationId xmlns:a16="http://schemas.microsoft.com/office/drawing/2014/main" id="{A0644B26-C0B9-C118-C4EA-BADD29B1DFEF}"/>
              </a:ext>
            </a:extLst>
          </p:cNvPr>
          <p:cNvSpPr txBox="1">
            <a:spLocks noGrp="1" noEditPoints="1"/>
          </p:cNvSpPr>
          <p:nvPr>
            <p:ph type="title"/>
          </p:nvPr>
        </p:nvSpPr>
        <p:spPr>
          <a:xfrm>
            <a:off x="988483" y="325545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dirty="0"/>
              <a:t>Aufbau der Seite</a:t>
            </a:r>
            <a:br>
              <a:rPr lang="de-DE" dirty="0"/>
            </a:br>
            <a:r>
              <a:rPr lang="de-DE" dirty="0"/>
              <a:t>,,</a:t>
            </a:r>
            <a:r>
              <a:rPr lang="de-DE" sz="4200" dirty="0"/>
              <a:t>Bürgerservice“</a:t>
            </a:r>
            <a:r>
              <a:rPr lang="de-DE" dirty="0"/>
              <a:t> 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7E12BDB5-4892-1934-7C98-C17226E93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22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688ACB9-E266-1AFC-EA27-2A0C6C8CE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altLang="en-US"/>
              <a:t>Informationsmanagement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3974FAEE-CDF7-AE3F-6B00-F855278B3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Marie-Sophie Heinrich, Laura Nasdal, Olivia Feistel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bgerundetes Rechteck 9"/>
          <p:cNvSpPr/>
          <p:nvPr/>
        </p:nvSpPr>
        <p:spPr>
          <a:xfrm>
            <a:off x="591286" y="2905596"/>
            <a:ext cx="2359911" cy="1515966"/>
          </a:xfrm>
          <a:prstGeom prst="roundRect">
            <a:avLst/>
          </a:prstGeom>
          <a:solidFill>
            <a:schemeClr val="tx2">
              <a:alpha val="10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latzhalter Text 6"/>
          <p:cNvSpPr>
            <a:spLocks noGrp="1" noEditPoints="1"/>
          </p:cNvSpPr>
          <p:nvPr>
            <p:ph type="body" idx="1"/>
          </p:nvPr>
        </p:nvSpPr>
        <p:spPr>
          <a:xfrm>
            <a:off x="960139" y="3111501"/>
            <a:ext cx="8327196" cy="823912"/>
          </a:xfrm>
        </p:spPr>
        <p:txBody>
          <a:bodyPr/>
          <a:lstStyle/>
          <a:p>
            <a:r>
              <a:rPr lang="de-DE" sz="2600" b="0" dirty="0">
                <a:solidFill>
                  <a:schemeClr val="bg1">
                    <a:alpha val="100000"/>
                  </a:schemeClr>
                </a:solidFill>
                <a:latin typeface="+mj-lt"/>
              </a:rPr>
              <a:t>Aufbau</a:t>
            </a:r>
            <a:r>
              <a:rPr lang="de-DE" sz="2800" dirty="0"/>
              <a:t> </a:t>
            </a:r>
            <a:endParaRPr sz="2800" dirty="0"/>
          </a:p>
        </p:txBody>
      </p:sp>
      <p:sp>
        <p:nvSpPr>
          <p:cNvPr id="2" name="Titel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Aufbau der Seite</a:t>
            </a:r>
          </a:p>
          <a:p>
            <a:pPr algn="ctr"/>
            <a:r>
              <a:rPr lang="de-DE" dirty="0"/>
              <a:t>,,Hundehaltung und Feuerwerk“</a:t>
            </a:r>
          </a:p>
        </p:txBody>
      </p:sp>
      <p:sp>
        <p:nvSpPr>
          <p:cNvPr id="11" name="Abgerundetes Rechteck 10"/>
          <p:cNvSpPr/>
          <p:nvPr/>
        </p:nvSpPr>
        <p:spPr>
          <a:xfrm>
            <a:off x="2951197" y="1977929"/>
            <a:ext cx="8755023" cy="3411668"/>
          </a:xfrm>
          <a:prstGeom prst="roundRect">
            <a:avLst/>
          </a:prstGeom>
          <a:solidFill>
            <a:schemeClr val="bg1">
              <a:alpha val="100000"/>
            </a:schemeClr>
          </a:solidFill>
          <a:ln>
            <a:solidFill>
              <a:schemeClr val="tx2">
                <a:alpha val="10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latzhalter Inhalt 2"/>
          <p:cNvSpPr>
            <a:spLocks noGrp="1" noEditPoints="1"/>
          </p:cNvSpPr>
          <p:nvPr>
            <p:ph sz="half" idx="2"/>
          </p:nvPr>
        </p:nvSpPr>
        <p:spPr>
          <a:xfrm>
            <a:off x="3063245" y="2093119"/>
            <a:ext cx="8915070" cy="3684588"/>
          </a:xfrm>
        </p:spPr>
        <p:txBody>
          <a:bodyPr>
            <a:normAutofit/>
          </a:bodyPr>
          <a:lstStyle/>
          <a:p>
            <a:pPr marL="490855" marR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Symbol" panose="05050102010706020507" pitchFamily="82" charset="2"/>
              <a:buChar char=""/>
            </a:pPr>
            <a:r>
              <a:rPr lang="de-DE" sz="2600" b="0" i="0" u="none" strike="noStrike" dirty="0">
                <a:latin typeface="+mj-lt"/>
                <a:ea typeface="+mn-lt"/>
                <a:cs typeface="+mn-cs"/>
              </a:rPr>
              <a:t>Kopf- und Fußzeile von der Startseite übernommen -&gt; Einheitlichkeit</a:t>
            </a:r>
          </a:p>
          <a:p>
            <a:pPr marL="490855" marR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Symbol" panose="05050102010706020507" pitchFamily="82" charset="2"/>
              <a:buChar char=""/>
            </a:pPr>
            <a:r>
              <a:rPr lang="de-DE" sz="2600" b="0" i="0" u="none" strike="noStrike" dirty="0">
                <a:latin typeface="+mj-lt"/>
                <a:ea typeface="+mn-lt"/>
                <a:cs typeface="+mn-cs"/>
              </a:rPr>
              <a:t>Zwischenüberschrift: jeweiliges Thema der Seite </a:t>
            </a:r>
          </a:p>
          <a:p>
            <a:pPr marL="490855" marR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Symbol" panose="05050102010706020507" pitchFamily="82" charset="2"/>
              <a:buChar char=""/>
            </a:pPr>
            <a:r>
              <a:rPr lang="de-DE" sz="2600" b="0" i="0" u="none" strike="noStrike" dirty="0">
                <a:latin typeface="+mj-lt"/>
                <a:ea typeface="+mn-lt"/>
                <a:cs typeface="+mn-cs"/>
              </a:rPr>
              <a:t>Aufbau beider Seiten ähnlich: Informationstexte, Gesetzestext- Ausschnitte, Kontaktdaten, Bild und Verlinkungen zu den verschiedenen Gesetzen und Verordnungen sowie bereits vorhandenen Formularen</a:t>
            </a:r>
          </a:p>
        </p:txBody>
      </p:sp>
      <p:pic>
        <p:nvPicPr>
          <p:cNvPr id="12" name="Bild 24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375368" y="325545"/>
            <a:ext cx="1712447" cy="702362"/>
          </a:xfrm>
          <a:prstGeom prst="rect">
            <a:avLst/>
          </a:prstGeo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411714D-4133-547E-073C-5546EFE31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23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CD23501-7B57-D13E-17D5-9D715A529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altLang="en-US"/>
              <a:t>Informationsmanagement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65B36CB5-C970-F5A7-7AE3-15E44D999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Marie-Sophie Heinrich, Laura Nasdal, Olivia Feistel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extLst>
    <p:ext uri="{6950BFC3-D8DA-4A85-94F7-54DA5524770B}">
      <p188:commentRel xmlns:p188="http://schemas.microsoft.com/office/powerpoint/2018/8/main" r:id="rId3"/>
    </p:ext>
  </p:extLs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bgerundetes Rechteck 10"/>
          <p:cNvSpPr/>
          <p:nvPr/>
        </p:nvSpPr>
        <p:spPr>
          <a:xfrm>
            <a:off x="587034" y="3206749"/>
            <a:ext cx="3698481" cy="1111251"/>
          </a:xfrm>
          <a:prstGeom prst="roundRect">
            <a:avLst/>
          </a:prstGeom>
          <a:solidFill>
            <a:schemeClr val="tx2">
              <a:alpha val="10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latzhalter Text 7"/>
          <p:cNvSpPr>
            <a:spLocks noGrp="1" noEditPoints="1"/>
          </p:cNvSpPr>
          <p:nvPr>
            <p:ph type="body" idx="1"/>
          </p:nvPr>
        </p:nvSpPr>
        <p:spPr>
          <a:xfrm>
            <a:off x="1439951" y="350748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600" i="0" u="none" strike="noStrike" dirty="0">
                <a:solidFill>
                  <a:schemeClr val="bg1">
                    <a:alpha val="100000"/>
                  </a:schemeClr>
                </a:solidFill>
                <a:latin typeface="+mj-lt"/>
                <a:ea typeface="+mn-lt"/>
                <a:cs typeface="+mn-cs"/>
              </a:rPr>
              <a:t>Verlinkungen</a:t>
            </a:r>
            <a:endParaRPr sz="2600" dirty="0">
              <a:solidFill>
                <a:schemeClr val="bg1">
                  <a:alpha val="100000"/>
                </a:schemeClr>
              </a:solidFill>
              <a:latin typeface="+mj-lt"/>
            </a:endParaRPr>
          </a:p>
        </p:txBody>
      </p:sp>
      <p:sp>
        <p:nvSpPr>
          <p:cNvPr id="12" name="Abgerundetes Rechteck 11"/>
          <p:cNvSpPr/>
          <p:nvPr/>
        </p:nvSpPr>
        <p:spPr>
          <a:xfrm>
            <a:off x="4285515" y="2457621"/>
            <a:ext cx="7184383" cy="2581390"/>
          </a:xfrm>
          <a:prstGeom prst="roundRect">
            <a:avLst/>
          </a:prstGeom>
          <a:solidFill>
            <a:schemeClr val="bg1">
              <a:alpha val="10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latzhalter Inhalt 2"/>
          <p:cNvSpPr>
            <a:spLocks noGrp="1" noEditPoints="1"/>
          </p:cNvSpPr>
          <p:nvPr>
            <p:ph sz="half" idx="2"/>
          </p:nvPr>
        </p:nvSpPr>
        <p:spPr>
          <a:xfrm>
            <a:off x="4944416" y="2155279"/>
            <a:ext cx="5866582" cy="3684588"/>
          </a:xfrm>
          <a:prstGeom prst="rect">
            <a:avLst/>
          </a:prstGeom>
        </p:spPr>
        <p:txBody>
          <a:bodyPr/>
          <a:lstStyle/>
          <a:p>
            <a:pPr marL="22860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82" charset="0"/>
              <a:buNone/>
            </a:pPr>
            <a:endParaRPr lang="de-DE" sz="2800" b="1" i="0" u="none" strike="noStrike" dirty="0">
              <a:latin typeface="+mn-lt"/>
              <a:ea typeface="+mn-lt"/>
              <a:cs typeface="+mn-cs"/>
            </a:endParaRPr>
          </a:p>
          <a:p>
            <a:pPr marL="22860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82" charset="0"/>
              <a:buNone/>
            </a:pPr>
            <a:endParaRPr lang="de-DE" sz="2800" b="1" i="0" u="none" strike="noStrike" dirty="0">
              <a:latin typeface="+mn-lt"/>
              <a:ea typeface="+mn-lt"/>
              <a:cs typeface="+mn-cs"/>
            </a:endParaRPr>
          </a:p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600" b="0" i="0" u="none" strike="noStrike" dirty="0">
                <a:latin typeface="+mj-lt"/>
                <a:ea typeface="+mn-lt"/>
                <a:cs typeface="+mn-cs"/>
              </a:rPr>
              <a:t>&lt;a </a:t>
            </a:r>
            <a:r>
              <a:rPr lang="de-DE" sz="2600" b="0" i="0" u="none" strike="noStrike" dirty="0" err="1">
                <a:latin typeface="+mj-lt"/>
                <a:ea typeface="+mn-lt"/>
                <a:cs typeface="+mn-cs"/>
              </a:rPr>
              <a:t>href</a:t>
            </a:r>
            <a:r>
              <a:rPr lang="de-DE" sz="2600" b="0" i="0" u="none" strike="noStrike" dirty="0">
                <a:latin typeface="+mj-lt"/>
                <a:ea typeface="+mn-lt"/>
                <a:cs typeface="+mn-cs"/>
              </a:rPr>
              <a:t>=“Domain der Internetseite”&gt; Name der auf der Webseite zu sehen sein soll &lt;/a&gt;</a:t>
            </a:r>
          </a:p>
        </p:txBody>
      </p:sp>
      <p:sp>
        <p:nvSpPr>
          <p:cNvPr id="4" name="Titel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Aufbau der Seite</a:t>
            </a:r>
          </a:p>
          <a:p>
            <a:pPr algn="ctr"/>
            <a:r>
              <a:rPr lang="de-DE" dirty="0"/>
              <a:t>,,Hundehaltung und Feuerwerk“</a:t>
            </a:r>
          </a:p>
        </p:txBody>
      </p:sp>
      <p:pic>
        <p:nvPicPr>
          <p:cNvPr id="13" name="Bild 24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375368" y="325545"/>
            <a:ext cx="1712447" cy="702362"/>
          </a:xfrm>
          <a:prstGeom prst="rect">
            <a:avLst/>
          </a:prstGeom>
        </p:spPr>
      </p:pic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50BCBF3E-4906-698A-412B-A981B8C23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24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0B4D350-289E-E7F4-78B9-4B1ACDB28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altLang="en-US"/>
              <a:t>Informationsmanagement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05B33A0E-7AB6-043C-E0A7-0EF0E5478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Marie-Sophie Heinrich, Laura Nasdal, Olivia Feistel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extLst>
    <p:ext uri="{6950BFC3-D8DA-4A85-94F7-54DA5524770B}">
      <p188:commentRel xmlns:p188="http://schemas.microsoft.com/office/powerpoint/2018/8/main" r:id="rId3"/>
    </p:ext>
  </p:extLs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E76A4755-A2A4-7144-7FDE-83CF9F9B0FBE}"/>
              </a:ext>
            </a:extLst>
          </p:cNvPr>
          <p:cNvSpPr/>
          <p:nvPr/>
        </p:nvSpPr>
        <p:spPr>
          <a:xfrm>
            <a:off x="915816" y="2068128"/>
            <a:ext cx="3548762" cy="689147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C40BAEE7-89B0-8456-FEBA-7F37825334F7}"/>
              </a:ext>
            </a:extLst>
          </p:cNvPr>
          <p:cNvSpPr/>
          <p:nvPr/>
        </p:nvSpPr>
        <p:spPr>
          <a:xfrm>
            <a:off x="349079" y="2757277"/>
            <a:ext cx="4682236" cy="3201139"/>
          </a:xfrm>
          <a:prstGeom prst="round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E2464B93-0379-35C2-1FE5-0550AEB118E4}"/>
              </a:ext>
            </a:extLst>
          </p:cNvPr>
          <p:cNvSpPr/>
          <p:nvPr/>
        </p:nvSpPr>
        <p:spPr>
          <a:xfrm>
            <a:off x="5190065" y="2757277"/>
            <a:ext cx="6626567" cy="3201140"/>
          </a:xfrm>
          <a:prstGeom prst="round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F0435C1-E00B-75C1-EF0A-BD7D4D49B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b="0" i="0" u="none" strike="noStrike" dirty="0">
                <a:solidFill>
                  <a:schemeClr val="tx2"/>
                </a:solidFill>
                <a:effectLst/>
              </a:rPr>
              <a:t>Aufbau der Seite „Online-Kontaktformular“</a:t>
            </a:r>
            <a:endParaRPr lang="de-DE" dirty="0">
              <a:solidFill>
                <a:schemeClr val="tx2"/>
              </a:solidFill>
            </a:endParaRPr>
          </a:p>
        </p:txBody>
      </p:sp>
      <p:pic>
        <p:nvPicPr>
          <p:cNvPr id="5" name="Bild 24">
            <a:extLst>
              <a:ext uri="{FF2B5EF4-FFF2-40B4-BE49-F238E27FC236}">
                <a16:creationId xmlns:a16="http://schemas.microsoft.com/office/drawing/2014/main" id="{DD1A4548-914F-9BC4-31EF-DBD0CCCE511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375368" y="325545"/>
            <a:ext cx="1712447" cy="702362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5259A427-188F-DB3E-307B-034CBC111F90}"/>
              </a:ext>
            </a:extLst>
          </p:cNvPr>
          <p:cNvSpPr txBox="1"/>
          <p:nvPr/>
        </p:nvSpPr>
        <p:spPr>
          <a:xfrm>
            <a:off x="1523210" y="2131336"/>
            <a:ext cx="3304112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600" b="0" i="0" dirty="0">
                <a:solidFill>
                  <a:schemeClr val="bg1"/>
                </a:solidFill>
                <a:effectLst/>
                <a:latin typeface="+mj-lt"/>
              </a:rPr>
              <a:t>Sektionsbalken</a:t>
            </a:r>
            <a:endParaRPr lang="de-DE" sz="2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A5973F23-2743-B9DF-3B18-FEA5D81C6E35}"/>
              </a:ext>
            </a:extLst>
          </p:cNvPr>
          <p:cNvSpPr txBox="1"/>
          <p:nvPr/>
        </p:nvSpPr>
        <p:spPr>
          <a:xfrm>
            <a:off x="375368" y="2982724"/>
            <a:ext cx="4175465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600" b="0" i="0" u="none" strike="noStrike" dirty="0">
                <a:solidFill>
                  <a:srgbClr val="000000"/>
                </a:solidFill>
                <a:effectLst/>
                <a:latin typeface="+mj-lt"/>
              </a:rPr>
              <a:t>enthält Titel der Seite „Online-Kontaktformular“ 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600" dirty="0">
                <a:solidFill>
                  <a:srgbClr val="000000"/>
                </a:solidFill>
                <a:latin typeface="+mj-lt"/>
              </a:rPr>
              <a:t>befindet sich über </a:t>
            </a:r>
            <a:r>
              <a:rPr lang="de-DE" sz="2600" dirty="0" err="1">
                <a:solidFill>
                  <a:srgbClr val="000000"/>
                </a:solidFill>
                <a:latin typeface="+mj-lt"/>
              </a:rPr>
              <a:t>Contentblock</a:t>
            </a:r>
            <a:endParaRPr lang="de-DE" sz="2600" dirty="0">
              <a:latin typeface="+mj-lt"/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A4392328-3694-D012-64D4-B00313915EC4}"/>
              </a:ext>
            </a:extLst>
          </p:cNvPr>
          <p:cNvSpPr txBox="1"/>
          <p:nvPr/>
        </p:nvSpPr>
        <p:spPr>
          <a:xfrm>
            <a:off x="5276765" y="2911296"/>
            <a:ext cx="6667670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de-DE" sz="2600" b="0" i="0" u="none" strike="noStrike" dirty="0">
                <a:solidFill>
                  <a:srgbClr val="000000"/>
                </a:solidFill>
                <a:effectLst/>
                <a:latin typeface="+mj-lt"/>
              </a:rPr>
              <a:t>enthält drei Input-Felder vom Typ „Text“ mit Namen: „Name“, „E-Mail-Adresse“, „Telefon“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de-DE" sz="2600" b="0" i="0" u="none" strike="noStrike" dirty="0">
                <a:solidFill>
                  <a:srgbClr val="000000"/>
                </a:solidFill>
                <a:effectLst/>
                <a:latin typeface="+mj-lt"/>
              </a:rPr>
              <a:t>darunter befindet sich „</a:t>
            </a:r>
            <a:r>
              <a:rPr lang="de-DE" sz="2600" b="0" i="0" u="none" strike="noStrike" dirty="0" err="1">
                <a:solidFill>
                  <a:srgbClr val="000000"/>
                </a:solidFill>
                <a:effectLst/>
                <a:latin typeface="+mj-lt"/>
              </a:rPr>
              <a:t>Textarea</a:t>
            </a:r>
            <a:r>
              <a:rPr lang="de-DE" sz="2600" b="0" i="0" u="none" strike="noStrike" dirty="0">
                <a:solidFill>
                  <a:srgbClr val="000000"/>
                </a:solidFill>
                <a:effectLst/>
                <a:latin typeface="+mj-lt"/>
              </a:rPr>
              <a:t>“ zur detaillierten Beschreibung des Anliegens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de-DE" sz="2600" b="0" i="0" u="none" strike="noStrike" dirty="0">
                <a:solidFill>
                  <a:srgbClr val="000000"/>
                </a:solidFill>
                <a:effectLst/>
                <a:latin typeface="+mj-lt"/>
              </a:rPr>
              <a:t>„Senden-Button“ am Ende des Formulars</a:t>
            </a:r>
          </a:p>
        </p:txBody>
      </p:sp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8EB639F7-08E4-C6E3-FD5A-201D1EFC74A5}"/>
              </a:ext>
            </a:extLst>
          </p:cNvPr>
          <p:cNvSpPr/>
          <p:nvPr/>
        </p:nvSpPr>
        <p:spPr>
          <a:xfrm>
            <a:off x="6324052" y="2068128"/>
            <a:ext cx="4100872" cy="689148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E9D60CE4-AF09-572A-83D5-F60F537308FB}"/>
              </a:ext>
            </a:extLst>
          </p:cNvPr>
          <p:cNvSpPr txBox="1"/>
          <p:nvPr/>
        </p:nvSpPr>
        <p:spPr>
          <a:xfrm>
            <a:off x="7111639" y="2166479"/>
            <a:ext cx="2783417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600" b="0" i="0" dirty="0" err="1">
                <a:solidFill>
                  <a:schemeClr val="bg1"/>
                </a:solidFill>
                <a:effectLst/>
                <a:latin typeface="+mj-lt"/>
              </a:rPr>
              <a:t>Contentblock</a:t>
            </a:r>
            <a:endParaRPr lang="de-DE" sz="2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8629E528-5C33-7E64-5006-B4168C029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25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373CBD0-05C6-EB34-83CF-38C415038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altLang="en-US"/>
              <a:t>Informationsmanagement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363CC06F-1AF1-0360-CF14-7694FD3D5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Marie-Sophie Heinrich, Laura Nasdal, Olivia Feistel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37643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7BFA6728-0B39-60A8-4191-3B3D6B1EEA98}"/>
              </a:ext>
            </a:extLst>
          </p:cNvPr>
          <p:cNvSpPr/>
          <p:nvPr/>
        </p:nvSpPr>
        <p:spPr>
          <a:xfrm>
            <a:off x="6733114" y="2080686"/>
            <a:ext cx="3577167" cy="814387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196170C0-E3D4-5430-CE68-86481B061913}"/>
              </a:ext>
            </a:extLst>
          </p:cNvPr>
          <p:cNvSpPr/>
          <p:nvPr/>
        </p:nvSpPr>
        <p:spPr>
          <a:xfrm>
            <a:off x="1077381" y="2092326"/>
            <a:ext cx="3577167" cy="814387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DA9C9BE9-D07E-A48B-0C8B-DB4D44BFE13D}"/>
              </a:ext>
            </a:extLst>
          </p:cNvPr>
          <p:cNvSpPr/>
          <p:nvPr/>
        </p:nvSpPr>
        <p:spPr>
          <a:xfrm>
            <a:off x="6301316" y="2906713"/>
            <a:ext cx="4618567" cy="2786856"/>
          </a:xfrm>
          <a:prstGeom prst="round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/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37869855-AC96-C638-69A5-7BA9202F1170}"/>
              </a:ext>
            </a:extLst>
          </p:cNvPr>
          <p:cNvSpPr/>
          <p:nvPr/>
        </p:nvSpPr>
        <p:spPr>
          <a:xfrm>
            <a:off x="556682" y="2906713"/>
            <a:ext cx="4618567" cy="2786856"/>
          </a:xfrm>
          <a:prstGeom prst="round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sz="4400" i="0" u="none" strike="noStrike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Probleme/Herausforderungen </a:t>
            </a:r>
          </a:p>
          <a:p>
            <a:pPr algn="ctr"/>
            <a:r>
              <a:rPr lang="de-DE" sz="4400" i="0" u="none" strike="noStrike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&amp; Lösungsansätze</a:t>
            </a:r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6C15837D-DD43-E6D3-2DE3-CB15674F27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09800" y="1925904"/>
            <a:ext cx="5815256" cy="814386"/>
          </a:xfrm>
        </p:spPr>
        <p:txBody>
          <a:bodyPr>
            <a:normAutofit/>
          </a:bodyPr>
          <a:lstStyle/>
          <a:p>
            <a:r>
              <a:rPr lang="de-DE" sz="2600" b="0" dirty="0">
                <a:solidFill>
                  <a:schemeClr val="bg1"/>
                </a:solidFill>
                <a:latin typeface="+mj-lt"/>
              </a:rPr>
              <a:t>Nano</a:t>
            </a:r>
          </a:p>
        </p:txBody>
      </p:sp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93E86C9F-C88C-1213-B859-EF1F5FC0E3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4003" y="3066256"/>
            <a:ext cx="5157787" cy="3684588"/>
          </a:xfrm>
        </p:spPr>
        <p:txBody>
          <a:bodyPr>
            <a:normAutofit/>
          </a:bodyPr>
          <a:lstStyle/>
          <a:p>
            <a:r>
              <a:rPr lang="de-DE" sz="2600" dirty="0">
                <a:latin typeface="+mj-lt"/>
              </a:rPr>
              <a:t>Unstimmigkeiten bei übernehmen von Codes</a:t>
            </a:r>
          </a:p>
          <a:p>
            <a:r>
              <a:rPr lang="de-DE" sz="2600" dirty="0">
                <a:latin typeface="+mj-lt"/>
              </a:rPr>
              <a:t>Webseite hat sich nicht aktualisiert</a:t>
            </a:r>
          </a:p>
          <a:p>
            <a:r>
              <a:rPr lang="de-DE" sz="2600" dirty="0">
                <a:latin typeface="+mj-lt"/>
              </a:rPr>
              <a:t>Übertragung von Nano auf Github schwierig </a:t>
            </a:r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E0E9059E-9F9B-09FF-08E6-F3608599DF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718687" y="1916378"/>
            <a:ext cx="5183188" cy="823912"/>
          </a:xfrm>
        </p:spPr>
        <p:txBody>
          <a:bodyPr>
            <a:normAutofit/>
          </a:bodyPr>
          <a:lstStyle/>
          <a:p>
            <a:r>
              <a:rPr lang="de-DE" sz="2600" b="0" dirty="0">
                <a:solidFill>
                  <a:schemeClr val="bg1"/>
                </a:solidFill>
                <a:latin typeface="+mj-lt"/>
              </a:rPr>
              <a:t>Weitere</a:t>
            </a:r>
          </a:p>
        </p:txBody>
      </p:sp>
      <p:sp>
        <p:nvSpPr>
          <p:cNvPr id="13" name="Inhaltsplatzhalter 12">
            <a:extLst>
              <a:ext uri="{FF2B5EF4-FFF2-40B4-BE49-F238E27FC236}">
                <a16:creationId xmlns:a16="http://schemas.microsoft.com/office/drawing/2014/main" id="{A17220C8-51B6-87EE-7E47-23116AE57A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93923" y="2965980"/>
            <a:ext cx="5183188" cy="3684588"/>
          </a:xfrm>
        </p:spPr>
        <p:txBody>
          <a:bodyPr/>
          <a:lstStyle/>
          <a:p>
            <a:r>
              <a:rPr lang="de-DE" sz="2600" dirty="0">
                <a:latin typeface="+mj-lt"/>
              </a:rPr>
              <a:t>Erstellung der Vorlage nach eigenen Ansprüchen </a:t>
            </a:r>
          </a:p>
          <a:p>
            <a:r>
              <a:rPr lang="de-DE" sz="2600" dirty="0">
                <a:latin typeface="+mj-lt"/>
              </a:rPr>
              <a:t>Design-&gt;Schattierung </a:t>
            </a:r>
          </a:p>
          <a:p>
            <a:r>
              <a:rPr lang="de-DE" sz="2600" dirty="0">
                <a:latin typeface="+mj-lt"/>
              </a:rPr>
              <a:t>Arbeit mit </a:t>
            </a:r>
            <a:r>
              <a:rPr lang="de-DE" sz="2600" dirty="0" err="1">
                <a:latin typeface="+mj-lt"/>
              </a:rPr>
              <a:t>DIV-Elemeten</a:t>
            </a:r>
            <a:r>
              <a:rPr lang="de-DE" sz="2600" dirty="0">
                <a:latin typeface="+mj-lt"/>
              </a:rPr>
              <a:t> </a:t>
            </a:r>
          </a:p>
          <a:p>
            <a:r>
              <a:rPr lang="de-DE" sz="2600" dirty="0">
                <a:latin typeface="+mj-lt"/>
              </a:rPr>
              <a:t>Zentrierung des Textes im Header und </a:t>
            </a:r>
            <a:r>
              <a:rPr lang="de-DE" sz="2600" dirty="0" err="1">
                <a:latin typeface="+mj-lt"/>
              </a:rPr>
              <a:t>Footer</a:t>
            </a:r>
            <a:r>
              <a:rPr lang="de-DE" sz="2600" dirty="0">
                <a:latin typeface="+mj-lt"/>
              </a:rPr>
              <a:t> </a:t>
            </a:r>
          </a:p>
          <a:p>
            <a:endParaRPr lang="de-DE" dirty="0"/>
          </a:p>
        </p:txBody>
      </p:sp>
      <p:pic>
        <p:nvPicPr>
          <p:cNvPr id="5" name="Bild 2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375368" y="325545"/>
            <a:ext cx="1712447" cy="702362"/>
          </a:xfrm>
          <a:prstGeom prst="rect">
            <a:avLst/>
          </a:prstGeom>
        </p:spPr>
      </p:pic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D503AA6-8525-80B7-7447-DC59E41EA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26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6DE0C12-885F-34E6-EC90-E0362A375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altLang="en-US"/>
              <a:t>Informationsmanagement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2B3E3EBA-F694-1CA7-7198-655936A8D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Marie-Sophie Heinrich, Laura Nasdal, Olivia Feistel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E798BBBF-3512-4AAB-28BD-1DF3BFCD566F}"/>
              </a:ext>
            </a:extLst>
          </p:cNvPr>
          <p:cNvSpPr/>
          <p:nvPr/>
        </p:nvSpPr>
        <p:spPr>
          <a:xfrm>
            <a:off x="1365738" y="2042482"/>
            <a:ext cx="8613531" cy="2344880"/>
          </a:xfrm>
          <a:prstGeom prst="round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488D222-F508-F272-8616-550556CA7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Fazit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27C7615-8122-E79C-AD05-C81F0CFD38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5738" y="2233348"/>
            <a:ext cx="8613531" cy="2154014"/>
          </a:xfrm>
        </p:spPr>
        <p:txBody>
          <a:bodyPr>
            <a:normAutofit fontScale="92500"/>
          </a:bodyPr>
          <a:lstStyle/>
          <a:p>
            <a:r>
              <a:rPr lang="de-DE" dirty="0">
                <a:latin typeface="+mj-lt"/>
              </a:rPr>
              <a:t>praktische Anwendung /Vertiefung theoretischer Inhalte</a:t>
            </a:r>
          </a:p>
          <a:p>
            <a:r>
              <a:rPr lang="de-DE" dirty="0">
                <a:latin typeface="+mj-lt"/>
              </a:rPr>
              <a:t>umfangreicher Lernprozess </a:t>
            </a:r>
          </a:p>
          <a:p>
            <a:r>
              <a:rPr lang="de-DE" dirty="0">
                <a:latin typeface="+mj-lt"/>
              </a:rPr>
              <a:t>viele Herausforderungen</a:t>
            </a:r>
          </a:p>
          <a:p>
            <a:r>
              <a:rPr lang="de-DE" dirty="0">
                <a:latin typeface="+mj-lt"/>
              </a:rPr>
              <a:t>Verbesserung technischer Fähigkeiten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FF1F934-714E-4130-EF5A-B61A329DE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27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AACBEE8-6134-779C-4F10-AC4419641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altLang="en-US"/>
              <a:t>Informationsmanagement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B2FF80B1-67B6-9A53-3943-7993E1900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Marie-Sophie Heinrich, Laura Nasdal, Olivia Feistel</a:t>
            </a:r>
            <a:endParaRPr lang="en-US"/>
          </a:p>
        </p:txBody>
      </p:sp>
      <p:pic>
        <p:nvPicPr>
          <p:cNvPr id="8" name="Bild 24">
            <a:extLst>
              <a:ext uri="{FF2B5EF4-FFF2-40B4-BE49-F238E27FC236}">
                <a16:creationId xmlns:a16="http://schemas.microsoft.com/office/drawing/2014/main" id="{FF9C1183-DDAD-D3B3-DAC1-9C26A30C6FD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375368" y="325545"/>
            <a:ext cx="1712447" cy="702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19984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990370-F85E-6D61-BA48-BD811ADD8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0" y="242032"/>
            <a:ext cx="10515600" cy="1325563"/>
          </a:xfrm>
        </p:spPr>
        <p:txBody>
          <a:bodyPr/>
          <a:lstStyle/>
          <a:p>
            <a:r>
              <a:rPr lang="de-DE" dirty="0"/>
              <a:t>Quellen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21004B0-58AB-B549-7236-6AEABF53D9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https://www.spreewald-info.de/gfx/sia/content/orte/luebbenau/kahn.jpg?m=1582194879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A09773A-E426-DECE-D778-FC50AC1F2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Marie-Sophie Heinrich, Laura Nasdal, Olivia Feistel</a:t>
            </a:r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C2094FF-E03E-E80B-6877-4B930DE38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altLang="en-US"/>
              <a:t>Informationsmanagement</a:t>
            </a:r>
            <a:endParaRPr lang="de-DE" alt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0198879-53F9-054F-F6C2-0DBDCC6A1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C42F3-6D30-4C97-9BB4-D9ABACBC02F7}" type="slidenum">
              <a:rPr lang="en-US" smtClean="0"/>
              <a:pPr/>
              <a:t>29</a:t>
            </a:fld>
            <a:endParaRPr lang="en-US" dirty="0"/>
          </a:p>
        </p:txBody>
      </p:sp>
      <p:pic>
        <p:nvPicPr>
          <p:cNvPr id="7" name="Bild 24">
            <a:extLst>
              <a:ext uri="{FF2B5EF4-FFF2-40B4-BE49-F238E27FC236}">
                <a16:creationId xmlns:a16="http://schemas.microsoft.com/office/drawing/2014/main" id="{DC1B9B4F-62AF-7A61-10CA-CA0E544E211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375368" y="325545"/>
            <a:ext cx="1712447" cy="702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30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Zielsetzung </a:t>
            </a:r>
          </a:p>
        </p:txBody>
      </p:sp>
      <p:sp>
        <p:nvSpPr>
          <p:cNvPr id="9" name="Abgerundetes Rechteck 8"/>
          <p:cNvSpPr/>
          <p:nvPr/>
        </p:nvSpPr>
        <p:spPr>
          <a:xfrm>
            <a:off x="450005" y="1695368"/>
            <a:ext cx="11182105" cy="4023884"/>
          </a:xfrm>
          <a:prstGeom prst="roundRect">
            <a:avLst/>
          </a:prstGeom>
          <a:solidFill>
            <a:schemeClr val="bg1">
              <a:alpha val="100000"/>
            </a:schemeClr>
          </a:solidFill>
          <a:ln>
            <a:solidFill>
              <a:schemeClr val="tx2">
                <a:alpha val="10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Platzhalter Inhalt 7"/>
          <p:cNvSpPr>
            <a:spLocks noGrp="1" noEditPoints="1"/>
          </p:cNvSpPr>
          <p:nvPr>
            <p:ph idx="1"/>
          </p:nvPr>
        </p:nvSpPr>
        <p:spPr>
          <a:xfrm>
            <a:off x="838200" y="2035375"/>
            <a:ext cx="10515600" cy="4351338"/>
          </a:xfrm>
        </p:spPr>
        <p:txBody>
          <a:bodyPr/>
          <a:lstStyle/>
          <a:p>
            <a:r>
              <a:rPr lang="de-DE" sz="2600" dirty="0">
                <a:latin typeface="+mj-lt"/>
              </a:rPr>
              <a:t>Erstellen einer Webseite für die Stadt Lübbenau</a:t>
            </a:r>
          </a:p>
          <a:p>
            <a:r>
              <a:rPr lang="de-DE" sz="2600" dirty="0">
                <a:latin typeface="+mj-lt"/>
              </a:rPr>
              <a:t>Online-Kontaktformular  programmieren </a:t>
            </a:r>
          </a:p>
          <a:p>
            <a:r>
              <a:rPr lang="de-DE" sz="2600" dirty="0">
                <a:latin typeface="+mj-lt"/>
              </a:rPr>
              <a:t>Verlinkungen weiterer Informationen einbauen </a:t>
            </a:r>
          </a:p>
          <a:p>
            <a:r>
              <a:rPr lang="de-DE" sz="2600" dirty="0">
                <a:latin typeface="+mj-lt"/>
              </a:rPr>
              <a:t>Theoriewissen in Praxis umsetzen</a:t>
            </a:r>
          </a:p>
          <a:p>
            <a:endParaRPr lang="de-DE" dirty="0"/>
          </a:p>
        </p:txBody>
      </p:sp>
      <p:pic>
        <p:nvPicPr>
          <p:cNvPr id="11" name="Bild 2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260287" y="325545"/>
            <a:ext cx="1712447" cy="702362"/>
          </a:xfrm>
          <a:prstGeom prst="rect">
            <a:avLst/>
          </a:prstGeom>
        </p:spPr>
      </p:pic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916DA506-BF73-3D55-9F3D-02C9403FD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90C36EC-8B33-079C-55D8-FF24BA6F4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altLang="en-US" dirty="0"/>
              <a:t>Informationsmanagement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006F5BA-9F02-A2E2-A213-665CCB877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Marie-Sophie Heinrich, Laura </a:t>
            </a:r>
            <a:r>
              <a:rPr lang="de-DE" dirty="0" err="1"/>
              <a:t>Nasdal</a:t>
            </a:r>
            <a:r>
              <a:rPr lang="de-DE" dirty="0"/>
              <a:t>, Olivia Feistel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err="1"/>
              <a:t>Vorüberlegung</a:t>
            </a:r>
            <a:r>
              <a:rPr lang="de-DE" dirty="0"/>
              <a:t> und Konzept</a:t>
            </a:r>
          </a:p>
        </p:txBody>
      </p:sp>
      <p:sp>
        <p:nvSpPr>
          <p:cNvPr id="9" name="Abgerundetes Rechteck 8"/>
          <p:cNvSpPr/>
          <p:nvPr/>
        </p:nvSpPr>
        <p:spPr>
          <a:xfrm>
            <a:off x="711636" y="1705833"/>
            <a:ext cx="6996011" cy="4065745"/>
          </a:xfrm>
          <a:prstGeom prst="roundRect">
            <a:avLst/>
          </a:prstGeom>
          <a:solidFill>
            <a:schemeClr val="bg1">
              <a:alpha val="100000"/>
            </a:schemeClr>
          </a:solidFill>
          <a:ln>
            <a:solidFill>
              <a:schemeClr val="tx2">
                <a:alpha val="10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latzhalter Inhalt 2"/>
          <p:cNvSpPr>
            <a:spLocks noGrp="1" noEditPoints="1"/>
          </p:cNvSpPr>
          <p:nvPr>
            <p:ph sz="half" idx="1"/>
          </p:nvPr>
        </p:nvSpPr>
        <p:spPr>
          <a:xfrm>
            <a:off x="838200" y="2062108"/>
            <a:ext cx="6629027" cy="4351338"/>
          </a:xfrm>
        </p:spPr>
        <p:txBody>
          <a:bodyPr/>
          <a:lstStyle/>
          <a:p>
            <a:r>
              <a:rPr lang="de-DE" sz="2600" dirty="0">
                <a:latin typeface="+mj-lt"/>
              </a:rPr>
              <a:t>Nutzung GitHub (Zusammenarbeit, Nano teilweise abgestürzt, Teststrang-&gt; richtige Webseite nicht geändert)</a:t>
            </a:r>
          </a:p>
          <a:p>
            <a:r>
              <a:rPr lang="de-DE" sz="2600" dirty="0">
                <a:latin typeface="+mj-lt"/>
              </a:rPr>
              <a:t>Erstellung Skizze zu jeweiligen Seiten für möglichen Aufbau </a:t>
            </a:r>
          </a:p>
          <a:p>
            <a:r>
              <a:rPr lang="de-DE" sz="2600" dirty="0">
                <a:latin typeface="+mj-lt"/>
              </a:rPr>
              <a:t>Aufteilung zu erarbeitenden Schritten </a:t>
            </a:r>
          </a:p>
          <a:p>
            <a:r>
              <a:rPr lang="de-DE" sz="2600" dirty="0">
                <a:latin typeface="+mj-lt"/>
              </a:rPr>
              <a:t>Recherche zu bisherigen unbekannten Codes</a:t>
            </a:r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</p:txBody>
      </p:sp>
      <p:pic>
        <p:nvPicPr>
          <p:cNvPr id="8" name="Bild 7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8061511" y="1705833"/>
            <a:ext cx="3430559" cy="4065745"/>
          </a:xfrm>
          <a:prstGeom prst="rect">
            <a:avLst/>
          </a:prstGeom>
        </p:spPr>
      </p:pic>
      <p:pic>
        <p:nvPicPr>
          <p:cNvPr id="10" name="Bild 24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375368" y="325545"/>
            <a:ext cx="1712447" cy="702362"/>
          </a:xfrm>
          <a:prstGeom prst="rect">
            <a:avLst/>
          </a:prstGeo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5748EB0-D821-8C9E-2565-FA673FBC3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50CE5B2-72C0-1730-C4E0-8F470FD57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altLang="en-US"/>
              <a:t>Informationsmanagement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CA6DA6B0-24B4-8746-07DB-1F6292A36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Marie-Sophie Heinrich, Laura Nasdal, Olivia Feistel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 noEditPoints="1"/>
          </p:cNvSpPr>
          <p:nvPr>
            <p:ph type="title"/>
          </p:nvPr>
        </p:nvSpPr>
        <p:spPr>
          <a:xfrm>
            <a:off x="1599118" y="250156"/>
            <a:ext cx="9878298" cy="1325563"/>
          </a:xfrm>
        </p:spPr>
        <p:txBody>
          <a:bodyPr/>
          <a:lstStyle/>
          <a:p>
            <a:pPr algn="ctr"/>
            <a:r>
              <a:rPr dirty="0" err="1"/>
              <a:t>Aufbau</a:t>
            </a:r>
            <a:r>
              <a:rPr dirty="0"/>
              <a:t> und </a:t>
            </a:r>
            <a:r>
              <a:rPr dirty="0" err="1"/>
              <a:t>Vorgehensweise</a:t>
            </a:r>
            <a:r>
              <a:rPr dirty="0"/>
              <a:t> </a:t>
            </a:r>
            <a:r>
              <a:rPr dirty="0" err="1"/>
              <a:t>der</a:t>
            </a:r>
            <a:r>
              <a:rPr dirty="0"/>
              <a:t> </a:t>
            </a:r>
            <a:r>
              <a:rPr dirty="0" err="1"/>
              <a:t>HTML-Vorlage</a:t>
            </a:r>
            <a:endParaRPr dirty="0"/>
          </a:p>
        </p:txBody>
      </p:sp>
      <p:sp>
        <p:nvSpPr>
          <p:cNvPr id="5" name="Abgerundetes Rechteck 4"/>
          <p:cNvSpPr/>
          <p:nvPr/>
        </p:nvSpPr>
        <p:spPr>
          <a:xfrm>
            <a:off x="3058152" y="1913360"/>
            <a:ext cx="8419264" cy="3901966"/>
          </a:xfrm>
          <a:prstGeom prst="roundRect">
            <a:avLst/>
          </a:prstGeom>
          <a:solidFill>
            <a:schemeClr val="bg1">
              <a:alpha val="100000"/>
            </a:schemeClr>
          </a:solidFill>
          <a:ln>
            <a:solidFill>
              <a:schemeClr val="tx2">
                <a:alpha val="10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latzhalter Inhalt 2"/>
          <p:cNvSpPr>
            <a:spLocks noGrp="1" noEditPoints="1"/>
          </p:cNvSpPr>
          <p:nvPr>
            <p:ph idx="1"/>
          </p:nvPr>
        </p:nvSpPr>
        <p:spPr>
          <a:xfrm>
            <a:off x="3143906" y="1579057"/>
            <a:ext cx="8333510" cy="4351338"/>
          </a:xfrm>
        </p:spPr>
        <p:txBody>
          <a:bodyPr/>
          <a:lstStyle/>
          <a:p>
            <a:pPr marL="0" indent="0">
              <a:buNone/>
            </a:pPr>
            <a:endParaRPr dirty="0"/>
          </a:p>
          <a:p>
            <a:r>
              <a:rPr sz="2600" dirty="0" err="1">
                <a:latin typeface="+mj-lt"/>
              </a:rPr>
              <a:t>Entwicklung</a:t>
            </a:r>
            <a:r>
              <a:rPr sz="2600" dirty="0">
                <a:latin typeface="+mj-lt"/>
              </a:rPr>
              <a:t> </a:t>
            </a:r>
            <a:r>
              <a:rPr sz="2600" dirty="0" err="1">
                <a:latin typeface="+mj-lt"/>
              </a:rPr>
              <a:t>eines</a:t>
            </a:r>
            <a:r>
              <a:rPr sz="2600" dirty="0">
                <a:latin typeface="+mj-lt"/>
              </a:rPr>
              <a:t> </a:t>
            </a:r>
            <a:r>
              <a:rPr sz="2600" dirty="0" err="1">
                <a:latin typeface="+mj-lt"/>
              </a:rPr>
              <a:t>einheitlichen</a:t>
            </a:r>
            <a:r>
              <a:rPr sz="2600" dirty="0">
                <a:latin typeface="+mj-lt"/>
              </a:rPr>
              <a:t> und </a:t>
            </a:r>
            <a:r>
              <a:rPr sz="2600" dirty="0" err="1">
                <a:latin typeface="+mj-lt"/>
              </a:rPr>
              <a:t>konsistenten</a:t>
            </a:r>
            <a:r>
              <a:rPr sz="2600" dirty="0">
                <a:latin typeface="+mj-lt"/>
              </a:rPr>
              <a:t> Designs </a:t>
            </a:r>
            <a:r>
              <a:rPr sz="2600" dirty="0" err="1">
                <a:latin typeface="+mj-lt"/>
              </a:rPr>
              <a:t>für</a:t>
            </a:r>
            <a:r>
              <a:rPr sz="2600" dirty="0">
                <a:latin typeface="+mj-lt"/>
              </a:rPr>
              <a:t> </a:t>
            </a:r>
            <a:r>
              <a:rPr sz="2600" dirty="0" err="1">
                <a:latin typeface="+mj-lt"/>
              </a:rPr>
              <a:t>eine</a:t>
            </a:r>
            <a:r>
              <a:rPr sz="2600" dirty="0">
                <a:latin typeface="+mj-lt"/>
              </a:rPr>
              <a:t> </a:t>
            </a:r>
            <a:r>
              <a:rPr sz="2600" dirty="0" err="1">
                <a:latin typeface="+mj-lt"/>
              </a:rPr>
              <a:t>Vorlage</a:t>
            </a:r>
            <a:endParaRPr sz="2600" dirty="0">
              <a:latin typeface="+mj-lt"/>
            </a:endParaRPr>
          </a:p>
          <a:p>
            <a:r>
              <a:rPr sz="2600" dirty="0" err="1">
                <a:latin typeface="+mj-lt"/>
              </a:rPr>
              <a:t>Designkonzept</a:t>
            </a:r>
            <a:r>
              <a:rPr sz="2600" dirty="0">
                <a:latin typeface="+mj-lt"/>
              </a:rPr>
              <a:t> </a:t>
            </a:r>
            <a:r>
              <a:rPr sz="2600" dirty="0" err="1">
                <a:latin typeface="+mj-lt"/>
              </a:rPr>
              <a:t>als</a:t>
            </a:r>
            <a:r>
              <a:rPr sz="2600" dirty="0">
                <a:latin typeface="+mj-lt"/>
              </a:rPr>
              <a:t> </a:t>
            </a:r>
            <a:r>
              <a:rPr sz="2600" dirty="0" err="1">
                <a:latin typeface="+mj-lt"/>
              </a:rPr>
              <a:t>Grundlage</a:t>
            </a:r>
            <a:r>
              <a:rPr sz="2600" dirty="0">
                <a:latin typeface="+mj-lt"/>
              </a:rPr>
              <a:t> </a:t>
            </a:r>
            <a:r>
              <a:rPr sz="2600" dirty="0" err="1">
                <a:latin typeface="+mj-lt"/>
              </a:rPr>
              <a:t>für</a:t>
            </a:r>
            <a:r>
              <a:rPr sz="2600" dirty="0">
                <a:latin typeface="+mj-lt"/>
              </a:rPr>
              <a:t> </a:t>
            </a:r>
            <a:r>
              <a:rPr sz="2600" dirty="0" err="1">
                <a:latin typeface="+mj-lt"/>
              </a:rPr>
              <a:t>Ausarbeitung</a:t>
            </a:r>
            <a:r>
              <a:rPr sz="2600" dirty="0">
                <a:latin typeface="+mj-lt"/>
              </a:rPr>
              <a:t> </a:t>
            </a:r>
            <a:r>
              <a:rPr sz="2600" dirty="0" err="1">
                <a:latin typeface="+mj-lt"/>
              </a:rPr>
              <a:t>finaler</a:t>
            </a:r>
            <a:r>
              <a:rPr sz="2600" dirty="0">
                <a:latin typeface="+mj-lt"/>
              </a:rPr>
              <a:t> </a:t>
            </a:r>
            <a:r>
              <a:rPr sz="2600" dirty="0" err="1">
                <a:latin typeface="+mj-lt"/>
              </a:rPr>
              <a:t>Vorlage</a:t>
            </a:r>
            <a:endParaRPr sz="2600" dirty="0">
              <a:latin typeface="+mj-lt"/>
            </a:endParaRPr>
          </a:p>
          <a:p>
            <a:r>
              <a:rPr sz="2600" dirty="0" err="1">
                <a:latin typeface="+mj-lt"/>
              </a:rPr>
              <a:t>Grundgerüst</a:t>
            </a:r>
            <a:r>
              <a:rPr sz="2600" dirty="0">
                <a:latin typeface="+mj-lt"/>
              </a:rPr>
              <a:t> </a:t>
            </a:r>
            <a:r>
              <a:rPr sz="2600" dirty="0" err="1">
                <a:latin typeface="+mj-lt"/>
              </a:rPr>
              <a:t>jeder</a:t>
            </a:r>
            <a:r>
              <a:rPr sz="2600" dirty="0">
                <a:latin typeface="+mj-lt"/>
              </a:rPr>
              <a:t> </a:t>
            </a:r>
            <a:r>
              <a:rPr sz="2600" dirty="0" err="1">
                <a:latin typeface="+mj-lt"/>
              </a:rPr>
              <a:t>Seite</a:t>
            </a:r>
            <a:r>
              <a:rPr sz="2600" dirty="0">
                <a:latin typeface="+mj-lt"/>
              </a:rPr>
              <a:t>: </a:t>
            </a:r>
            <a:r>
              <a:rPr sz="2600" dirty="0" err="1">
                <a:latin typeface="+mj-lt"/>
              </a:rPr>
              <a:t>Body-Bereich</a:t>
            </a:r>
            <a:r>
              <a:rPr sz="2600" dirty="0">
                <a:latin typeface="+mj-lt"/>
              </a:rPr>
              <a:t> -&gt; </a:t>
            </a:r>
            <a:r>
              <a:rPr sz="2600" dirty="0" err="1">
                <a:latin typeface="+mj-lt"/>
              </a:rPr>
              <a:t>dieser</a:t>
            </a:r>
            <a:r>
              <a:rPr sz="2600" dirty="0">
                <a:latin typeface="+mj-lt"/>
              </a:rPr>
              <a:t> </a:t>
            </a:r>
            <a:r>
              <a:rPr sz="2600" dirty="0" err="1">
                <a:latin typeface="+mj-lt"/>
              </a:rPr>
              <a:t>umfasst</a:t>
            </a:r>
            <a:r>
              <a:rPr sz="2600" dirty="0">
                <a:latin typeface="+mj-lt"/>
              </a:rPr>
              <a:t> Header, </a:t>
            </a:r>
            <a:r>
              <a:rPr sz="2600" dirty="0" err="1">
                <a:latin typeface="+mj-lt"/>
              </a:rPr>
              <a:t>Main-Bereich</a:t>
            </a:r>
            <a:r>
              <a:rPr sz="2600" dirty="0">
                <a:latin typeface="+mj-lt"/>
              </a:rPr>
              <a:t> und Footer </a:t>
            </a:r>
          </a:p>
          <a:p>
            <a:r>
              <a:rPr sz="2600" dirty="0">
                <a:latin typeface="+mj-lt"/>
              </a:rPr>
              <a:t>Header und Footer </a:t>
            </a:r>
            <a:r>
              <a:rPr sz="2600" dirty="0" err="1">
                <a:latin typeface="+mj-lt"/>
              </a:rPr>
              <a:t>auf</a:t>
            </a:r>
            <a:r>
              <a:rPr sz="2600" dirty="0">
                <a:latin typeface="+mj-lt"/>
              </a:rPr>
              <a:t> </a:t>
            </a:r>
            <a:r>
              <a:rPr sz="2600" dirty="0" err="1">
                <a:latin typeface="+mj-lt"/>
              </a:rPr>
              <a:t>allen</a:t>
            </a:r>
            <a:r>
              <a:rPr sz="2600" dirty="0">
                <a:latin typeface="+mj-lt"/>
              </a:rPr>
              <a:t> </a:t>
            </a:r>
            <a:r>
              <a:rPr sz="2600" dirty="0" err="1">
                <a:latin typeface="+mj-lt"/>
              </a:rPr>
              <a:t>Seiten</a:t>
            </a:r>
            <a:r>
              <a:rPr sz="2600" dirty="0">
                <a:latin typeface="+mj-lt"/>
              </a:rPr>
              <a:t> </a:t>
            </a:r>
            <a:r>
              <a:rPr sz="2600" dirty="0" err="1">
                <a:latin typeface="+mj-lt"/>
              </a:rPr>
              <a:t>identisch</a:t>
            </a:r>
            <a:r>
              <a:rPr sz="2600" dirty="0">
                <a:latin typeface="+mj-lt"/>
              </a:rPr>
              <a:t>, </a:t>
            </a:r>
            <a:r>
              <a:rPr sz="2600" dirty="0" err="1">
                <a:latin typeface="+mj-lt"/>
              </a:rPr>
              <a:t>Inhalt</a:t>
            </a:r>
            <a:r>
              <a:rPr sz="2600" dirty="0">
                <a:latin typeface="+mj-lt"/>
              </a:rPr>
              <a:t> </a:t>
            </a:r>
            <a:r>
              <a:rPr sz="2600" dirty="0" err="1">
                <a:latin typeface="+mj-lt"/>
              </a:rPr>
              <a:t>im</a:t>
            </a:r>
            <a:r>
              <a:rPr sz="2600" dirty="0">
                <a:latin typeface="+mj-lt"/>
              </a:rPr>
              <a:t> </a:t>
            </a:r>
            <a:r>
              <a:rPr sz="2600" dirty="0" err="1">
                <a:latin typeface="+mj-lt"/>
              </a:rPr>
              <a:t>Main-Bereich</a:t>
            </a:r>
            <a:r>
              <a:rPr sz="2600" dirty="0">
                <a:latin typeface="+mj-lt"/>
              </a:rPr>
              <a:t> </a:t>
            </a:r>
            <a:r>
              <a:rPr sz="2600" dirty="0" err="1">
                <a:latin typeface="+mj-lt"/>
              </a:rPr>
              <a:t>variiert</a:t>
            </a:r>
            <a:r>
              <a:rPr sz="2600" dirty="0">
                <a:latin typeface="+mj-lt"/>
              </a:rPr>
              <a:t> </a:t>
            </a:r>
            <a:r>
              <a:rPr sz="2600" dirty="0" err="1">
                <a:latin typeface="+mj-lt"/>
              </a:rPr>
              <a:t>je</a:t>
            </a:r>
            <a:r>
              <a:rPr sz="2600" dirty="0">
                <a:latin typeface="+mj-lt"/>
              </a:rPr>
              <a:t> </a:t>
            </a:r>
            <a:r>
              <a:rPr sz="2600" dirty="0" err="1">
                <a:latin typeface="+mj-lt"/>
              </a:rPr>
              <a:t>nach</a:t>
            </a:r>
            <a:r>
              <a:rPr sz="2600" dirty="0">
                <a:latin typeface="+mj-lt"/>
              </a:rPr>
              <a:t> </a:t>
            </a:r>
            <a:r>
              <a:rPr sz="2600" dirty="0" err="1">
                <a:latin typeface="+mj-lt"/>
              </a:rPr>
              <a:t>Seite</a:t>
            </a:r>
            <a:endParaRPr sz="2600" dirty="0">
              <a:latin typeface="+mj-lt"/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532086" y="3111500"/>
            <a:ext cx="2526066" cy="1325563"/>
          </a:xfrm>
          <a:prstGeom prst="roundRect">
            <a:avLst/>
          </a:prstGeom>
          <a:solidFill>
            <a:schemeClr val="tx2">
              <a:alpha val="10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40557" y="3494836"/>
            <a:ext cx="326191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2600" dirty="0" err="1">
                <a:solidFill>
                  <a:schemeClr val="bg1">
                    <a:alpha val="100000"/>
                  </a:schemeClr>
                </a:solidFill>
                <a:latin typeface="+mj-lt"/>
              </a:rPr>
              <a:t>Konzeption</a:t>
            </a:r>
            <a:endParaRPr lang="en-US" sz="2600" dirty="0">
              <a:solidFill>
                <a:schemeClr val="bg1">
                  <a:alpha val="100000"/>
                </a:schemeClr>
              </a:solidFill>
              <a:latin typeface="+mj-lt"/>
            </a:endParaRPr>
          </a:p>
        </p:txBody>
      </p:sp>
      <p:pic>
        <p:nvPicPr>
          <p:cNvPr id="7" name="Bild 2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375368" y="325545"/>
            <a:ext cx="1712447" cy="702362"/>
          </a:xfrm>
          <a:prstGeom prst="rect">
            <a:avLst/>
          </a:prstGeom>
        </p:spPr>
      </p:pic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29401490-E520-48DA-4DA8-949A78158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4</a:t>
            </a:r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48B6789E-78FB-45B6-06FD-75DA37A12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altLang="en-US"/>
              <a:t>Informationsmanagement</a:t>
            </a:r>
          </a:p>
        </p:txBody>
      </p:sp>
      <p:sp>
        <p:nvSpPr>
          <p:cNvPr id="10" name="Datumsplatzhalter 9">
            <a:extLst>
              <a:ext uri="{FF2B5EF4-FFF2-40B4-BE49-F238E27FC236}">
                <a16:creationId xmlns:a16="http://schemas.microsoft.com/office/drawing/2014/main" id="{B1A35EE6-B401-A991-B987-39A73C2AE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Marie-Sophie Heinrich, Laura Nasdal, Olivia Feistel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hteck: abgerundete Ecken 25">
            <a:extLst>
              <a:ext uri="{FF2B5EF4-FFF2-40B4-BE49-F238E27FC236}">
                <a16:creationId xmlns:a16="http://schemas.microsoft.com/office/drawing/2014/main" id="{D65D33DE-552D-396A-43F4-3BBC520D71EA}"/>
              </a:ext>
            </a:extLst>
          </p:cNvPr>
          <p:cNvSpPr/>
          <p:nvPr/>
        </p:nvSpPr>
        <p:spPr>
          <a:xfrm>
            <a:off x="643467" y="4894625"/>
            <a:ext cx="1828800" cy="1086213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Rechteck: abgerundete Ecken 24">
            <a:extLst>
              <a:ext uri="{FF2B5EF4-FFF2-40B4-BE49-F238E27FC236}">
                <a16:creationId xmlns:a16="http://schemas.microsoft.com/office/drawing/2014/main" id="{537E06C3-5DB9-CD10-0251-9F31EFCF43CA}"/>
              </a:ext>
            </a:extLst>
          </p:cNvPr>
          <p:cNvSpPr/>
          <p:nvPr/>
        </p:nvSpPr>
        <p:spPr>
          <a:xfrm>
            <a:off x="2478881" y="4884238"/>
            <a:ext cx="8961702" cy="1096600"/>
          </a:xfrm>
          <a:prstGeom prst="round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ABB9355-C5EA-E4BB-9DF4-269F229BE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Aufbau und Vorgehensweisen </a:t>
            </a:r>
            <a:br>
              <a:rPr lang="de-DE" dirty="0"/>
            </a:br>
            <a:r>
              <a:rPr lang="de-DE" sz="4400" dirty="0"/>
              <a:t>der HTML-Vorlage</a:t>
            </a:r>
            <a:endParaRPr lang="de-D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8EB6AD03-F321-D31E-8F1F-CD6C26E4A76C}"/>
              </a:ext>
            </a:extLst>
          </p:cNvPr>
          <p:cNvSpPr txBox="1"/>
          <p:nvPr/>
        </p:nvSpPr>
        <p:spPr>
          <a:xfrm>
            <a:off x="2472267" y="5393266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de-DE" dirty="0"/>
          </a:p>
          <a:p>
            <a:pPr algn="l"/>
            <a:endParaRPr lang="de-DE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7AAFE1A6-59DB-B23C-C0CB-45C0D319B555}"/>
              </a:ext>
            </a:extLst>
          </p:cNvPr>
          <p:cNvSpPr txBox="1"/>
          <p:nvPr/>
        </p:nvSpPr>
        <p:spPr>
          <a:xfrm>
            <a:off x="5192183" y="2514600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de-DE" dirty="0"/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8739A0BB-44BF-2E57-84DB-9D327FA83252}"/>
              </a:ext>
            </a:extLst>
          </p:cNvPr>
          <p:cNvSpPr txBox="1"/>
          <p:nvPr/>
        </p:nvSpPr>
        <p:spPr>
          <a:xfrm>
            <a:off x="2538016" y="4555375"/>
            <a:ext cx="952605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b="0" i="0" u="none" strike="noStrike" dirty="0">
              <a:solidFill>
                <a:srgbClr val="000000"/>
              </a:solidFill>
              <a:effectLst/>
              <a:latin typeface="Aptos" panose="020B00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600" b="0" i="0" u="none" strike="noStrike" dirty="0">
                <a:solidFill>
                  <a:srgbClr val="000000"/>
                </a:solidFill>
                <a:effectLst/>
                <a:latin typeface="+mj-lt"/>
              </a:rPr>
              <a:t>Verwendung</a:t>
            </a:r>
            <a:r>
              <a:rPr lang="de-DE" sz="2400" b="0" i="0" u="none" strike="noStrike" dirty="0">
                <a:solidFill>
                  <a:srgbClr val="000000"/>
                </a:solidFill>
                <a:effectLst/>
                <a:latin typeface="+mj-lt"/>
              </a:rPr>
              <a:t> zahlreicher div-Elemente für Strukturierung und Gestaltung der Vorlage 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b="0" i="0" u="none" strike="noStrike" dirty="0">
                <a:solidFill>
                  <a:srgbClr val="000000"/>
                </a:solidFill>
                <a:effectLst/>
                <a:latin typeface="+mj-lt"/>
              </a:rPr>
              <a:t>zudem Einsatz des CSS-Attributes „</a:t>
            </a:r>
            <a:r>
              <a:rPr lang="de-DE" sz="2400" b="0" i="0" u="none" strike="noStrike" dirty="0" err="1">
                <a:solidFill>
                  <a:srgbClr val="000000"/>
                </a:solidFill>
                <a:effectLst/>
                <a:latin typeface="+mj-lt"/>
              </a:rPr>
              <a:t>max-width</a:t>
            </a:r>
            <a:r>
              <a:rPr lang="de-DE" sz="2400" b="0" i="0" u="none" strike="noStrike" dirty="0">
                <a:solidFill>
                  <a:srgbClr val="000000"/>
                </a:solidFill>
                <a:effectLst/>
                <a:latin typeface="+mj-lt"/>
              </a:rPr>
              <a:t>“</a:t>
            </a:r>
          </a:p>
          <a:p>
            <a:pPr algn="l"/>
            <a:endParaRPr lang="de-DE" dirty="0"/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FE38ADDB-7890-73B7-E581-74BCB8277CAB}"/>
              </a:ext>
            </a:extLst>
          </p:cNvPr>
          <p:cNvSpPr txBox="1"/>
          <p:nvPr/>
        </p:nvSpPr>
        <p:spPr>
          <a:xfrm>
            <a:off x="631957" y="4986262"/>
            <a:ext cx="185182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600" b="0" i="0" strike="noStrike" dirty="0">
                <a:solidFill>
                  <a:schemeClr val="bg1"/>
                </a:solidFill>
                <a:effectLst/>
                <a:latin typeface="+mj-lt"/>
              </a:rPr>
              <a:t>Aufbau der Vorlage</a:t>
            </a:r>
            <a:endParaRPr lang="de-DE" sz="26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28" name="Bild 24">
            <a:extLst>
              <a:ext uri="{FF2B5EF4-FFF2-40B4-BE49-F238E27FC236}">
                <a16:creationId xmlns:a16="http://schemas.microsoft.com/office/drawing/2014/main" id="{A336D6CA-CCD1-08DF-5168-F5183827556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375368" y="325545"/>
            <a:ext cx="1712447" cy="702362"/>
          </a:xfrm>
          <a:prstGeom prst="rect">
            <a:avLst/>
          </a:prstGeom>
        </p:spPr>
      </p:pic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8B35D8B1-0512-FFD4-4C57-3742AB9BA89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algn="r"/>
            <a:r>
              <a:rPr lang="en-US" dirty="0"/>
              <a:t>5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78DE3FA-B420-C482-CAEE-BA993081D8C7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de-DE" altLang="en-US"/>
              <a:t>Informationsmanagement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0211968-857D-0062-B99A-2D1E48EDBEB8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Marie-Sophie Heinrich, Laura Nasdal, Olivia Feistel</a:t>
            </a:r>
            <a:endParaRPr lang="en-US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0959DC0C-D1EF-FF5D-D3C5-DF56D74EA5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500" y="1841420"/>
            <a:ext cx="11271250" cy="2836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75842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D5E1ACA9-C632-FFCF-EF8E-1CA7213EAC14}"/>
              </a:ext>
            </a:extLst>
          </p:cNvPr>
          <p:cNvSpPr/>
          <p:nvPr/>
        </p:nvSpPr>
        <p:spPr>
          <a:xfrm>
            <a:off x="638704" y="4921088"/>
            <a:ext cx="2734733" cy="793911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8A297DD9-F131-5DBD-3603-A01EB60E37C5}"/>
              </a:ext>
            </a:extLst>
          </p:cNvPr>
          <p:cNvSpPr/>
          <p:nvPr/>
        </p:nvSpPr>
        <p:spPr>
          <a:xfrm>
            <a:off x="3405187" y="4677834"/>
            <a:ext cx="8035396" cy="1215628"/>
          </a:xfrm>
          <a:prstGeom prst="round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EB50736-4A3B-4465-FD8A-ABC58FD59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Aufbau und Vorgehensweisen </a:t>
            </a:r>
            <a:br>
              <a:rPr lang="de-DE" dirty="0"/>
            </a:br>
            <a:r>
              <a:rPr lang="de-DE" sz="4400" dirty="0"/>
              <a:t>der HTML-Vorlage</a:t>
            </a: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85E4EE97-EC2A-3658-5299-E41986A6B7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500" y="1841420"/>
            <a:ext cx="11271250" cy="2836413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120C1CDD-83B9-DAB1-937C-1BF256B5126D}"/>
              </a:ext>
            </a:extLst>
          </p:cNvPr>
          <p:cNvSpPr txBox="1"/>
          <p:nvPr/>
        </p:nvSpPr>
        <p:spPr>
          <a:xfrm>
            <a:off x="3436937" y="4046803"/>
            <a:ext cx="9212793" cy="1846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de-DE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algn="l"/>
            <a:r>
              <a:rPr lang="de-DE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</a:t>
            </a:r>
            <a:endParaRPr lang="de-DE" b="0" i="0" u="none" strike="noStrike" dirty="0">
              <a:solidFill>
                <a:srgbClr val="000000"/>
              </a:solidFill>
              <a:effectLst/>
              <a:latin typeface="Aptos" panose="020B00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sz="2600" b="0" i="0" u="none" strike="noStrike" dirty="0">
                <a:solidFill>
                  <a:srgbClr val="000000"/>
                </a:solidFill>
                <a:effectLst/>
                <a:latin typeface="+mj-lt"/>
              </a:rPr>
              <a:t>abgerundete Ecken</a:t>
            </a:r>
            <a:endParaRPr lang="de-DE" sz="2600" dirty="0">
              <a:solidFill>
                <a:srgbClr val="000000"/>
              </a:solidFill>
              <a:latin typeface="+mj-lt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sz="2600" b="0" i="0" u="none" strike="noStrike" dirty="0">
                <a:solidFill>
                  <a:srgbClr val="000000"/>
                </a:solidFill>
                <a:effectLst/>
                <a:latin typeface="+mj-lt"/>
              </a:rPr>
              <a:t>Schattierungen für ein modernes, ansprechendes Erscheinungsbild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131292F-E40F-19CE-24AF-861E3E868506}"/>
              </a:ext>
            </a:extLst>
          </p:cNvPr>
          <p:cNvSpPr txBox="1"/>
          <p:nvPr/>
        </p:nvSpPr>
        <p:spPr>
          <a:xfrm>
            <a:off x="670454" y="5071821"/>
            <a:ext cx="276648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2600" i="0" strike="noStrike" dirty="0">
                <a:solidFill>
                  <a:schemeClr val="bg1"/>
                </a:solidFill>
                <a:effectLst/>
                <a:latin typeface="+mj-lt"/>
              </a:rPr>
              <a:t>Designmerkmale</a:t>
            </a:r>
            <a:endParaRPr lang="de-DE" sz="26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1" name="Bild 24">
            <a:extLst>
              <a:ext uri="{FF2B5EF4-FFF2-40B4-BE49-F238E27FC236}">
                <a16:creationId xmlns:a16="http://schemas.microsoft.com/office/drawing/2014/main" id="{938F8E68-FC2B-16FE-3C27-D68B51DB06B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375368" y="325545"/>
            <a:ext cx="1712447" cy="702362"/>
          </a:xfrm>
          <a:prstGeom prst="rect">
            <a:avLst/>
          </a:prstGeom>
        </p:spPr>
      </p:pic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DC658418-26F3-0589-1E49-B8FD61E3E31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algn="r"/>
            <a:r>
              <a:rPr lang="en-US" dirty="0"/>
              <a:t>6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1692AC9-BD83-FE9C-ECB9-DFBD3E4536E3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de-DE" altLang="en-US" dirty="0"/>
              <a:t>Informationsmanagement</a:t>
            </a:r>
          </a:p>
        </p:txBody>
      </p:sp>
      <p:sp>
        <p:nvSpPr>
          <p:cNvPr id="10" name="Datumsplatzhalter 9">
            <a:extLst>
              <a:ext uri="{FF2B5EF4-FFF2-40B4-BE49-F238E27FC236}">
                <a16:creationId xmlns:a16="http://schemas.microsoft.com/office/drawing/2014/main" id="{D363B423-277B-A0E6-ACE1-83D3B6FA9D09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Marie-Sophie Heinrich, Laura Nasdal, Olivia Feistel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99245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DEC28CB0-D2AE-1448-F8DF-619810B1A92C}"/>
              </a:ext>
            </a:extLst>
          </p:cNvPr>
          <p:cNvSpPr/>
          <p:nvPr/>
        </p:nvSpPr>
        <p:spPr>
          <a:xfrm>
            <a:off x="190499" y="3259667"/>
            <a:ext cx="2010833" cy="1555750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49618580-8073-1474-09EF-501918EC7709}"/>
              </a:ext>
            </a:extLst>
          </p:cNvPr>
          <p:cNvSpPr txBox="1"/>
          <p:nvPr/>
        </p:nvSpPr>
        <p:spPr>
          <a:xfrm>
            <a:off x="26456" y="3429000"/>
            <a:ext cx="2338918" cy="129266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2600" dirty="0">
                <a:solidFill>
                  <a:schemeClr val="bg1"/>
                </a:solidFill>
                <a:latin typeface="+mj-lt"/>
              </a:rPr>
              <a:t>Codes für </a:t>
            </a:r>
            <a:r>
              <a:rPr lang="de-DE" sz="2600" dirty="0" err="1">
                <a:solidFill>
                  <a:schemeClr val="bg1"/>
                </a:solidFill>
                <a:latin typeface="+mj-lt"/>
              </a:rPr>
              <a:t>Design-merkmale</a:t>
            </a:r>
            <a:endParaRPr lang="de-DE" sz="2600" dirty="0">
              <a:solidFill>
                <a:schemeClr val="bg1"/>
              </a:solidFill>
            </a:endParaRPr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0A5D7D8F-C868-E047-D13E-9D409AB135EC}"/>
              </a:ext>
            </a:extLst>
          </p:cNvPr>
          <p:cNvSpPr/>
          <p:nvPr/>
        </p:nvSpPr>
        <p:spPr>
          <a:xfrm>
            <a:off x="2201333" y="2021417"/>
            <a:ext cx="9800168" cy="3977516"/>
          </a:xfrm>
          <a:prstGeom prst="round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90C2CD5-D8AD-FB13-3CB2-B43B8DE5B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Aufbau und Vorgehensweisen </a:t>
            </a:r>
            <a:br>
              <a:rPr lang="de-DE" dirty="0"/>
            </a:br>
            <a:r>
              <a:rPr lang="de-DE" dirty="0"/>
              <a:t>der HTML-Vorlage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7D620A5-B2E1-C06B-5E11-AD5F37C6244F}"/>
              </a:ext>
            </a:extLst>
          </p:cNvPr>
          <p:cNvSpPr txBox="1"/>
          <p:nvPr/>
        </p:nvSpPr>
        <p:spPr>
          <a:xfrm>
            <a:off x="2450040" y="1366896"/>
            <a:ext cx="10020299" cy="463203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endParaRPr lang="de-DE" sz="2400" dirty="0">
              <a:latin typeface="+mj-lt"/>
            </a:endParaRPr>
          </a:p>
          <a:p>
            <a:endParaRPr lang="de-DE" sz="2400" dirty="0">
              <a:latin typeface="+mj-lt"/>
            </a:endParaRPr>
          </a:p>
          <a:p>
            <a:r>
              <a:rPr lang="de-DE" sz="1900" dirty="0">
                <a:latin typeface="+mj-lt"/>
              </a:rPr>
              <a:t> /*Ecken abrunden*/    </a:t>
            </a:r>
          </a:p>
          <a:p>
            <a:r>
              <a:rPr lang="de-DE" sz="1900" dirty="0" err="1">
                <a:latin typeface="+mj-lt"/>
              </a:rPr>
              <a:t>border-top-left-radius</a:t>
            </a:r>
            <a:r>
              <a:rPr lang="de-DE" sz="1900" dirty="0">
                <a:latin typeface="+mj-lt"/>
              </a:rPr>
              <a:t>: 10px;      	 </a:t>
            </a:r>
            <a:r>
              <a:rPr lang="de-DE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/*Die Linke obere Ecke des Headers hat eine </a:t>
            </a:r>
          </a:p>
          <a:p>
            <a:r>
              <a:rPr lang="de-DE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				   Rundung mit dem Wert 10 Pixel*/    </a:t>
            </a:r>
          </a:p>
          <a:p>
            <a:r>
              <a:rPr lang="de-DE" sz="1900" dirty="0" err="1">
                <a:latin typeface="+mj-lt"/>
              </a:rPr>
              <a:t>border-top-right-radius</a:t>
            </a:r>
            <a:r>
              <a:rPr lang="de-DE" sz="1900" dirty="0">
                <a:latin typeface="+mj-lt"/>
              </a:rPr>
              <a:t>: 10px;   	</a:t>
            </a:r>
            <a:r>
              <a:rPr lang="de-DE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/*Die Rechte obere Ecke des Headers hat eine </a:t>
            </a:r>
          </a:p>
          <a:p>
            <a:r>
              <a:rPr lang="de-DE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				   Rundung mit dem Wert 10 Pixel*/ </a:t>
            </a:r>
            <a:r>
              <a:rPr lang="de-DE" sz="1900" dirty="0">
                <a:latin typeface="+mj-lt"/>
              </a:rPr>
              <a:t>		</a:t>
            </a:r>
          </a:p>
          <a:p>
            <a:r>
              <a:rPr lang="de-DE" sz="1900" dirty="0" err="1">
                <a:latin typeface="+mj-lt"/>
              </a:rPr>
              <a:t>border-radius</a:t>
            </a:r>
            <a:r>
              <a:rPr lang="de-DE" sz="1900" dirty="0">
                <a:latin typeface="+mj-lt"/>
              </a:rPr>
              <a:t>: 5px;     		</a:t>
            </a:r>
            <a:r>
              <a:rPr lang="de-DE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/*Alle Ecken werden abgerundet*/  </a:t>
            </a:r>
          </a:p>
          <a:p>
            <a:endParaRPr lang="de-DE" sz="1900" dirty="0">
              <a:latin typeface="+mj-lt"/>
            </a:endParaRPr>
          </a:p>
          <a:p>
            <a:r>
              <a:rPr lang="de-DE" sz="1900" dirty="0">
                <a:latin typeface="+mj-lt"/>
              </a:rPr>
              <a:t> /*Schatten erstellen*/ </a:t>
            </a:r>
          </a:p>
          <a:p>
            <a:r>
              <a:rPr lang="de-DE" sz="1900" dirty="0">
                <a:latin typeface="+mj-lt"/>
              </a:rPr>
              <a:t>box-shadow: -10px -10px 20px </a:t>
            </a:r>
            <a:r>
              <a:rPr lang="de-DE" sz="1900" dirty="0" err="1">
                <a:latin typeface="+mj-lt"/>
              </a:rPr>
              <a:t>rgba</a:t>
            </a:r>
            <a:r>
              <a:rPr lang="de-DE" sz="1900" dirty="0">
                <a:latin typeface="+mj-lt"/>
              </a:rPr>
              <a:t>(0, 0, 0, 0.2)    </a:t>
            </a:r>
          </a:p>
          <a:p>
            <a:r>
              <a:rPr lang="de-DE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/*RGBA gibt die zu Verwendende Farbe an, 0 0 0 steht für Schwarz. Die 4. Zahl gibt die Stärke der Farbe an*/</a:t>
            </a:r>
            <a:r>
              <a:rPr lang="de-DE" sz="1900" dirty="0">
                <a:latin typeface="+mj-lt"/>
              </a:rPr>
              <a:t> </a:t>
            </a:r>
          </a:p>
          <a:p>
            <a:r>
              <a:rPr lang="de-DE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/*Die 3 px Daten geben an wo der Schatten starten soll, also -10px über oder unter oder rechts vom Bauteil, so wie man es möchte.*/</a:t>
            </a:r>
          </a:p>
        </p:txBody>
      </p:sp>
      <p:pic>
        <p:nvPicPr>
          <p:cNvPr id="12" name="Bild 24">
            <a:extLst>
              <a:ext uri="{FF2B5EF4-FFF2-40B4-BE49-F238E27FC236}">
                <a16:creationId xmlns:a16="http://schemas.microsoft.com/office/drawing/2014/main" id="{AA876891-E054-572C-8508-A161F1BBE0C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375368" y="325545"/>
            <a:ext cx="1712447" cy="702362"/>
          </a:xfrm>
          <a:prstGeom prst="rect">
            <a:avLst/>
          </a:prstGeom>
        </p:spPr>
      </p:pic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07DE13A1-98AF-3B38-9C9A-21ABA86070B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algn="r"/>
            <a:r>
              <a:rPr lang="en-US" dirty="0"/>
              <a:t>7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51DAD0B-EE5D-2659-868A-B6A8A348C03F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de-DE" altLang="en-US"/>
              <a:t>Informationsmanagement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73AE121-8E97-F4D1-E3AE-C098CE05AE94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Marie-Sophie Heinrich, Laura Nasdal, Olivia Feistel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70952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17CE5EB1-15AA-1E37-780F-C6C0ACAE57BF}"/>
              </a:ext>
            </a:extLst>
          </p:cNvPr>
          <p:cNvSpPr/>
          <p:nvPr/>
        </p:nvSpPr>
        <p:spPr>
          <a:xfrm>
            <a:off x="775757" y="4963583"/>
            <a:ext cx="1828800" cy="587210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77854401-EA9C-E53F-B5F0-3BE52A5BFB05}"/>
              </a:ext>
            </a:extLst>
          </p:cNvPr>
          <p:cNvSpPr/>
          <p:nvPr/>
        </p:nvSpPr>
        <p:spPr>
          <a:xfrm>
            <a:off x="2604557" y="4627648"/>
            <a:ext cx="8656109" cy="1377745"/>
          </a:xfrm>
          <a:prstGeom prst="round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1900AC6-B5A9-8B6B-4372-5E827B066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Aufbau und Vorgehensweisen </a:t>
            </a:r>
            <a:br>
              <a:rPr lang="de-DE" dirty="0"/>
            </a:br>
            <a:r>
              <a:rPr lang="de-DE" dirty="0"/>
              <a:t>der HTML-Vorlage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C8F7643-A4C0-D00B-F90D-90D313028A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" y="1809751"/>
            <a:ext cx="10934700" cy="2794000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706AD041-19BF-44E0-90F9-90CD53EE37D7}"/>
              </a:ext>
            </a:extLst>
          </p:cNvPr>
          <p:cNvSpPr txBox="1"/>
          <p:nvPr/>
        </p:nvSpPr>
        <p:spPr>
          <a:xfrm>
            <a:off x="5192183" y="2514600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de-DE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F140DBF8-3D06-FD46-E9DE-6EFB571F54FF}"/>
              </a:ext>
            </a:extLst>
          </p:cNvPr>
          <p:cNvSpPr txBox="1"/>
          <p:nvPr/>
        </p:nvSpPr>
        <p:spPr>
          <a:xfrm>
            <a:off x="2836333" y="4343400"/>
            <a:ext cx="10551583" cy="16619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de-DE" sz="2400" b="0" i="0" u="none" strike="noStrike" dirty="0">
              <a:solidFill>
                <a:srgbClr val="000000"/>
              </a:solidFill>
              <a:effectLst/>
              <a:latin typeface="+mj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600" b="0" i="0" u="none" strike="noStrike" dirty="0">
                <a:solidFill>
                  <a:srgbClr val="000000"/>
                </a:solidFill>
                <a:effectLst/>
                <a:latin typeface="+mj-lt"/>
              </a:rPr>
              <a:t>Header enthält Titel: „Stadt Lübbenau – Kommunaler    Ordnungsdienst“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600" b="0" i="0" u="none" strike="noStrike" dirty="0">
                <a:solidFill>
                  <a:srgbClr val="000000"/>
                </a:solidFill>
                <a:effectLst/>
                <a:latin typeface="+mj-lt"/>
              </a:rPr>
              <a:t>nachgebildete Version des Stadtwappens Lübbenau </a:t>
            </a:r>
            <a:endParaRPr lang="de-D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603AC250-A357-79C3-E8E9-17E57EB6E59A}"/>
              </a:ext>
            </a:extLst>
          </p:cNvPr>
          <p:cNvSpPr txBox="1"/>
          <p:nvPr/>
        </p:nvSpPr>
        <p:spPr>
          <a:xfrm>
            <a:off x="1098549" y="4963583"/>
            <a:ext cx="256963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2600" dirty="0">
                <a:solidFill>
                  <a:schemeClr val="bg1"/>
                </a:solidFill>
                <a:latin typeface="+mj-lt"/>
              </a:rPr>
              <a:t>Header</a:t>
            </a:r>
          </a:p>
        </p:txBody>
      </p:sp>
      <p:pic>
        <p:nvPicPr>
          <p:cNvPr id="13" name="Bild 24">
            <a:extLst>
              <a:ext uri="{FF2B5EF4-FFF2-40B4-BE49-F238E27FC236}">
                <a16:creationId xmlns:a16="http://schemas.microsoft.com/office/drawing/2014/main" id="{597E78AD-F1E3-4629-B2C0-EE11324AE47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375368" y="325545"/>
            <a:ext cx="1712447" cy="702362"/>
          </a:xfrm>
          <a:prstGeom prst="rect">
            <a:avLst/>
          </a:prstGeom>
        </p:spPr>
      </p:pic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BD4A2396-2678-9578-42C1-A134C59BE17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algn="r"/>
            <a:r>
              <a:rPr lang="en-US" dirty="0"/>
              <a:t>8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18000FE-EEAC-2B53-C8B5-9767949318DC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de-DE" altLang="en-US"/>
              <a:t>Informationsmanagement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DAB6538-36E2-B7A9-AEFD-3B7A46056DB1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Marie-Sophie Heinrich, Laura Nasdal, Olivia Feistel</a:t>
            </a:r>
            <a:endParaRPr lang="en-US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13E53B34-AE53-46B9-B99C-FF7FC765C7A1}"/>
              </a:ext>
            </a:extLst>
          </p:cNvPr>
          <p:cNvSpPr/>
          <p:nvPr/>
        </p:nvSpPr>
        <p:spPr>
          <a:xfrm>
            <a:off x="739774" y="1730268"/>
            <a:ext cx="10614026" cy="70236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52048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eklub">
  <a:themeElements>
    <a:clrScheme name="Benutzerdefinierte Farben">
      <a:dk1>
        <a:srgbClr val="000000"/>
      </a:dk1>
      <a:lt1>
        <a:srgbClr val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FFFFFF"/>
      </a:accent5>
      <a:accent6>
        <a:srgbClr val="F2F2F2"/>
      </a:accent6>
      <a:hlink>
        <a:srgbClr val="9454C3"/>
      </a:hlink>
      <a:folHlink>
        <a:srgbClr val="3EBBF0"/>
      </a:folHlink>
    </a:clrScheme>
    <a:fontScheme name="Teeklub">
      <a:majorFont>
        <a:latin typeface="Arial Bold"/>
        <a:ea typeface=""/>
        <a:cs typeface=""/>
      </a:majorFont>
      <a:minorFont>
        <a:latin typeface="Calibri"/>
        <a:ea typeface=""/>
        <a:cs typeface=""/>
      </a:minorFont>
    </a:fontScheme>
    <a:fmtScheme name="Teeklub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Notes Theme">
  <a:themeElements>
    <a:clrScheme name="Office Notes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Notes Them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 Notes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1"/>
        </a:gradFill>
      </a:fillStyleLst>
      <a:lnStyleLst>
        <a:ln w="9525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>
          <a:solidFill>
            <a:schemeClr val="phClr"/>
          </a:solidFill>
          <a:prstDash val="solid"/>
        </a:ln>
        <a:ln w="38100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1576</Words>
  <Application>Microsoft Office PowerPoint</Application>
  <PresentationFormat>Breitbild</PresentationFormat>
  <Paragraphs>303</Paragraphs>
  <Slides>29</Slides>
  <Notes>12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9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29</vt:i4>
      </vt:variant>
    </vt:vector>
  </HeadingPairs>
  <TitlesOfParts>
    <vt:vector size="39" baseType="lpstr">
      <vt:lpstr>Aptos</vt:lpstr>
      <vt:lpstr>Arial</vt:lpstr>
      <vt:lpstr>Arial Bold</vt:lpstr>
      <vt:lpstr>Arial Narrow</vt:lpstr>
      <vt:lpstr>Calibri</vt:lpstr>
      <vt:lpstr>Courier New</vt:lpstr>
      <vt:lpstr>Symbol</vt:lpstr>
      <vt:lpstr>Times New Roman</vt:lpstr>
      <vt:lpstr>Wingdings</vt:lpstr>
      <vt:lpstr>Teeklub</vt:lpstr>
      <vt:lpstr>Webseite zur Stadt Lübbenau </vt:lpstr>
      <vt:lpstr>Gliederung</vt:lpstr>
      <vt:lpstr>Zielsetzung </vt:lpstr>
      <vt:lpstr>Vorüberlegung und Konzept</vt:lpstr>
      <vt:lpstr>Aufbau und Vorgehensweise der HTML-Vorlage</vt:lpstr>
      <vt:lpstr>Aufbau und Vorgehensweisen  der HTML-Vorlage</vt:lpstr>
      <vt:lpstr>Aufbau und Vorgehensweisen  der HTML-Vorlage</vt:lpstr>
      <vt:lpstr>Aufbau und Vorgehensweisen  der HTML-Vorlage</vt:lpstr>
      <vt:lpstr>Aufbau und Vorgehensweisen  der HTML-Vorlage</vt:lpstr>
      <vt:lpstr>Aufbau und Vorgehensweisen  der HTML-Vorlage</vt:lpstr>
      <vt:lpstr>Aufbau und Vorgehensweisen  der HTML-Vorlage</vt:lpstr>
      <vt:lpstr>Aufbau und Vorgehensweisen  der HTML-Vorlage</vt:lpstr>
      <vt:lpstr>Aufbau und Vorgehensweisen  der HTML-Vorlage </vt:lpstr>
      <vt:lpstr>Aufbau und Vorgehensweisen  der HTML-Vorlage</vt:lpstr>
      <vt:lpstr>Aufbau und Vorgehensweisen  der HTML-Vorlage</vt:lpstr>
      <vt:lpstr>Aufbau und Vorgehensweisen  der HTML-Vorlage</vt:lpstr>
      <vt:lpstr>Aufbau und Vorgehensweisen  der HTML-Vorlage</vt:lpstr>
      <vt:lpstr>Aufbau der Startseite</vt:lpstr>
      <vt:lpstr>Aufbau der Startseite</vt:lpstr>
      <vt:lpstr>Aufbau der Startseite</vt:lpstr>
      <vt:lpstr>Aufbau der Seite ,,Bürgerservice“ </vt:lpstr>
      <vt:lpstr> </vt:lpstr>
      <vt:lpstr>Aufbau der Seite ,,Bürgerservice“ </vt:lpstr>
      <vt:lpstr>Aufbau der Seite ,,Hundehaltung und Feuerwerk“</vt:lpstr>
      <vt:lpstr>Aufbau der Seite ,,Hundehaltung und Feuerwerk“</vt:lpstr>
      <vt:lpstr>Aufbau der Seite „Online-Kontaktformular“</vt:lpstr>
      <vt:lpstr>Probleme/Herausforderungen  &amp; Lösungsansätze</vt:lpstr>
      <vt:lpstr>Fazit </vt:lpstr>
      <vt:lpstr>Quellen</vt:lpstr>
    </vt:vector>
  </TitlesOfParts>
  <Company>Mobile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iPad</dc:creator>
  <cp:lastModifiedBy>Marie Sophie Heinrich</cp:lastModifiedBy>
  <cp:revision>37</cp:revision>
  <dcterms:created xsi:type="dcterms:W3CDTF">2024-12-11T10:35:17Z</dcterms:created>
  <dcterms:modified xsi:type="dcterms:W3CDTF">2024-12-18T20:25:23Z</dcterms:modified>
</cp:coreProperties>
</file>