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7" r:id="rId2"/>
    <p:sldId id="259" r:id="rId3"/>
    <p:sldId id="270" r:id="rId4"/>
    <p:sldId id="263" r:id="rId5"/>
    <p:sldId id="271" r:id="rId6"/>
    <p:sldId id="262" r:id="rId7"/>
    <p:sldId id="266" r:id="rId8"/>
    <p:sldId id="265" r:id="rId9"/>
    <p:sldId id="272" r:id="rId10"/>
    <p:sldId id="268" r:id="rId11"/>
    <p:sldId id="273" r:id="rId12"/>
    <p:sldId id="269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87" d="100"/>
          <a:sy n="87" d="100"/>
        </p:scale>
        <p:origin x="6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rgbClr val="2B8CBE">
                <a:lumMod val="5000"/>
                <a:lumOff val="95000"/>
              </a:srgbClr>
            </a:gs>
            <a:gs pos="100000">
              <a:srgbClr val="2678A6">
                <a:lumMod val="10000"/>
                <a:lumOff val="9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667000"/>
            <a:ext cx="9144000" cy="1524001"/>
          </a:xfrm>
        </p:spPr>
        <p:txBody>
          <a:bodyPr anchor="ctr">
            <a:normAutofit/>
          </a:bodyPr>
          <a:lstStyle>
            <a:lvl1pPr marL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gradFill>
                  <a:gsLst>
                    <a:gs pos="87500">
                      <a:srgbClr val="008BD7"/>
                    </a:gs>
                    <a:gs pos="75000">
                      <a:srgbClr val="286BE0"/>
                    </a:gs>
                    <a:gs pos="62500">
                      <a:srgbClr val="5F49F1"/>
                    </a:gs>
                    <a:gs pos="50000">
                      <a:srgbClr val="713DF1"/>
                    </a:gs>
                    <a:gs pos="37500">
                      <a:srgbClr val="CB37AC"/>
                    </a:gs>
                    <a:gs pos="25000">
                      <a:srgbClr val="F93479"/>
                    </a:gs>
                    <a:gs pos="12500">
                      <a:srgbClr val="FE4F3A"/>
                    </a:gs>
                    <a:gs pos="0">
                      <a:srgbClr val="FF6032"/>
                    </a:gs>
                    <a:gs pos="100000">
                      <a:srgbClr val="009FE4"/>
                    </a:gs>
                  </a:gsLst>
                  <a:lin ang="20400000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05325"/>
            <a:ext cx="9144000" cy="19819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506F92"/>
                </a:solidFill>
                <a:latin typeface="Montserrat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DFD163E-EE0E-4944-ADEB-C67EDD7C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pPr algn="r"/>
            <a:fld id="{E50A8D5F-7A10-4D19-B2BD-04FE5CA3B31F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ABE11-F386-4B0B-873F-3D5ED4863889}"/>
              </a:ext>
            </a:extLst>
          </p:cNvPr>
          <p:cNvSpPr/>
          <p:nvPr userDrawn="1"/>
        </p:nvSpPr>
        <p:spPr>
          <a:xfrm>
            <a:off x="13843878" y="378103"/>
            <a:ext cx="5360617" cy="1110812"/>
          </a:xfrm>
          <a:prstGeom prst="rect">
            <a:avLst/>
          </a:prstGeom>
          <a:gradFill flip="none" rotWithShape="1">
            <a:gsLst>
              <a:gs pos="87500">
                <a:srgbClr val="008BD7"/>
              </a:gs>
              <a:gs pos="75000">
                <a:srgbClr val="286BE0"/>
              </a:gs>
              <a:gs pos="62500">
                <a:srgbClr val="5F49F1"/>
              </a:gs>
              <a:gs pos="50000">
                <a:srgbClr val="713DF1"/>
              </a:gs>
              <a:gs pos="37500">
                <a:srgbClr val="CB37AC"/>
              </a:gs>
              <a:gs pos="25000">
                <a:srgbClr val="F93479"/>
              </a:gs>
              <a:gs pos="12500">
                <a:srgbClr val="FE4F3A"/>
              </a:gs>
              <a:gs pos="0">
                <a:srgbClr val="FF6032"/>
              </a:gs>
              <a:gs pos="100000">
                <a:srgbClr val="009FE4"/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>
                <a:gsLst>
                  <a:gs pos="54000">
                    <a:srgbClr val="CC94C4"/>
                  </a:gs>
                  <a:gs pos="0">
                    <a:srgbClr val="2B8CBE">
                      <a:alpha val="80000"/>
                    </a:srgbClr>
                  </a:gs>
                  <a:gs pos="100000">
                    <a:srgbClr val="FC8D59">
                      <a:alpha val="80000"/>
                    </a:srgbClr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682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gradFill>
          <a:gsLst>
            <a:gs pos="0">
              <a:srgbClr val="2B8CBE">
                <a:lumMod val="5000"/>
                <a:lumOff val="95000"/>
              </a:srgbClr>
            </a:gs>
            <a:gs pos="100000">
              <a:srgbClr val="2678A6">
                <a:lumMod val="10000"/>
                <a:lumOff val="90000"/>
              </a:srgb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C380CA-EF19-4B3C-8C7B-4741FFB865B7}"/>
              </a:ext>
            </a:extLst>
          </p:cNvPr>
          <p:cNvSpPr txBox="1"/>
          <p:nvPr userDrawn="1"/>
        </p:nvSpPr>
        <p:spPr>
          <a:xfrm>
            <a:off x="1219200" y="1219200"/>
            <a:ext cx="9753600" cy="441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40800" y="1252933"/>
            <a:ext cx="9710400" cy="43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lang="en-US" sz="6000" b="1" kern="1200" dirty="0">
                <a:gradFill>
                  <a:gsLst>
                    <a:gs pos="87500">
                      <a:srgbClr val="008BD7"/>
                    </a:gs>
                    <a:gs pos="75000">
                      <a:srgbClr val="286BE0"/>
                    </a:gs>
                    <a:gs pos="62500">
                      <a:srgbClr val="5F49F1"/>
                    </a:gs>
                    <a:gs pos="50000">
                      <a:srgbClr val="713DF1"/>
                    </a:gs>
                    <a:gs pos="37500">
                      <a:srgbClr val="CB37AC"/>
                    </a:gs>
                    <a:gs pos="25000">
                      <a:srgbClr val="F93479"/>
                    </a:gs>
                    <a:gs pos="12500">
                      <a:srgbClr val="FE4F3A"/>
                    </a:gs>
                    <a:gs pos="0">
                      <a:srgbClr val="FF6032"/>
                    </a:gs>
                    <a:gs pos="100000">
                      <a:srgbClr val="009FE4"/>
                    </a:gs>
                  </a:gsLst>
                  <a:lin ang="20400000" scaled="0"/>
                </a:gradFill>
                <a:latin typeface="Montserrat" pitchFamily="2" charset="0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801E0-23E3-4924-BF10-479E05C1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7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947" y="1431144"/>
            <a:ext cx="10944109" cy="4726088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0000"/>
              <a:buFont typeface="Quicksand" panose="02070303000000060000" pitchFamily="18" charset="0"/>
              <a:buChar char="°"/>
              <a:defRPr sz="2800" spc="-133" baseline="0">
                <a:solidFill>
                  <a:srgbClr val="2678A6"/>
                </a:solidFill>
                <a:latin typeface="Montserrat" pitchFamily="2" charset="0"/>
              </a:defRPr>
            </a:lvl1pPr>
            <a:lvl2pPr marL="81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>
                <a:solidFill>
                  <a:srgbClr val="5194B8"/>
                </a:solidFill>
                <a:latin typeface="Montserrat" pitchFamily="2" charset="0"/>
              </a:defRPr>
            </a:lvl2pPr>
            <a:lvl3pPr marL="126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>
                <a:solidFill>
                  <a:srgbClr val="5194B8"/>
                </a:solidFill>
                <a:latin typeface="Montserrat" pitchFamily="2" charset="0"/>
              </a:defRPr>
            </a:lvl3pPr>
            <a:lvl4pPr marL="171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>
                <a:solidFill>
                  <a:srgbClr val="5194B8"/>
                </a:solidFill>
                <a:latin typeface="Montserrat" pitchFamily="2" charset="0"/>
              </a:defRPr>
            </a:lvl4pPr>
            <a:lvl5pPr marL="216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 baseline="0">
                <a:solidFill>
                  <a:srgbClr val="5194B8"/>
                </a:solidFill>
                <a:latin typeface="Montserrat" pitchFamily="2" charset="0"/>
              </a:defRPr>
            </a:lvl5pPr>
          </a:lstStyle>
          <a:p>
            <a:pPr lvl="0"/>
            <a:r>
              <a:rPr lang="en-US" dirty="0"/>
              <a:t>Click to edit 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D97472-882F-4BD4-A451-E4731E15EA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47" y="555796"/>
            <a:ext cx="10944109" cy="697654"/>
          </a:xfrm>
        </p:spPr>
        <p:txBody>
          <a:bodyPr anchor="t">
            <a:noAutofit/>
          </a:bodyPr>
          <a:lstStyle>
            <a:lvl1pPr>
              <a:defRPr sz="4400" spc="0">
                <a:gradFill>
                  <a:gsLst>
                    <a:gs pos="0">
                      <a:srgbClr val="7BCCC4">
                        <a:alpha val="90000"/>
                        <a:lumMod val="100000"/>
                      </a:srgbClr>
                    </a:gs>
                    <a:gs pos="100000">
                      <a:srgbClr val="0868AC">
                        <a:alpha val="90000"/>
                        <a:lumMod val="100000"/>
                      </a:srgbClr>
                    </a:gs>
                  </a:gsLst>
                  <a:lin ang="2700006" scaled="0"/>
                </a:gradFill>
                <a:latin typeface="Montserrat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3329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45" y="1375523"/>
            <a:ext cx="5373632" cy="5702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0" baseline="0">
                <a:solidFill>
                  <a:srgbClr val="2678A6"/>
                </a:solidFill>
                <a:latin typeface="Montserrat" pitchFamily="2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7" y="1375523"/>
            <a:ext cx="5395846" cy="5702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0" baseline="0">
                <a:solidFill>
                  <a:srgbClr val="2678A6"/>
                </a:solidFill>
                <a:latin typeface="Montserrat" pitchFamily="2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1D88030-93EA-4302-ADBE-3C45B318A3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47" y="555796"/>
            <a:ext cx="10944109" cy="697654"/>
          </a:xfrm>
        </p:spPr>
        <p:txBody>
          <a:bodyPr anchor="t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spc="0" dirty="0">
                <a:gradFill>
                  <a:gsLst>
                    <a:gs pos="0">
                      <a:srgbClr val="7BCCC4">
                        <a:alpha val="90000"/>
                        <a:lumMod val="100000"/>
                      </a:srgbClr>
                    </a:gs>
                    <a:gs pos="100000">
                      <a:srgbClr val="0868AC">
                        <a:alpha val="90000"/>
                        <a:lumMod val="10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E4ADDFC-B854-4799-9DDB-E3200ECF83C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3947" y="2067832"/>
            <a:ext cx="5395847" cy="4361109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ct val="70000"/>
              <a:buFont typeface="Montserrat light" pitchFamily="2" charset="0"/>
              <a:buChar char="°"/>
              <a:defRPr lang="en-US" sz="2400" kern="1200" spc="-133" baseline="0" dirty="0" smtClean="0">
                <a:solidFill>
                  <a:srgbClr val="2678A6"/>
                </a:solidFill>
                <a:latin typeface="Montserrat" pitchFamily="2" charset="0"/>
                <a:ea typeface="+mn-ea"/>
                <a:cs typeface="+mn-cs"/>
              </a:defRPr>
            </a:lvl1pPr>
            <a:lvl2pPr marL="907200" indent="-457200" algn="l"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2pPr>
            <a:lvl3pPr marL="1807200" indent="-4572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3pPr>
            <a:lvl4pPr marL="1717200" indent="-3600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4pPr>
            <a:lvl5pPr marL="2077200" indent="-360000" algn="l">
              <a:lnSpc>
                <a:spcPct val="100000"/>
              </a:lnSpc>
              <a:buSzPct val="85000"/>
              <a:buFont typeface="Arial" panose="020B0604020202020204" pitchFamily="34" charset="0"/>
              <a:buChar char="•"/>
              <a:defRPr sz="2800" spc="-107" baseline="0">
                <a:solidFill>
                  <a:srgbClr val="5194B8"/>
                </a:solidFill>
                <a:latin typeface="Montserrat light" pitchFamily="2" charset="0"/>
              </a:defRPr>
            </a:lvl5pPr>
          </a:lstStyle>
          <a:p>
            <a:pPr lvl="0"/>
            <a:r>
              <a:rPr lang="en-US" dirty="0"/>
              <a:t>Second level</a:t>
            </a:r>
          </a:p>
          <a:p>
            <a:pPr marL="810000" marR="0" lvl="1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Third level</a:t>
            </a:r>
          </a:p>
          <a:p>
            <a:pPr marL="1260000" marR="0" lvl="2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Fourth level</a:t>
            </a:r>
          </a:p>
          <a:p>
            <a:pPr marL="1710000" marR="0" lvl="3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939EA4-7D5C-4193-9667-331484BD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DBC018-D2DA-4062-A336-18EADAD6A0A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72204" y="2067832"/>
            <a:ext cx="5395847" cy="4361109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ct val="70000"/>
              <a:buFont typeface="Montserrat light" pitchFamily="2" charset="0"/>
              <a:buChar char="°"/>
              <a:defRPr lang="en-US" sz="2400" kern="1200" spc="-133" baseline="0" dirty="0" smtClean="0">
                <a:solidFill>
                  <a:srgbClr val="2678A6"/>
                </a:solidFill>
                <a:latin typeface="Montserrat" pitchFamily="2" charset="0"/>
                <a:ea typeface="+mn-ea"/>
                <a:cs typeface="+mn-cs"/>
              </a:defRPr>
            </a:lvl1pPr>
            <a:lvl2pPr marL="907200" indent="-457200" algn="l"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2pPr>
            <a:lvl3pPr marL="1807200" indent="-4572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3pPr>
            <a:lvl4pPr marL="1717200" indent="-3600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4pPr>
            <a:lvl5pPr marL="2077200" indent="-360000" algn="l">
              <a:lnSpc>
                <a:spcPct val="100000"/>
              </a:lnSpc>
              <a:buSzPct val="85000"/>
              <a:buFont typeface="Arial" panose="020B0604020202020204" pitchFamily="34" charset="0"/>
              <a:buChar char="•"/>
              <a:defRPr sz="2800" spc="-107" baseline="0">
                <a:solidFill>
                  <a:srgbClr val="5194B8"/>
                </a:solidFill>
                <a:latin typeface="Montserrat light" pitchFamily="2" charset="0"/>
              </a:defRPr>
            </a:lvl5pPr>
          </a:lstStyle>
          <a:p>
            <a:pPr lvl="0"/>
            <a:r>
              <a:rPr lang="en-US" dirty="0"/>
              <a:t>Second level</a:t>
            </a:r>
          </a:p>
          <a:p>
            <a:pPr marL="810000" marR="0" lvl="1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Third level</a:t>
            </a:r>
          </a:p>
          <a:p>
            <a:pPr marL="1260000" marR="0" lvl="2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Fourth level</a:t>
            </a:r>
          </a:p>
          <a:p>
            <a:pPr marL="1710000" marR="0" lvl="3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17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361AEB2-DCEA-4E21-84D4-C46E16F16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47" y="555796"/>
            <a:ext cx="10944109" cy="697654"/>
          </a:xfrm>
        </p:spPr>
        <p:txBody>
          <a:bodyPr anchor="t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spc="0" dirty="0">
                <a:gradFill>
                  <a:gsLst>
                    <a:gs pos="0">
                      <a:srgbClr val="7BCCC4">
                        <a:alpha val="90000"/>
                        <a:lumMod val="100000"/>
                      </a:srgbClr>
                    </a:gs>
                    <a:gs pos="100000">
                      <a:srgbClr val="0868AC">
                        <a:alpha val="90000"/>
                        <a:lumMod val="10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A42F46-1BEF-46A0-8C7B-073D22EE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0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9D22DA8-58CF-44DB-835B-08CDD3B8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5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2B8CBE">
                <a:lumMod val="5000"/>
                <a:lumOff val="95000"/>
              </a:srgbClr>
            </a:gs>
            <a:gs pos="100000">
              <a:srgbClr val="2B8CBE">
                <a:lumMod val="10000"/>
                <a:lumOff val="9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30"/>
            <a:ext cx="10515600" cy="1111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86243-F869-4C4C-8CA6-F210903A53E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0000"/>
                    </a14:imgEffect>
                    <a14:imgEffect>
                      <a14:brightnessContrast bright="1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3621900" y="884791"/>
            <a:ext cx="4113124" cy="58465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2E49323-5C50-4227-BA99-A285C0109FF1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3040764" y="3327435"/>
            <a:ext cx="3028680" cy="9478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gradFill>
                  <a:gsLst>
                    <a:gs pos="0">
                      <a:srgbClr val="2B8CBE">
                        <a:alpha val="80000"/>
                      </a:srgbClr>
                    </a:gs>
                    <a:gs pos="100000">
                      <a:srgbClr val="FC8D59">
                        <a:alpha val="8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CA" dirty="0">
                <a:gradFill>
                  <a:gsLst>
                    <a:gs pos="75000">
                      <a:srgbClr val="CE94C0"/>
                    </a:gs>
                    <a:gs pos="100000">
                      <a:srgbClr val="F59E7A"/>
                    </a:gs>
                    <a:gs pos="25000">
                      <a:srgbClr val="70B5D3"/>
                    </a:gs>
                    <a:gs pos="0">
                      <a:srgbClr val="86CFCA"/>
                    </a:gs>
                    <a:gs pos="50000">
                      <a:srgbClr val="2A80B7"/>
                    </a:gs>
                  </a:gsLst>
                  <a:lin ang="0" scaled="0"/>
                </a:gradFill>
              </a:rPr>
              <a:t>IIIIIIIIIII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1E5503-AA7B-42DC-BA35-1535ACF6AAE4}"/>
              </a:ext>
            </a:extLst>
          </p:cNvPr>
          <p:cNvSpPr/>
          <p:nvPr userDrawn="1"/>
        </p:nvSpPr>
        <p:spPr>
          <a:xfrm>
            <a:off x="12520786" y="2431916"/>
            <a:ext cx="476655" cy="251485"/>
          </a:xfrm>
          <a:prstGeom prst="rect">
            <a:avLst/>
          </a:prstGeom>
          <a:solidFill>
            <a:srgbClr val="DC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D79BE8-30E6-46DB-9698-7D97FE88C37A}"/>
              </a:ext>
            </a:extLst>
          </p:cNvPr>
          <p:cNvSpPr/>
          <p:nvPr userDrawn="1"/>
        </p:nvSpPr>
        <p:spPr>
          <a:xfrm>
            <a:off x="12520786" y="2683401"/>
            <a:ext cx="476655" cy="251485"/>
          </a:xfrm>
          <a:prstGeom prst="rect">
            <a:avLst/>
          </a:prstGeom>
          <a:solidFill>
            <a:srgbClr val="C69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885C0-9B3F-49CB-9D5E-BA844E16F1E1}"/>
              </a:ext>
            </a:extLst>
          </p:cNvPr>
          <p:cNvSpPr/>
          <p:nvPr userDrawn="1"/>
        </p:nvSpPr>
        <p:spPr>
          <a:xfrm>
            <a:off x="12520786" y="2921167"/>
            <a:ext cx="476655" cy="251485"/>
          </a:xfrm>
          <a:prstGeom prst="rect">
            <a:avLst/>
          </a:prstGeom>
          <a:solidFill>
            <a:srgbClr val="9E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BE25F8-4BD7-4493-B682-2AFEE940819F}"/>
              </a:ext>
            </a:extLst>
          </p:cNvPr>
          <p:cNvSpPr/>
          <p:nvPr userDrawn="1"/>
        </p:nvSpPr>
        <p:spPr>
          <a:xfrm>
            <a:off x="12520786" y="3172652"/>
            <a:ext cx="476655" cy="251485"/>
          </a:xfrm>
          <a:prstGeom prst="rect">
            <a:avLst/>
          </a:prstGeom>
          <a:solidFill>
            <a:srgbClr val="686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4933FB-E22A-4F5F-8F5D-7B040A12174A}"/>
              </a:ext>
            </a:extLst>
          </p:cNvPr>
          <p:cNvSpPr/>
          <p:nvPr userDrawn="1"/>
        </p:nvSpPr>
        <p:spPr>
          <a:xfrm>
            <a:off x="12520786" y="3424137"/>
            <a:ext cx="476655" cy="251485"/>
          </a:xfrm>
          <a:prstGeom prst="rect">
            <a:avLst/>
          </a:prstGeom>
          <a:solidFill>
            <a:srgbClr val="547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D7143A-2DF6-4DF4-B8F0-2CF42593689B}"/>
              </a:ext>
            </a:extLst>
          </p:cNvPr>
          <p:cNvSpPr/>
          <p:nvPr userDrawn="1"/>
        </p:nvSpPr>
        <p:spPr>
          <a:xfrm>
            <a:off x="12520786" y="3675623"/>
            <a:ext cx="476655" cy="251485"/>
          </a:xfrm>
          <a:prstGeom prst="rect">
            <a:avLst/>
          </a:prstGeom>
          <a:solidFill>
            <a:srgbClr val="38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3A5246-7203-490F-9EEF-F90AE6E5DC3E}"/>
              </a:ext>
            </a:extLst>
          </p:cNvPr>
          <p:cNvSpPr/>
          <p:nvPr userDrawn="1"/>
        </p:nvSpPr>
        <p:spPr>
          <a:xfrm>
            <a:off x="12520786" y="3913388"/>
            <a:ext cx="476655" cy="251485"/>
          </a:xfrm>
          <a:prstGeom prst="rect">
            <a:avLst/>
          </a:prstGeom>
          <a:solidFill>
            <a:srgbClr val="32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979FB-12FC-40E1-8D54-AE8C1353496F}"/>
              </a:ext>
            </a:extLst>
          </p:cNvPr>
          <p:cNvSpPr/>
          <p:nvPr userDrawn="1"/>
        </p:nvSpPr>
        <p:spPr>
          <a:xfrm>
            <a:off x="12520786" y="4164873"/>
            <a:ext cx="476655" cy="251485"/>
          </a:xfrm>
          <a:prstGeom prst="rect">
            <a:avLst/>
          </a:prstGeom>
          <a:solidFill>
            <a:srgbClr val="4E9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F94A79-294A-4F43-991D-C678D158CA57}"/>
              </a:ext>
            </a:extLst>
          </p:cNvPr>
          <p:cNvSpPr/>
          <p:nvPr userDrawn="1"/>
        </p:nvSpPr>
        <p:spPr>
          <a:xfrm>
            <a:off x="12520786" y="4416359"/>
            <a:ext cx="476655" cy="251485"/>
          </a:xfrm>
          <a:prstGeom prst="rect">
            <a:avLst/>
          </a:prstGeom>
          <a:solidFill>
            <a:srgbClr val="6BB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6EBA64-28F0-495E-A7D8-EAB2AEC2616C}"/>
              </a:ext>
            </a:extLst>
          </p:cNvPr>
          <p:cNvSpPr/>
          <p:nvPr userDrawn="1"/>
        </p:nvSpPr>
        <p:spPr>
          <a:xfrm>
            <a:off x="12520786" y="4667844"/>
            <a:ext cx="476655" cy="251485"/>
          </a:xfrm>
          <a:prstGeom prst="rect">
            <a:avLst/>
          </a:prstGeom>
          <a:solidFill>
            <a:srgbClr val="77B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74FD-E6CD-4B21-830C-893C813A6F64}"/>
              </a:ext>
            </a:extLst>
          </p:cNvPr>
          <p:cNvSpPr/>
          <p:nvPr userDrawn="1"/>
        </p:nvSpPr>
        <p:spPr>
          <a:xfrm>
            <a:off x="12520786" y="4905609"/>
            <a:ext cx="476655" cy="251485"/>
          </a:xfrm>
          <a:prstGeom prst="rect">
            <a:avLst/>
          </a:prstGeom>
          <a:solidFill>
            <a:srgbClr val="82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5E1868-C4A0-4B21-BFD5-D44E03002827}"/>
              </a:ext>
            </a:extLst>
          </p:cNvPr>
          <p:cNvSpPr/>
          <p:nvPr userDrawn="1"/>
        </p:nvSpPr>
        <p:spPr>
          <a:xfrm>
            <a:off x="15177180" y="2746069"/>
            <a:ext cx="447473" cy="350196"/>
          </a:xfrm>
          <a:prstGeom prst="rect">
            <a:avLst/>
          </a:prstGeom>
          <a:solidFill>
            <a:srgbClr val="6868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DC2D71C-5A77-4B38-B030-419FAC11A77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2314741" y="3239424"/>
            <a:ext cx="3204702" cy="9478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gradFill>
                  <a:gsLst>
                    <a:gs pos="0">
                      <a:srgbClr val="2B8CBE">
                        <a:alpha val="80000"/>
                      </a:srgbClr>
                    </a:gs>
                    <a:gs pos="100000">
                      <a:srgbClr val="FC8D59">
                        <a:alpha val="8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CA" sz="6000" dirty="0">
                <a:gradFill>
                  <a:gsLst>
                    <a:gs pos="80000">
                      <a:srgbClr val="CE94C0"/>
                    </a:gs>
                    <a:gs pos="100000">
                      <a:srgbClr val="F59E7A"/>
                    </a:gs>
                    <a:gs pos="20000">
                      <a:srgbClr val="70B5D3"/>
                    </a:gs>
                    <a:gs pos="0">
                      <a:srgbClr val="86CFCA"/>
                    </a:gs>
                    <a:gs pos="60000">
                      <a:srgbClr val="6868AC"/>
                    </a:gs>
                    <a:gs pos="40000">
                      <a:srgbClr val="2A80B7"/>
                    </a:gs>
                  </a:gsLst>
                  <a:lin ang="0" scaled="0"/>
                </a:gradFill>
              </a:rPr>
              <a:t>IIIIIIIIIIII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AE69B2-3708-42E8-9C2E-3253591F0548}"/>
              </a:ext>
            </a:extLst>
          </p:cNvPr>
          <p:cNvSpPr/>
          <p:nvPr userDrawn="1"/>
        </p:nvSpPr>
        <p:spPr>
          <a:xfrm>
            <a:off x="12520786" y="2187291"/>
            <a:ext cx="476655" cy="251485"/>
          </a:xfrm>
          <a:prstGeom prst="rect">
            <a:avLst/>
          </a:prstGeom>
          <a:solidFill>
            <a:srgbClr val="F09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82FE57-76FE-4063-B4CA-7272A7C1150B}"/>
              </a:ext>
            </a:extLst>
          </p:cNvPr>
          <p:cNvSpPr/>
          <p:nvPr userDrawn="1"/>
        </p:nvSpPr>
        <p:spPr>
          <a:xfrm>
            <a:off x="12997441" y="2431916"/>
            <a:ext cx="476655" cy="251485"/>
          </a:xfrm>
          <a:prstGeom prst="rect">
            <a:avLst/>
          </a:prstGeom>
          <a:solidFill>
            <a:srgbClr val="B96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176497-EB17-4F47-99E8-86A994E107ED}"/>
              </a:ext>
            </a:extLst>
          </p:cNvPr>
          <p:cNvSpPr/>
          <p:nvPr userDrawn="1"/>
        </p:nvSpPr>
        <p:spPr>
          <a:xfrm>
            <a:off x="12997441" y="2683401"/>
            <a:ext cx="476655" cy="251485"/>
          </a:xfrm>
          <a:prstGeom prst="rect">
            <a:avLst/>
          </a:prstGeom>
          <a:solidFill>
            <a:srgbClr val="A16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7E7329-A6A0-433C-8BF6-EAD88C674DAF}"/>
              </a:ext>
            </a:extLst>
          </p:cNvPr>
          <p:cNvSpPr/>
          <p:nvPr userDrawn="1"/>
        </p:nvSpPr>
        <p:spPr>
          <a:xfrm>
            <a:off x="12997441" y="2921167"/>
            <a:ext cx="476655" cy="251485"/>
          </a:xfrm>
          <a:prstGeom prst="rect">
            <a:avLst/>
          </a:prstGeom>
          <a:solidFill>
            <a:srgbClr val="735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28C7E7-AD33-44D9-8BA4-AD0C2A3B3F80}"/>
              </a:ext>
            </a:extLst>
          </p:cNvPr>
          <p:cNvSpPr/>
          <p:nvPr userDrawn="1"/>
        </p:nvSpPr>
        <p:spPr>
          <a:xfrm>
            <a:off x="12997441" y="3172652"/>
            <a:ext cx="476655" cy="251485"/>
          </a:xfrm>
          <a:prstGeom prst="rect">
            <a:avLst/>
          </a:prstGeom>
          <a:solidFill>
            <a:srgbClr val="3D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3B1043-4DF2-4D40-A659-940050D5350D}"/>
              </a:ext>
            </a:extLst>
          </p:cNvPr>
          <p:cNvSpPr/>
          <p:nvPr userDrawn="1"/>
        </p:nvSpPr>
        <p:spPr>
          <a:xfrm>
            <a:off x="12997441" y="3424137"/>
            <a:ext cx="476655" cy="251485"/>
          </a:xfrm>
          <a:prstGeom prst="rect">
            <a:avLst/>
          </a:prstGeom>
          <a:solidFill>
            <a:srgbClr val="2F4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04A7A7-2C24-47DB-B7BD-ADC32403F002}"/>
              </a:ext>
            </a:extLst>
          </p:cNvPr>
          <p:cNvSpPr/>
          <p:nvPr userDrawn="1"/>
        </p:nvSpPr>
        <p:spPr>
          <a:xfrm>
            <a:off x="12997441" y="3675623"/>
            <a:ext cx="476655" cy="251485"/>
          </a:xfrm>
          <a:prstGeom prst="rect">
            <a:avLst/>
          </a:prstGeom>
          <a:solidFill>
            <a:srgbClr val="1E4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9A8E0F-D086-4E9A-B15B-259D3B180B61}"/>
              </a:ext>
            </a:extLst>
          </p:cNvPr>
          <p:cNvSpPr/>
          <p:nvPr userDrawn="1"/>
        </p:nvSpPr>
        <p:spPr>
          <a:xfrm>
            <a:off x="12997441" y="3913388"/>
            <a:ext cx="476655" cy="251485"/>
          </a:xfrm>
          <a:prstGeom prst="rect">
            <a:avLst/>
          </a:prstGeom>
          <a:solidFill>
            <a:srgbClr val="1A5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DAE433-19B9-4122-B6B4-2762A110AE75}"/>
              </a:ext>
            </a:extLst>
          </p:cNvPr>
          <p:cNvSpPr/>
          <p:nvPr userDrawn="1"/>
        </p:nvSpPr>
        <p:spPr>
          <a:xfrm>
            <a:off x="12997441" y="4164873"/>
            <a:ext cx="476655" cy="251485"/>
          </a:xfrm>
          <a:prstGeom prst="rect">
            <a:avLst/>
          </a:prstGeom>
          <a:solidFill>
            <a:srgbClr val="2B7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47CE06-3AA6-4188-B7F6-ED1A03FC48BC}"/>
              </a:ext>
            </a:extLst>
          </p:cNvPr>
          <p:cNvSpPr/>
          <p:nvPr userDrawn="1"/>
        </p:nvSpPr>
        <p:spPr>
          <a:xfrm>
            <a:off x="12997441" y="4416359"/>
            <a:ext cx="476655" cy="251485"/>
          </a:xfrm>
          <a:prstGeom prst="rect">
            <a:avLst/>
          </a:prstGeom>
          <a:solidFill>
            <a:srgbClr val="3F8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B685A9-547B-445E-8D02-693C7E2FC82E}"/>
              </a:ext>
            </a:extLst>
          </p:cNvPr>
          <p:cNvSpPr/>
          <p:nvPr userDrawn="1"/>
        </p:nvSpPr>
        <p:spPr>
          <a:xfrm>
            <a:off x="12997441" y="4667844"/>
            <a:ext cx="476655" cy="251485"/>
          </a:xfrm>
          <a:prstGeom prst="rect">
            <a:avLst/>
          </a:prstGeom>
          <a:solidFill>
            <a:srgbClr val="499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91B6F1-0912-4FF6-BD31-C220C97B05A0}"/>
              </a:ext>
            </a:extLst>
          </p:cNvPr>
          <p:cNvSpPr/>
          <p:nvPr userDrawn="1"/>
        </p:nvSpPr>
        <p:spPr>
          <a:xfrm>
            <a:off x="12997441" y="4905609"/>
            <a:ext cx="476655" cy="251485"/>
          </a:xfrm>
          <a:prstGeom prst="rect">
            <a:avLst/>
          </a:prstGeom>
          <a:solidFill>
            <a:srgbClr val="54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84E585-7216-4BB4-BE91-54DA4F7581A8}"/>
              </a:ext>
            </a:extLst>
          </p:cNvPr>
          <p:cNvSpPr/>
          <p:nvPr userDrawn="1"/>
        </p:nvSpPr>
        <p:spPr>
          <a:xfrm>
            <a:off x="12997441" y="2187291"/>
            <a:ext cx="476655" cy="251485"/>
          </a:xfrm>
          <a:prstGeom prst="rect">
            <a:avLst/>
          </a:prstGeom>
          <a:solidFill>
            <a:srgbClr val="CC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7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marL="0" algn="l" defTabSz="914354" rtl="0" eaLnBrk="1" latinLnBrk="0" hangingPunct="1">
        <a:lnSpc>
          <a:spcPct val="90000"/>
        </a:lnSpc>
        <a:spcBef>
          <a:spcPct val="0"/>
        </a:spcBef>
        <a:buNone/>
        <a:defRPr lang="en-US" sz="6000" b="1" kern="1200" dirty="0">
          <a:gradFill>
            <a:gsLst>
              <a:gs pos="80000">
                <a:srgbClr val="CE94C0"/>
              </a:gs>
              <a:gs pos="100000">
                <a:srgbClr val="F59E7A"/>
              </a:gs>
              <a:gs pos="20000">
                <a:srgbClr val="70B5D3"/>
              </a:gs>
              <a:gs pos="0">
                <a:srgbClr val="86CFCA"/>
              </a:gs>
              <a:gs pos="60000">
                <a:srgbClr val="6868AC"/>
              </a:gs>
              <a:gs pos="40000">
                <a:srgbClr val="2A80B7"/>
              </a:gs>
            </a:gsLst>
            <a:lin ang="0" scaled="0"/>
          </a:gradFill>
          <a:latin typeface="Montserrat" pitchFamily="2" charset="0"/>
          <a:ea typeface="+mj-ea"/>
          <a:cs typeface="+mj-cs"/>
        </a:defRPr>
      </a:lvl1pPr>
    </p:titleStyle>
    <p:bodyStyle>
      <a:lvl1pPr marL="0" marR="0" indent="0" algn="l" defTabSz="914354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Wingdings" charset="2"/>
        <a:buNone/>
        <a:tabLst/>
        <a:defRPr sz="3733" kern="1200">
          <a:solidFill>
            <a:schemeClr val="accent2">
              <a:lumMod val="50000"/>
            </a:schemeClr>
          </a:solidFill>
          <a:latin typeface="Raleway" panose="020B0503030101060003" pitchFamily="34" charset="0"/>
          <a:ea typeface="+mn-ea"/>
          <a:cs typeface="+mn-cs"/>
        </a:defRPr>
      </a:lvl1pPr>
      <a:lvl2pPr marL="685766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733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2pPr>
      <a:lvl3pPr marL="1142942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667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3pPr>
      <a:lvl4pPr marL="1600120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4pPr>
      <a:lvl5pPr marL="2057298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FBF4-1813-4D22-B39F-B38C54FAB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775" y="2667000"/>
            <a:ext cx="10396450" cy="1524001"/>
          </a:xfrm>
        </p:spPr>
        <p:txBody>
          <a:bodyPr>
            <a:normAutofit fontScale="90000"/>
          </a:bodyPr>
          <a:lstStyle/>
          <a:p>
            <a:r>
              <a:rPr lang="en-CA" dirty="0"/>
              <a:t>HMM Tutorial Day 1</a:t>
            </a:r>
            <a:br>
              <a:rPr lang="en-CA" dirty="0"/>
            </a:br>
            <a:r>
              <a:rPr lang="en-CA" dirty="0"/>
              <a:t>Basics with </a:t>
            </a:r>
            <a:r>
              <a:rPr lang="en-CA" dirty="0" err="1"/>
              <a:t>momentuHMM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BED78-5218-467A-AFC0-22C0558AD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Ron Togunov, Marie Auger-</a:t>
            </a:r>
            <a:r>
              <a:rPr lang="en-CA" dirty="0" err="1"/>
              <a:t>Méthé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59C8A-0F22-4DAE-B187-47DE050E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50A8D5F-7A10-4D19-B2BD-04FE5CA3B31F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9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50AD2639-C5B8-41E6-8F8B-7BDE21256F0D}"/>
              </a:ext>
            </a:extLst>
          </p:cNvPr>
          <p:cNvGrpSpPr/>
          <p:nvPr/>
        </p:nvGrpSpPr>
        <p:grpSpPr>
          <a:xfrm>
            <a:off x="7825781" y="3132881"/>
            <a:ext cx="2595382" cy="0"/>
            <a:chOff x="2882724" y="4687767"/>
            <a:chExt cx="2223115" cy="0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C888879-E7E0-4892-8EF9-35C9DA0DFECF}"/>
                </a:ext>
              </a:extLst>
            </p:cNvPr>
            <p:cNvCxnSpPr>
              <a:cxnSpLocks/>
            </p:cNvCxnSpPr>
            <p:nvPr/>
          </p:nvCxnSpPr>
          <p:spPr>
            <a:xfrm>
              <a:off x="3994281" y="4687767"/>
              <a:ext cx="1111558" cy="0"/>
            </a:xfrm>
            <a:prstGeom prst="straightConnector1">
              <a:avLst/>
            </a:prstGeom>
            <a:ln w="15875">
              <a:solidFill>
                <a:srgbClr val="084081">
                  <a:alpha val="74000"/>
                </a:srgbClr>
              </a:solidFill>
              <a:prstDash val="dash"/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47CCA16-E053-458A-A0A4-9BE62B975545}"/>
                </a:ext>
              </a:extLst>
            </p:cNvPr>
            <p:cNvCxnSpPr>
              <a:cxnSpLocks/>
            </p:cNvCxnSpPr>
            <p:nvPr/>
          </p:nvCxnSpPr>
          <p:spPr>
            <a:xfrm>
              <a:off x="2882724" y="4687767"/>
              <a:ext cx="1111558" cy="0"/>
            </a:xfrm>
            <a:prstGeom prst="straightConnector1">
              <a:avLst/>
            </a:prstGeom>
            <a:ln w="15875">
              <a:solidFill>
                <a:srgbClr val="084081">
                  <a:alpha val="0"/>
                </a:srgbClr>
              </a:solidFill>
              <a:prstDash val="dash"/>
              <a:headEnd type="stealth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58A7E8-673A-4442-950A-3B7B01FD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7" y="1431144"/>
            <a:ext cx="10944109" cy="5262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Minimum arguments:</a:t>
            </a:r>
            <a:endParaRPr lang="en-US" dirty="0"/>
          </a:p>
          <a:p>
            <a:r>
              <a:rPr lang="en-US" sz="2400" spc="-107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nbState</a:t>
            </a:r>
            <a:r>
              <a:rPr lang="en-US" dirty="0"/>
              <a:t> – number of </a:t>
            </a:r>
            <a:r>
              <a:rPr lang="en-US" dirty="0" err="1"/>
              <a:t>behavioural</a:t>
            </a:r>
            <a:r>
              <a:rPr lang="en-US" dirty="0"/>
              <a:t> states</a:t>
            </a:r>
          </a:p>
          <a:p>
            <a:r>
              <a:rPr lang="en-US" sz="2400" spc="-107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– named </a:t>
            </a:r>
            <a:r>
              <a:rPr lang="en-CA" dirty="0"/>
              <a:t>list </a:t>
            </a:r>
            <a:r>
              <a:rPr lang="en-US" dirty="0"/>
              <a:t>distribution associated with each data stream</a:t>
            </a:r>
          </a:p>
          <a:p>
            <a:pPr lvl="1"/>
            <a:r>
              <a:rPr lang="en-CA" dirty="0"/>
              <a:t>E</a:t>
            </a:r>
            <a:r>
              <a:rPr lang="en-US" dirty="0"/>
              <a:t>.g., gamma for step length and </a:t>
            </a:r>
            <a:br>
              <a:rPr lang="en-US" dirty="0"/>
            </a:br>
            <a:r>
              <a:rPr lang="en-US" dirty="0"/>
              <a:t>von Mises for turning angle</a:t>
            </a:r>
          </a:p>
          <a:p>
            <a:pPr lvl="1"/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dist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=list(step="gamma", angle="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vm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endParaRPr lang="en-US" sz="2000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CA" sz="2400" spc="-107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Par0</a:t>
            </a:r>
            <a:r>
              <a:rPr lang="en-US" dirty="0"/>
              <a:t> – </a:t>
            </a:r>
            <a:r>
              <a:rPr lang="en-CA" dirty="0"/>
              <a:t>named list initial parameters for data optimisation</a:t>
            </a:r>
          </a:p>
          <a:p>
            <a:pPr lvl="1"/>
            <a:r>
              <a:rPr lang="en-CA" dirty="0"/>
              <a:t>E.g., step length </a:t>
            </a:r>
            <a:r>
              <a:rPr lang="en-CA" i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l </a:t>
            </a:r>
            <a:r>
              <a:rPr lang="en-CA" dirty="0"/>
              <a:t>~ </a:t>
            </a:r>
            <a:r>
              <a:rPr lang="en-CA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gamma(</a:t>
            </a:r>
            <a:r>
              <a:rPr lang="el-GR" i="1" dirty="0">
                <a:latin typeface="Latin Modern Math" panose="02000503000000000000" pitchFamily="50" charset="0"/>
                <a:ea typeface="Latin Modern Math" panose="02000503000000000000" pitchFamily="50" charset="0"/>
                <a:cs typeface="CMU Bright" panose="02000603000000000000" pitchFamily="2" charset="0"/>
              </a:rPr>
              <a:t>μ</a:t>
            </a:r>
            <a:r>
              <a:rPr lang="en-CA" i="1" baseline="-25000" dirty="0" err="1">
                <a:latin typeface="Latin Modern Math" panose="02000503000000000000" pitchFamily="50" charset="0"/>
                <a:ea typeface="Latin Modern Math" panose="02000503000000000000" pitchFamily="50" charset="0"/>
                <a:cs typeface="CMU Bright" panose="02000603000000000000" pitchFamily="2" charset="0"/>
              </a:rPr>
              <a:t>i</a:t>
            </a:r>
            <a:r>
              <a:rPr lang="en-CA" i="1" dirty="0">
                <a:latin typeface="Latin Modern Math" panose="02000503000000000000" pitchFamily="50" charset="0"/>
                <a:ea typeface="Latin Modern Math" panose="02000503000000000000" pitchFamily="50" charset="0"/>
                <a:cs typeface="CMU Bright" panose="02000603000000000000" pitchFamily="2" charset="0"/>
              </a:rPr>
              <a:t>,</a:t>
            </a:r>
            <a:r>
              <a:rPr lang="el-GR" i="1" dirty="0">
                <a:latin typeface="Latin Modern Math" panose="02000503000000000000" pitchFamily="50" charset="0"/>
                <a:ea typeface="Latin Modern Math" panose="02000503000000000000" pitchFamily="50" charset="0"/>
                <a:cs typeface="CMU Bright" panose="02000603000000000000" pitchFamily="2" charset="0"/>
              </a:rPr>
              <a:t>σ</a:t>
            </a:r>
            <a:r>
              <a:rPr lang="en-CA" i="1" baseline="-25000" dirty="0" err="1">
                <a:latin typeface="Latin Modern Math" panose="02000503000000000000" pitchFamily="50" charset="0"/>
                <a:ea typeface="Latin Modern Math" panose="02000503000000000000" pitchFamily="50" charset="0"/>
                <a:cs typeface="CMU Bright" panose="02000603000000000000" pitchFamily="2" charset="0"/>
              </a:rPr>
              <a:t>i</a:t>
            </a:r>
            <a:r>
              <a:rPr lang="en-CA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  <a:r>
              <a:rPr lang="en-CA" dirty="0"/>
              <a:t>, define </a:t>
            </a:r>
            <a:r>
              <a:rPr lang="el-GR" i="1" dirty="0">
                <a:latin typeface="Latin Modern Math" panose="02000503000000000000" pitchFamily="50" charset="0"/>
                <a:ea typeface="Latin Modern Math" panose="02000503000000000000" pitchFamily="50" charset="0"/>
                <a:cs typeface="CMU Bright" panose="02000603000000000000" pitchFamily="2" charset="0"/>
              </a:rPr>
              <a:t>μ</a:t>
            </a:r>
            <a:r>
              <a:rPr lang="en-CA" dirty="0"/>
              <a:t> and </a:t>
            </a:r>
            <a:r>
              <a:rPr lang="el-GR" i="1" dirty="0">
                <a:latin typeface="Latin Modern Math" panose="02000503000000000000" pitchFamily="50" charset="0"/>
                <a:ea typeface="Latin Modern Math" panose="02000503000000000000" pitchFamily="50" charset="0"/>
                <a:cs typeface="CMU Bright" panose="02000603000000000000" pitchFamily="2" charset="0"/>
              </a:rPr>
              <a:t>σ</a:t>
            </a:r>
            <a:r>
              <a:rPr lang="en-CA" dirty="0"/>
              <a:t> for each state</a:t>
            </a:r>
          </a:p>
          <a:p>
            <a:pPr lvl="1"/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Par0 = list(step=c(mu0, sigma0), angle=kappa0)</a:t>
            </a:r>
          </a:p>
          <a:p>
            <a:pPr lvl="1"/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Par0 = list(step=c(c(200,500), c(100,250)), angle=c(0.5,0.8))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B58DD9-7462-4F66-B011-DAC7CF9A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B0DCA-D1B0-4D44-8C96-53954CF5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ucida Console" panose="020B0609040504020204" pitchFamily="49" charset="0"/>
              </a:rPr>
              <a:t>fitHMM</a:t>
            </a:r>
            <a:r>
              <a:rPr lang="en-US" dirty="0">
                <a:latin typeface="Lucida Console" panose="020B0609040504020204" pitchFamily="49" charset="0"/>
              </a:rPr>
              <a:t>(data, …)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034D2-E960-4DBD-BB57-DE7C64C43611}"/>
              </a:ext>
            </a:extLst>
          </p:cNvPr>
          <p:cNvGrpSpPr/>
          <p:nvPr/>
        </p:nvGrpSpPr>
        <p:grpSpPr>
          <a:xfrm>
            <a:off x="9671635" y="1419953"/>
            <a:ext cx="1453526" cy="1085205"/>
            <a:chOff x="3855286" y="1529525"/>
            <a:chExt cx="2128108" cy="158884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4592AB2-735C-42FE-B968-C2F6C349B549}"/>
                </a:ext>
              </a:extLst>
            </p:cNvPr>
            <p:cNvSpPr/>
            <p:nvPr/>
          </p:nvSpPr>
          <p:spPr>
            <a:xfrm>
              <a:off x="5188682" y="1529525"/>
              <a:ext cx="529055" cy="529055"/>
            </a:xfrm>
            <a:custGeom>
              <a:avLst/>
              <a:gdLst>
                <a:gd name="connsiteX0" fmla="*/ 398470 w 796940"/>
                <a:gd name="connsiteY0" fmla="*/ 0 h 796939"/>
                <a:gd name="connsiteX1" fmla="*/ 490646 w 796940"/>
                <a:gd name="connsiteY1" fmla="*/ 38180 h 796939"/>
                <a:gd name="connsiteX2" fmla="*/ 758760 w 796940"/>
                <a:gd name="connsiteY2" fmla="*/ 306294 h 796939"/>
                <a:gd name="connsiteX3" fmla="*/ 787395 w 796940"/>
                <a:gd name="connsiteY3" fmla="*/ 447523 h 796939"/>
                <a:gd name="connsiteX4" fmla="*/ 758761 w 796940"/>
                <a:gd name="connsiteY4" fmla="*/ 490644 h 796939"/>
                <a:gd name="connsiteX5" fmla="*/ 490643 w 796940"/>
                <a:gd name="connsiteY5" fmla="*/ 758761 h 796939"/>
                <a:gd name="connsiteX6" fmla="*/ 447524 w 796940"/>
                <a:gd name="connsiteY6" fmla="*/ 787394 h 796939"/>
                <a:gd name="connsiteX7" fmla="*/ 306295 w 796940"/>
                <a:gd name="connsiteY7" fmla="*/ 758759 h 796939"/>
                <a:gd name="connsiteX8" fmla="*/ 38181 w 796940"/>
                <a:gd name="connsiteY8" fmla="*/ 490645 h 796939"/>
                <a:gd name="connsiteX9" fmla="*/ 38181 w 796940"/>
                <a:gd name="connsiteY9" fmla="*/ 306292 h 796939"/>
                <a:gd name="connsiteX10" fmla="*/ 306293 w 796940"/>
                <a:gd name="connsiteY10" fmla="*/ 38180 h 796939"/>
                <a:gd name="connsiteX11" fmla="*/ 398470 w 796940"/>
                <a:gd name="connsiteY11" fmla="*/ 0 h 79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6940" h="796939">
                  <a:moveTo>
                    <a:pt x="398470" y="0"/>
                  </a:moveTo>
                  <a:cubicBezTo>
                    <a:pt x="431831" y="0"/>
                    <a:pt x="465192" y="12726"/>
                    <a:pt x="490646" y="38180"/>
                  </a:cubicBezTo>
                  <a:lnTo>
                    <a:pt x="758760" y="306294"/>
                  </a:lnTo>
                  <a:cubicBezTo>
                    <a:pt x="796940" y="344474"/>
                    <a:pt x="806485" y="400447"/>
                    <a:pt x="787395" y="447523"/>
                  </a:cubicBezTo>
                  <a:lnTo>
                    <a:pt x="758761" y="490644"/>
                  </a:lnTo>
                  <a:lnTo>
                    <a:pt x="490643" y="758761"/>
                  </a:lnTo>
                  <a:lnTo>
                    <a:pt x="447524" y="787394"/>
                  </a:lnTo>
                  <a:cubicBezTo>
                    <a:pt x="400448" y="806484"/>
                    <a:pt x="344475" y="796939"/>
                    <a:pt x="306295" y="758759"/>
                  </a:cubicBezTo>
                  <a:lnTo>
                    <a:pt x="38181" y="490645"/>
                  </a:lnTo>
                  <a:cubicBezTo>
                    <a:pt x="-12726" y="439737"/>
                    <a:pt x="-12726" y="357200"/>
                    <a:pt x="38181" y="306292"/>
                  </a:cubicBezTo>
                  <a:lnTo>
                    <a:pt x="306293" y="38180"/>
                  </a:lnTo>
                  <a:cubicBezTo>
                    <a:pt x="331747" y="12726"/>
                    <a:pt x="365108" y="0"/>
                    <a:pt x="398470" y="0"/>
                  </a:cubicBezTo>
                  <a:close/>
                </a:path>
              </a:pathLst>
            </a:custGeom>
            <a:solidFill>
              <a:srgbClr val="D7301F">
                <a:alpha val="94902"/>
              </a:srgbClr>
            </a:solidFill>
            <a:ln w="28575">
              <a:solidFill>
                <a:srgbClr val="B3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72000" rtlCol="0" anchor="ctr">
              <a:noAutofit/>
            </a:bodyPr>
            <a:lstStyle/>
            <a:p>
              <a:pPr algn="ctr"/>
              <a:endParaRPr lang="en-CA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A872DA-A403-4487-B66C-D9784F9FF808}"/>
                </a:ext>
              </a:extLst>
            </p:cNvPr>
            <p:cNvGrpSpPr/>
            <p:nvPr/>
          </p:nvGrpSpPr>
          <p:grpSpPr>
            <a:xfrm>
              <a:off x="3855286" y="1561920"/>
              <a:ext cx="2128108" cy="1556453"/>
              <a:chOff x="7431114" y="3322415"/>
              <a:chExt cx="3244781" cy="2373164"/>
            </a:xfrm>
          </p:grpSpPr>
          <p:sp>
            <p:nvSpPr>
              <p:cNvPr id="15" name="State Drift">
                <a:extLst>
                  <a:ext uri="{FF2B5EF4-FFF2-40B4-BE49-F238E27FC236}">
                    <a16:creationId xmlns:a16="http://schemas.microsoft.com/office/drawing/2014/main" id="{40E71E19-7824-4440-8B4C-F76628AFB020}"/>
                  </a:ext>
                </a:extLst>
              </p:cNvPr>
              <p:cNvSpPr>
                <a:spLocks noChangeAspect="1" noEditPoints="1" noChangeArrowheads="1" noChangeShapeType="1"/>
              </p:cNvSpPr>
              <p:nvPr/>
            </p:nvSpPr>
            <p:spPr bwMode="auto">
              <a:xfrm rot="16200000" flipH="1">
                <a:off x="8667262" y="4623014"/>
                <a:ext cx="727095" cy="726882"/>
              </a:xfrm>
              <a:prstGeom prst="ellipse">
                <a:avLst/>
              </a:prstGeom>
              <a:solidFill>
                <a:srgbClr val="94D9FA"/>
              </a:solidFill>
              <a:ln w="38100" algn="ctr">
                <a:solidFill>
                  <a:srgbClr val="28ABCA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CA" sz="2400"/>
              </a:p>
            </p:txBody>
          </p:sp>
          <p:sp>
            <p:nvSpPr>
              <p:cNvPr id="46" name="rounded triangle">
                <a:extLst>
                  <a:ext uri="{FF2B5EF4-FFF2-40B4-BE49-F238E27FC236}">
                    <a16:creationId xmlns:a16="http://schemas.microsoft.com/office/drawing/2014/main" id="{CAA0794B-CBC5-4A50-9444-9A82DA772567}"/>
                  </a:ext>
                </a:extLst>
              </p:cNvPr>
              <p:cNvSpPr/>
              <p:nvPr/>
            </p:nvSpPr>
            <p:spPr>
              <a:xfrm flipH="1" flipV="1">
                <a:off x="7791423" y="3322415"/>
                <a:ext cx="823184" cy="749031"/>
              </a:xfrm>
              <a:custGeom>
                <a:avLst/>
                <a:gdLst>
                  <a:gd name="connsiteX0" fmla="*/ 3187448 w 6376063"/>
                  <a:gd name="connsiteY0" fmla="*/ 0 h 5801697"/>
                  <a:gd name="connsiteX1" fmla="*/ 2378058 w 6376063"/>
                  <a:gd name="connsiteY1" fmla="*/ 369907 h 5801697"/>
                  <a:gd name="connsiteX2" fmla="*/ 2304880 w 6376063"/>
                  <a:gd name="connsiteY2" fmla="*/ 465367 h 5801697"/>
                  <a:gd name="connsiteX3" fmla="*/ 2281974 w 6376063"/>
                  <a:gd name="connsiteY3" fmla="*/ 504859 h 5801697"/>
                  <a:gd name="connsiteX4" fmla="*/ 2245788 w 6376063"/>
                  <a:gd name="connsiteY4" fmla="*/ 571527 h 5801697"/>
                  <a:gd name="connsiteX5" fmla="*/ 2243306 w 6376063"/>
                  <a:gd name="connsiteY5" fmla="*/ 571527 h 5801697"/>
                  <a:gd name="connsiteX6" fmla="*/ 146609 w 6376063"/>
                  <a:gd name="connsiteY6" fmla="*/ 4186515 h 5801697"/>
                  <a:gd name="connsiteX7" fmla="*/ 148350 w 6376063"/>
                  <a:gd name="connsiteY7" fmla="*/ 4189530 h 5801697"/>
                  <a:gd name="connsiteX8" fmla="*/ 129193 w 6376063"/>
                  <a:gd name="connsiteY8" fmla="*/ 4221063 h 5801697"/>
                  <a:gd name="connsiteX9" fmla="*/ 1 w 6376063"/>
                  <a:gd name="connsiteY9" fmla="*/ 4731285 h 5801697"/>
                  <a:gd name="connsiteX10" fmla="*/ 960969 w 6376063"/>
                  <a:gd name="connsiteY10" fmla="*/ 5796172 h 5801697"/>
                  <a:gd name="connsiteX11" fmla="*/ 1070393 w 6376063"/>
                  <a:gd name="connsiteY11" fmla="*/ 5801697 h 5801697"/>
                  <a:gd name="connsiteX12" fmla="*/ 1070433 w 6376063"/>
                  <a:gd name="connsiteY12" fmla="*/ 5801697 h 5801697"/>
                  <a:gd name="connsiteX13" fmla="*/ 1078889 w 6376063"/>
                  <a:gd name="connsiteY13" fmla="*/ 5801270 h 5801697"/>
                  <a:gd name="connsiteX14" fmla="*/ 1079135 w 6376063"/>
                  <a:gd name="connsiteY14" fmla="*/ 5801697 h 5801697"/>
                  <a:gd name="connsiteX15" fmla="*/ 5290111 w 6376063"/>
                  <a:gd name="connsiteY15" fmla="*/ 5801697 h 5801697"/>
                  <a:gd name="connsiteX16" fmla="*/ 5290551 w 6376063"/>
                  <a:gd name="connsiteY16" fmla="*/ 5800936 h 5801697"/>
                  <a:gd name="connsiteX17" fmla="*/ 5305631 w 6376063"/>
                  <a:gd name="connsiteY17" fmla="*/ 5801697 h 5801697"/>
                  <a:gd name="connsiteX18" fmla="*/ 5305671 w 6376063"/>
                  <a:gd name="connsiteY18" fmla="*/ 5801697 h 5801697"/>
                  <a:gd name="connsiteX19" fmla="*/ 5415094 w 6376063"/>
                  <a:gd name="connsiteY19" fmla="*/ 5796172 h 5801697"/>
                  <a:gd name="connsiteX20" fmla="*/ 6376063 w 6376063"/>
                  <a:gd name="connsiteY20" fmla="*/ 4731285 h 5801697"/>
                  <a:gd name="connsiteX21" fmla="*/ 6246869 w 6376063"/>
                  <a:gd name="connsiteY21" fmla="*/ 4221062 h 5801697"/>
                  <a:gd name="connsiteX22" fmla="*/ 6224218 w 6376063"/>
                  <a:gd name="connsiteY22" fmla="*/ 4183776 h 5801697"/>
                  <a:gd name="connsiteX23" fmla="*/ 6225457 w 6376063"/>
                  <a:gd name="connsiteY23" fmla="*/ 4181630 h 5801697"/>
                  <a:gd name="connsiteX24" fmla="*/ 4131594 w 6376063"/>
                  <a:gd name="connsiteY24" fmla="*/ 571527 h 5801697"/>
                  <a:gd name="connsiteX25" fmla="*/ 4129108 w 6376063"/>
                  <a:gd name="connsiteY25" fmla="*/ 571527 h 5801697"/>
                  <a:gd name="connsiteX26" fmla="*/ 4092857 w 6376063"/>
                  <a:gd name="connsiteY26" fmla="*/ 504739 h 5801697"/>
                  <a:gd name="connsiteX27" fmla="*/ 4070035 w 6376063"/>
                  <a:gd name="connsiteY27" fmla="*/ 465392 h 5801697"/>
                  <a:gd name="connsiteX28" fmla="*/ 3996838 w 6376063"/>
                  <a:gd name="connsiteY28" fmla="*/ 369907 h 5801697"/>
                  <a:gd name="connsiteX29" fmla="*/ 3187448 w 6376063"/>
                  <a:gd name="connsiteY29" fmla="*/ 0 h 5801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376063" h="5801697">
                    <a:moveTo>
                      <a:pt x="3187448" y="0"/>
                    </a:moveTo>
                    <a:cubicBezTo>
                      <a:pt x="2864151" y="0"/>
                      <a:pt x="2574328" y="143327"/>
                      <a:pt x="2378058" y="369907"/>
                    </a:cubicBezTo>
                    <a:lnTo>
                      <a:pt x="2304880" y="465367"/>
                    </a:lnTo>
                    <a:lnTo>
                      <a:pt x="2281974" y="504859"/>
                    </a:lnTo>
                    <a:lnTo>
                      <a:pt x="2245788" y="571527"/>
                    </a:lnTo>
                    <a:lnTo>
                      <a:pt x="2243306" y="571527"/>
                    </a:lnTo>
                    <a:lnTo>
                      <a:pt x="146609" y="4186515"/>
                    </a:lnTo>
                    <a:lnTo>
                      <a:pt x="148350" y="4189530"/>
                    </a:lnTo>
                    <a:lnTo>
                      <a:pt x="129193" y="4221063"/>
                    </a:lnTo>
                    <a:cubicBezTo>
                      <a:pt x="46801" y="4372733"/>
                      <a:pt x="0" y="4546544"/>
                      <a:pt x="1" y="4731285"/>
                    </a:cubicBezTo>
                    <a:cubicBezTo>
                      <a:pt x="0" y="5285509"/>
                      <a:pt x="421207" y="5741355"/>
                      <a:pt x="960969" y="5796172"/>
                    </a:cubicBezTo>
                    <a:lnTo>
                      <a:pt x="1070393" y="5801697"/>
                    </a:lnTo>
                    <a:lnTo>
                      <a:pt x="1070433" y="5801697"/>
                    </a:lnTo>
                    <a:lnTo>
                      <a:pt x="1078889" y="5801270"/>
                    </a:lnTo>
                    <a:lnTo>
                      <a:pt x="1079135" y="5801697"/>
                    </a:lnTo>
                    <a:lnTo>
                      <a:pt x="5290111" y="5801697"/>
                    </a:lnTo>
                    <a:lnTo>
                      <a:pt x="5290551" y="5800936"/>
                    </a:lnTo>
                    <a:lnTo>
                      <a:pt x="5305631" y="5801697"/>
                    </a:lnTo>
                    <a:lnTo>
                      <a:pt x="5305671" y="5801697"/>
                    </a:lnTo>
                    <a:lnTo>
                      <a:pt x="5415094" y="5796172"/>
                    </a:lnTo>
                    <a:cubicBezTo>
                      <a:pt x="5954856" y="5741357"/>
                      <a:pt x="6376063" y="5285510"/>
                      <a:pt x="6376063" y="4731285"/>
                    </a:cubicBezTo>
                    <a:cubicBezTo>
                      <a:pt x="6376063" y="4546543"/>
                      <a:pt x="6329262" y="4372732"/>
                      <a:pt x="6246869" y="4221062"/>
                    </a:cubicBezTo>
                    <a:lnTo>
                      <a:pt x="6224218" y="4183776"/>
                    </a:lnTo>
                    <a:lnTo>
                      <a:pt x="6225457" y="4181630"/>
                    </a:lnTo>
                    <a:lnTo>
                      <a:pt x="4131594" y="571527"/>
                    </a:lnTo>
                    <a:lnTo>
                      <a:pt x="4129108" y="571527"/>
                    </a:lnTo>
                    <a:lnTo>
                      <a:pt x="4092857" y="504739"/>
                    </a:lnTo>
                    <a:lnTo>
                      <a:pt x="4070035" y="465392"/>
                    </a:lnTo>
                    <a:lnTo>
                      <a:pt x="3996838" y="369907"/>
                    </a:lnTo>
                    <a:cubicBezTo>
                      <a:pt x="3800567" y="143327"/>
                      <a:pt x="3510746" y="0"/>
                      <a:pt x="3187448" y="0"/>
                    </a:cubicBezTo>
                    <a:close/>
                  </a:path>
                </a:pathLst>
              </a:custGeom>
              <a:solidFill>
                <a:srgbClr val="A735F5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93A0A0E-36C9-42E7-AD3F-ABFAE96B0C06}"/>
                  </a:ext>
                </a:extLst>
              </p:cNvPr>
              <p:cNvGrpSpPr/>
              <p:nvPr/>
            </p:nvGrpSpPr>
            <p:grpSpPr>
              <a:xfrm>
                <a:off x="8378236" y="4024764"/>
                <a:ext cx="461719" cy="655275"/>
                <a:chOff x="8076935" y="4477313"/>
                <a:chExt cx="461719" cy="655275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B083C235-D1B6-454B-86AE-95FE708CBA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49538" y="4477313"/>
                  <a:ext cx="389116" cy="594109"/>
                </a:xfrm>
                <a:prstGeom prst="straightConnector1">
                  <a:avLst/>
                </a:prstGeom>
                <a:ln w="28575">
                  <a:solidFill>
                    <a:srgbClr val="084286"/>
                  </a:solidFill>
                  <a:headEnd w="lg" len="lg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4701BA7-9A95-48B3-BA5B-92267B58E0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076935" y="4557577"/>
                  <a:ext cx="376608" cy="575011"/>
                </a:xfrm>
                <a:prstGeom prst="straightConnector1">
                  <a:avLst/>
                </a:prstGeom>
                <a:ln w="28575">
                  <a:solidFill>
                    <a:srgbClr val="084286"/>
                  </a:solidFill>
                  <a:headEnd w="lg" len="lg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298E5CA-806C-4A35-BAD8-44D07AB6FEFC}"/>
                  </a:ext>
                </a:extLst>
              </p:cNvPr>
              <p:cNvGrpSpPr/>
              <p:nvPr/>
            </p:nvGrpSpPr>
            <p:grpSpPr>
              <a:xfrm>
                <a:off x="7431114" y="3396429"/>
                <a:ext cx="2405198" cy="2299150"/>
                <a:chOff x="7129813" y="3848978"/>
                <a:chExt cx="2405198" cy="2299150"/>
              </a:xfrm>
            </p:grpSpPr>
            <p:sp>
              <p:nvSpPr>
                <p:cNvPr id="27" name="Arc 51">
                  <a:extLst>
                    <a:ext uri="{FF2B5EF4-FFF2-40B4-BE49-F238E27FC236}">
                      <a16:creationId xmlns:a16="http://schemas.microsoft.com/office/drawing/2014/main" id="{11A997D9-D38C-4B01-A7B0-A3796EA64444}"/>
                    </a:ext>
                  </a:extLst>
                </p:cNvPr>
                <p:cNvSpPr>
                  <a:spLocks noChangeAspect="1" noEditPoints="1" noChangeArrowheads="1" noChangeShapeType="1"/>
                </p:cNvSpPr>
                <p:nvPr/>
              </p:nvSpPr>
              <p:spPr bwMode="auto">
                <a:xfrm rot="8159664">
                  <a:off x="7129813" y="3848978"/>
                  <a:ext cx="393758" cy="393875"/>
                </a:xfrm>
                <a:custGeom>
                  <a:avLst/>
                  <a:gdLst>
                    <a:gd name="T0" fmla="*/ 222250 w 444500"/>
                    <a:gd name="T1" fmla="*/ 0 h 444500"/>
                    <a:gd name="T2" fmla="*/ 444500 w 444500"/>
                    <a:gd name="T3" fmla="*/ 222250 h 444500"/>
                    <a:gd name="T4" fmla="*/ 222250 w 444500"/>
                    <a:gd name="T5" fmla="*/ 444500 h 444500"/>
                    <a:gd name="T6" fmla="*/ 0 w 444500"/>
                    <a:gd name="T7" fmla="*/ 222250 h 4445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4500" h="444500" stroke="0"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  <a:lnTo>
                        <a:pt x="222250" y="222250"/>
                      </a:lnTo>
                      <a:lnTo>
                        <a:pt x="222250" y="0"/>
                      </a:lnTo>
                      <a:close/>
                    </a:path>
                    <a:path w="444500" h="444500" fill="none"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084286"/>
                  </a:solidFill>
                  <a:prstDash val="solid"/>
                  <a:miter lim="800000"/>
                  <a:headEnd/>
                  <a:tailEnd type="triangle" w="med" len="med"/>
                </a:ln>
                <a:extLst/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CA" sz="2400" dirty="0"/>
                </a:p>
              </p:txBody>
            </p:sp>
            <p:sp>
              <p:nvSpPr>
                <p:cNvPr id="28" name="Arc 50">
                  <a:extLst>
                    <a:ext uri="{FF2B5EF4-FFF2-40B4-BE49-F238E27FC236}">
                      <a16:creationId xmlns:a16="http://schemas.microsoft.com/office/drawing/2014/main" id="{662D56E8-F897-4AFA-A490-6D43D10E35CD}"/>
                    </a:ext>
                  </a:extLst>
                </p:cNvPr>
                <p:cNvSpPr>
                  <a:spLocks noChangeAspect="1" noEditPoints="1" noChangeArrowheads="1" noChangeShapeType="1"/>
                </p:cNvSpPr>
                <p:nvPr/>
              </p:nvSpPr>
              <p:spPr bwMode="auto">
                <a:xfrm rot="13500000" flipH="1" flipV="1">
                  <a:off x="8578528" y="5754311"/>
                  <a:ext cx="393758" cy="393875"/>
                </a:xfrm>
                <a:custGeom>
                  <a:avLst/>
                  <a:gdLst>
                    <a:gd name="T0" fmla="*/ 222250 w 444500"/>
                    <a:gd name="T1" fmla="*/ 0 h 444500"/>
                    <a:gd name="T2" fmla="*/ 444500 w 444500"/>
                    <a:gd name="T3" fmla="*/ 222250 h 444500"/>
                    <a:gd name="T4" fmla="*/ 222250 w 444500"/>
                    <a:gd name="T5" fmla="*/ 444500 h 444500"/>
                    <a:gd name="T6" fmla="*/ 0 w 444500"/>
                    <a:gd name="T7" fmla="*/ 222250 h 4445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4500" h="444500" stroke="0"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  <a:lnTo>
                        <a:pt x="222250" y="222250"/>
                      </a:lnTo>
                      <a:lnTo>
                        <a:pt x="222250" y="0"/>
                      </a:lnTo>
                      <a:close/>
                    </a:path>
                    <a:path w="444500" h="444500" fill="none"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084286"/>
                  </a:solidFill>
                  <a:prstDash val="solid"/>
                  <a:miter lim="800000"/>
                  <a:headEnd/>
                  <a:tailEnd type="triangle" w="med" len="med"/>
                </a:ln>
                <a:extLst/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CA" sz="2400" dirty="0"/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5BBD370B-0CA4-40AF-95B5-2B97391BE6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76332" y="4128830"/>
                  <a:ext cx="671151" cy="0"/>
                </a:xfrm>
                <a:prstGeom prst="straightConnector1">
                  <a:avLst/>
                </a:prstGeom>
                <a:ln w="28575">
                  <a:solidFill>
                    <a:srgbClr val="084286"/>
                  </a:solidFill>
                  <a:headEnd w="lg" len="lg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7D80B57B-461E-435D-995F-7716DBDDC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500000">
                  <a:off x="9043399" y="4550918"/>
                  <a:ext cx="389116" cy="594109"/>
                </a:xfrm>
                <a:prstGeom prst="straightConnector1">
                  <a:avLst/>
                </a:prstGeom>
                <a:ln w="28575">
                  <a:solidFill>
                    <a:srgbClr val="084286"/>
                  </a:solidFill>
                  <a:headEnd w="lg" len="lg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5440CBE-CF24-499E-8169-FDC26C10444B}"/>
                  </a:ext>
                </a:extLst>
              </p:cNvPr>
              <p:cNvGrpSpPr/>
              <p:nvPr/>
            </p:nvGrpSpPr>
            <p:grpSpPr>
              <a:xfrm>
                <a:off x="8679019" y="3447229"/>
                <a:ext cx="1996876" cy="1070473"/>
                <a:chOff x="8377718" y="3899778"/>
                <a:chExt cx="1996876" cy="1070473"/>
              </a:xfrm>
            </p:grpSpPr>
            <p:sp>
              <p:nvSpPr>
                <p:cNvPr id="24" name="Arc 50">
                  <a:extLst>
                    <a:ext uri="{FF2B5EF4-FFF2-40B4-BE49-F238E27FC236}">
                      <a16:creationId xmlns:a16="http://schemas.microsoft.com/office/drawing/2014/main" id="{43D03339-DB25-4F25-AC9E-7685B90B3F14}"/>
                    </a:ext>
                  </a:extLst>
                </p:cNvPr>
                <p:cNvSpPr>
                  <a:spLocks noChangeAspect="1" noEditPoints="1" noChangeArrowheads="1" noChangeShapeType="1"/>
                </p:cNvSpPr>
                <p:nvPr/>
              </p:nvSpPr>
              <p:spPr bwMode="auto">
                <a:xfrm rot="19267848">
                  <a:off x="9980836" y="3899778"/>
                  <a:ext cx="393758" cy="393875"/>
                </a:xfrm>
                <a:custGeom>
                  <a:avLst/>
                  <a:gdLst>
                    <a:gd name="T0" fmla="*/ 222250 w 444500"/>
                    <a:gd name="T1" fmla="*/ 0 h 444500"/>
                    <a:gd name="T2" fmla="*/ 444500 w 444500"/>
                    <a:gd name="T3" fmla="*/ 222250 h 444500"/>
                    <a:gd name="T4" fmla="*/ 222250 w 444500"/>
                    <a:gd name="T5" fmla="*/ 444500 h 444500"/>
                    <a:gd name="T6" fmla="*/ 0 w 444500"/>
                    <a:gd name="T7" fmla="*/ 222250 h 4445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4500" h="444500" stroke="0"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  <a:lnTo>
                        <a:pt x="222250" y="222250"/>
                      </a:lnTo>
                      <a:lnTo>
                        <a:pt x="222250" y="0"/>
                      </a:lnTo>
                      <a:close/>
                    </a:path>
                    <a:path w="444500" h="444500" fill="none"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084286"/>
                  </a:solidFill>
                  <a:prstDash val="solid"/>
                  <a:miter lim="800000"/>
                  <a:headEnd/>
                  <a:tailEnd type="triangle" w="med" len="med"/>
                </a:ln>
                <a:extLst/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CA" sz="2400"/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CD854D6C-E017-4DE9-91DD-E33FD82DBC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77718" y="4017052"/>
                  <a:ext cx="686072" cy="0"/>
                </a:xfrm>
                <a:prstGeom prst="straightConnector1">
                  <a:avLst/>
                </a:prstGeom>
                <a:ln w="28575">
                  <a:solidFill>
                    <a:srgbClr val="084286"/>
                  </a:solidFill>
                  <a:headEnd w="lg" len="lg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B7F3EA3-5233-4AE1-A332-A6E6AD8E16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500000" flipH="1" flipV="1">
                  <a:off x="8975644" y="4494441"/>
                  <a:ext cx="376608" cy="575011"/>
                </a:xfrm>
                <a:prstGeom prst="straightConnector1">
                  <a:avLst/>
                </a:prstGeom>
                <a:ln w="28575">
                  <a:solidFill>
                    <a:srgbClr val="084286"/>
                  </a:solidFill>
                  <a:headEnd w="lg" len="lg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F1E8C6F-E766-45C3-98CB-D1002FC1914C}"/>
              </a:ext>
            </a:extLst>
          </p:cNvPr>
          <p:cNvGrpSpPr/>
          <p:nvPr/>
        </p:nvGrpSpPr>
        <p:grpSpPr>
          <a:xfrm>
            <a:off x="7773513" y="1755516"/>
            <a:ext cx="1413402" cy="445979"/>
            <a:chOff x="3565053" y="1570106"/>
            <a:chExt cx="3332728" cy="105159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FEA74F3-0186-4A07-91D9-A8885E705CF1}"/>
                </a:ext>
              </a:extLst>
            </p:cNvPr>
            <p:cNvGrpSpPr/>
            <p:nvPr/>
          </p:nvGrpSpPr>
          <p:grpSpPr>
            <a:xfrm>
              <a:off x="3565053" y="1570106"/>
              <a:ext cx="3332728" cy="1051598"/>
              <a:chOff x="4567376" y="1695554"/>
              <a:chExt cx="3644839" cy="115008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88BFD9-7480-4B32-AD57-54F2A63F9552}"/>
                  </a:ext>
                </a:extLst>
              </p:cNvPr>
              <p:cNvSpPr/>
              <p:nvPr/>
            </p:nvSpPr>
            <p:spPr>
              <a:xfrm>
                <a:off x="6809304" y="1809248"/>
                <a:ext cx="922697" cy="922694"/>
              </a:xfrm>
              <a:custGeom>
                <a:avLst/>
                <a:gdLst>
                  <a:gd name="connsiteX0" fmla="*/ 398470 w 796940"/>
                  <a:gd name="connsiteY0" fmla="*/ 0 h 796939"/>
                  <a:gd name="connsiteX1" fmla="*/ 490646 w 796940"/>
                  <a:gd name="connsiteY1" fmla="*/ 38180 h 796939"/>
                  <a:gd name="connsiteX2" fmla="*/ 758760 w 796940"/>
                  <a:gd name="connsiteY2" fmla="*/ 306294 h 796939"/>
                  <a:gd name="connsiteX3" fmla="*/ 787395 w 796940"/>
                  <a:gd name="connsiteY3" fmla="*/ 447523 h 796939"/>
                  <a:gd name="connsiteX4" fmla="*/ 758761 w 796940"/>
                  <a:gd name="connsiteY4" fmla="*/ 490644 h 796939"/>
                  <a:gd name="connsiteX5" fmla="*/ 490643 w 796940"/>
                  <a:gd name="connsiteY5" fmla="*/ 758761 h 796939"/>
                  <a:gd name="connsiteX6" fmla="*/ 447524 w 796940"/>
                  <a:gd name="connsiteY6" fmla="*/ 787394 h 796939"/>
                  <a:gd name="connsiteX7" fmla="*/ 306295 w 796940"/>
                  <a:gd name="connsiteY7" fmla="*/ 758759 h 796939"/>
                  <a:gd name="connsiteX8" fmla="*/ 38181 w 796940"/>
                  <a:gd name="connsiteY8" fmla="*/ 490645 h 796939"/>
                  <a:gd name="connsiteX9" fmla="*/ 38181 w 796940"/>
                  <a:gd name="connsiteY9" fmla="*/ 306292 h 796939"/>
                  <a:gd name="connsiteX10" fmla="*/ 306293 w 796940"/>
                  <a:gd name="connsiteY10" fmla="*/ 38180 h 796939"/>
                  <a:gd name="connsiteX11" fmla="*/ 398470 w 796940"/>
                  <a:gd name="connsiteY11" fmla="*/ 0 h 796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6940" h="796939">
                    <a:moveTo>
                      <a:pt x="398470" y="0"/>
                    </a:moveTo>
                    <a:cubicBezTo>
                      <a:pt x="431831" y="0"/>
                      <a:pt x="465192" y="12726"/>
                      <a:pt x="490646" y="38180"/>
                    </a:cubicBezTo>
                    <a:lnTo>
                      <a:pt x="758760" y="306294"/>
                    </a:lnTo>
                    <a:cubicBezTo>
                      <a:pt x="796940" y="344474"/>
                      <a:pt x="806485" y="400447"/>
                      <a:pt x="787395" y="447523"/>
                    </a:cubicBezTo>
                    <a:lnTo>
                      <a:pt x="758761" y="490644"/>
                    </a:lnTo>
                    <a:lnTo>
                      <a:pt x="490643" y="758761"/>
                    </a:lnTo>
                    <a:lnTo>
                      <a:pt x="447524" y="787394"/>
                    </a:lnTo>
                    <a:cubicBezTo>
                      <a:pt x="400448" y="806484"/>
                      <a:pt x="344475" y="796939"/>
                      <a:pt x="306295" y="758759"/>
                    </a:cubicBezTo>
                    <a:lnTo>
                      <a:pt x="38181" y="490645"/>
                    </a:lnTo>
                    <a:cubicBezTo>
                      <a:pt x="-12726" y="439737"/>
                      <a:pt x="-12726" y="357200"/>
                      <a:pt x="38181" y="306292"/>
                    </a:cubicBezTo>
                    <a:lnTo>
                      <a:pt x="306293" y="38180"/>
                    </a:lnTo>
                    <a:cubicBezTo>
                      <a:pt x="331747" y="12726"/>
                      <a:pt x="365108" y="0"/>
                      <a:pt x="398470" y="0"/>
                    </a:cubicBezTo>
                    <a:close/>
                  </a:path>
                </a:pathLst>
              </a:custGeom>
              <a:solidFill>
                <a:srgbClr val="D7301F">
                  <a:alpha val="94902"/>
                </a:srgbClr>
              </a:solidFill>
              <a:ln w="28575">
                <a:solidFill>
                  <a:srgbClr val="7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800" dirty="0"/>
              </a:p>
            </p:txBody>
          </p:sp>
          <p:sp>
            <p:nvSpPr>
              <p:cNvPr id="52" name="Arc 50">
                <a:extLst>
                  <a:ext uri="{FF2B5EF4-FFF2-40B4-BE49-F238E27FC236}">
                    <a16:creationId xmlns:a16="http://schemas.microsoft.com/office/drawing/2014/main" id="{46F89840-9200-46A6-8FF6-8C979E112C26}"/>
                  </a:ext>
                </a:extLst>
              </p:cNvPr>
              <p:cNvSpPr>
                <a:spLocks noChangeAspect="1" noEditPoints="1" noChangeArrowheads="1" noChangeShapeType="1"/>
              </p:cNvSpPr>
              <p:nvPr/>
            </p:nvSpPr>
            <p:spPr bwMode="auto">
              <a:xfrm rot="8113418">
                <a:off x="4567376" y="2022337"/>
                <a:ext cx="520548" cy="520698"/>
              </a:xfrm>
              <a:custGeom>
                <a:avLst/>
                <a:gdLst>
                  <a:gd name="T0" fmla="*/ 222250 w 444500"/>
                  <a:gd name="T1" fmla="*/ 0 h 444500"/>
                  <a:gd name="T2" fmla="*/ 444500 w 444500"/>
                  <a:gd name="T3" fmla="*/ 222250 h 444500"/>
                  <a:gd name="T4" fmla="*/ 222250 w 444500"/>
                  <a:gd name="T5" fmla="*/ 444500 h 444500"/>
                  <a:gd name="T6" fmla="*/ 0 w 444500"/>
                  <a:gd name="T7" fmla="*/ 222250 h 4445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4500" h="444500" stroke="0"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lnTo>
                      <a:pt x="222250" y="222250"/>
                    </a:lnTo>
                    <a:lnTo>
                      <a:pt x="222250" y="0"/>
                    </a:lnTo>
                    <a:close/>
                  </a:path>
                  <a:path w="444500" h="444500" fill="none"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7A36AD"/>
                </a:solidFill>
                <a:prstDash val="solid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CA" i="1" dirty="0"/>
              </a:p>
            </p:txBody>
          </p:sp>
          <p:sp>
            <p:nvSpPr>
              <p:cNvPr id="53" name="Arc 50">
                <a:extLst>
                  <a:ext uri="{FF2B5EF4-FFF2-40B4-BE49-F238E27FC236}">
                    <a16:creationId xmlns:a16="http://schemas.microsoft.com/office/drawing/2014/main" id="{49198C5F-2C46-4C2A-B21B-A00D7354A86A}"/>
                  </a:ext>
                </a:extLst>
              </p:cNvPr>
              <p:cNvSpPr>
                <a:spLocks noChangeAspect="1" noEditPoints="1" noChangeArrowheads="1" noChangeShapeType="1"/>
              </p:cNvSpPr>
              <p:nvPr/>
            </p:nvSpPr>
            <p:spPr bwMode="auto">
              <a:xfrm rot="8113418" flipH="1" flipV="1">
                <a:off x="7691667" y="2003891"/>
                <a:ext cx="520548" cy="520698"/>
              </a:xfrm>
              <a:custGeom>
                <a:avLst/>
                <a:gdLst>
                  <a:gd name="T0" fmla="*/ 222250 w 444500"/>
                  <a:gd name="T1" fmla="*/ 0 h 444500"/>
                  <a:gd name="T2" fmla="*/ 444500 w 444500"/>
                  <a:gd name="T3" fmla="*/ 222250 h 444500"/>
                  <a:gd name="T4" fmla="*/ 222250 w 444500"/>
                  <a:gd name="T5" fmla="*/ 444500 h 444500"/>
                  <a:gd name="T6" fmla="*/ 0 w 444500"/>
                  <a:gd name="T7" fmla="*/ 222250 h 4445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4500" h="444500" stroke="0"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lnTo>
                      <a:pt x="222250" y="222250"/>
                    </a:lnTo>
                    <a:lnTo>
                      <a:pt x="222250" y="0"/>
                    </a:lnTo>
                    <a:close/>
                  </a:path>
                  <a:path w="444500" h="444500" fill="none"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D7301F"/>
                </a:solidFill>
                <a:prstDash val="solid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CA" i="1" dirty="0"/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E00F1BD2-DD21-4E18-812C-E18687F44BBD}"/>
                  </a:ext>
                </a:extLst>
              </p:cNvPr>
              <p:cNvSpPr/>
              <p:nvPr/>
            </p:nvSpPr>
            <p:spPr>
              <a:xfrm>
                <a:off x="5659721" y="1695554"/>
                <a:ext cx="1460149" cy="1150080"/>
              </a:xfrm>
              <a:prstGeom prst="arc">
                <a:avLst>
                  <a:gd name="adj1" fmla="val 12568956"/>
                  <a:gd name="adj2" fmla="val 19702535"/>
                </a:avLst>
              </a:prstGeom>
              <a:ln w="38100">
                <a:solidFill>
                  <a:srgbClr val="7A36AD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7349EE49-5A63-4956-9E07-AC70DBEF15CE}"/>
                  </a:ext>
                </a:extLst>
              </p:cNvPr>
              <p:cNvSpPr/>
              <p:nvPr/>
            </p:nvSpPr>
            <p:spPr>
              <a:xfrm rot="10800000">
                <a:off x="5659721" y="1695554"/>
                <a:ext cx="1460149" cy="1150080"/>
              </a:xfrm>
              <a:prstGeom prst="arc">
                <a:avLst>
                  <a:gd name="adj1" fmla="val 12671126"/>
                  <a:gd name="adj2" fmla="val 19885843"/>
                </a:avLst>
              </a:prstGeom>
              <a:ln w="38100">
                <a:solidFill>
                  <a:srgbClr val="D7301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rounded triangle">
              <a:extLst>
                <a:ext uri="{FF2B5EF4-FFF2-40B4-BE49-F238E27FC236}">
                  <a16:creationId xmlns:a16="http://schemas.microsoft.com/office/drawing/2014/main" id="{61D899B3-5C09-4B9D-A046-DF74EE1275CF}"/>
                </a:ext>
              </a:extLst>
            </p:cNvPr>
            <p:cNvSpPr/>
            <p:nvPr/>
          </p:nvSpPr>
          <p:spPr>
            <a:xfrm flipH="1" flipV="1">
              <a:off x="3991528" y="1821774"/>
              <a:ext cx="751433" cy="683743"/>
            </a:xfrm>
            <a:custGeom>
              <a:avLst/>
              <a:gdLst>
                <a:gd name="connsiteX0" fmla="*/ 3187448 w 6376063"/>
                <a:gd name="connsiteY0" fmla="*/ 0 h 5801697"/>
                <a:gd name="connsiteX1" fmla="*/ 2378058 w 6376063"/>
                <a:gd name="connsiteY1" fmla="*/ 369907 h 5801697"/>
                <a:gd name="connsiteX2" fmla="*/ 2304880 w 6376063"/>
                <a:gd name="connsiteY2" fmla="*/ 465367 h 5801697"/>
                <a:gd name="connsiteX3" fmla="*/ 2281974 w 6376063"/>
                <a:gd name="connsiteY3" fmla="*/ 504859 h 5801697"/>
                <a:gd name="connsiteX4" fmla="*/ 2245788 w 6376063"/>
                <a:gd name="connsiteY4" fmla="*/ 571527 h 5801697"/>
                <a:gd name="connsiteX5" fmla="*/ 2243306 w 6376063"/>
                <a:gd name="connsiteY5" fmla="*/ 571527 h 5801697"/>
                <a:gd name="connsiteX6" fmla="*/ 146609 w 6376063"/>
                <a:gd name="connsiteY6" fmla="*/ 4186515 h 5801697"/>
                <a:gd name="connsiteX7" fmla="*/ 148350 w 6376063"/>
                <a:gd name="connsiteY7" fmla="*/ 4189530 h 5801697"/>
                <a:gd name="connsiteX8" fmla="*/ 129193 w 6376063"/>
                <a:gd name="connsiteY8" fmla="*/ 4221063 h 5801697"/>
                <a:gd name="connsiteX9" fmla="*/ 1 w 6376063"/>
                <a:gd name="connsiteY9" fmla="*/ 4731285 h 5801697"/>
                <a:gd name="connsiteX10" fmla="*/ 960969 w 6376063"/>
                <a:gd name="connsiteY10" fmla="*/ 5796172 h 5801697"/>
                <a:gd name="connsiteX11" fmla="*/ 1070393 w 6376063"/>
                <a:gd name="connsiteY11" fmla="*/ 5801697 h 5801697"/>
                <a:gd name="connsiteX12" fmla="*/ 1070433 w 6376063"/>
                <a:gd name="connsiteY12" fmla="*/ 5801697 h 5801697"/>
                <a:gd name="connsiteX13" fmla="*/ 1078889 w 6376063"/>
                <a:gd name="connsiteY13" fmla="*/ 5801270 h 5801697"/>
                <a:gd name="connsiteX14" fmla="*/ 1079135 w 6376063"/>
                <a:gd name="connsiteY14" fmla="*/ 5801697 h 5801697"/>
                <a:gd name="connsiteX15" fmla="*/ 5290111 w 6376063"/>
                <a:gd name="connsiteY15" fmla="*/ 5801697 h 5801697"/>
                <a:gd name="connsiteX16" fmla="*/ 5290551 w 6376063"/>
                <a:gd name="connsiteY16" fmla="*/ 5800936 h 5801697"/>
                <a:gd name="connsiteX17" fmla="*/ 5305631 w 6376063"/>
                <a:gd name="connsiteY17" fmla="*/ 5801697 h 5801697"/>
                <a:gd name="connsiteX18" fmla="*/ 5305671 w 6376063"/>
                <a:gd name="connsiteY18" fmla="*/ 5801697 h 5801697"/>
                <a:gd name="connsiteX19" fmla="*/ 5415094 w 6376063"/>
                <a:gd name="connsiteY19" fmla="*/ 5796172 h 5801697"/>
                <a:gd name="connsiteX20" fmla="*/ 6376063 w 6376063"/>
                <a:gd name="connsiteY20" fmla="*/ 4731285 h 5801697"/>
                <a:gd name="connsiteX21" fmla="*/ 6246869 w 6376063"/>
                <a:gd name="connsiteY21" fmla="*/ 4221062 h 5801697"/>
                <a:gd name="connsiteX22" fmla="*/ 6224218 w 6376063"/>
                <a:gd name="connsiteY22" fmla="*/ 4183776 h 5801697"/>
                <a:gd name="connsiteX23" fmla="*/ 6225457 w 6376063"/>
                <a:gd name="connsiteY23" fmla="*/ 4181630 h 5801697"/>
                <a:gd name="connsiteX24" fmla="*/ 4131594 w 6376063"/>
                <a:gd name="connsiteY24" fmla="*/ 571527 h 5801697"/>
                <a:gd name="connsiteX25" fmla="*/ 4129108 w 6376063"/>
                <a:gd name="connsiteY25" fmla="*/ 571527 h 5801697"/>
                <a:gd name="connsiteX26" fmla="*/ 4092857 w 6376063"/>
                <a:gd name="connsiteY26" fmla="*/ 504739 h 5801697"/>
                <a:gd name="connsiteX27" fmla="*/ 4070035 w 6376063"/>
                <a:gd name="connsiteY27" fmla="*/ 465392 h 5801697"/>
                <a:gd name="connsiteX28" fmla="*/ 3996838 w 6376063"/>
                <a:gd name="connsiteY28" fmla="*/ 369907 h 5801697"/>
                <a:gd name="connsiteX29" fmla="*/ 3187448 w 6376063"/>
                <a:gd name="connsiteY29" fmla="*/ 0 h 580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76063" h="5801697">
                  <a:moveTo>
                    <a:pt x="3187448" y="0"/>
                  </a:moveTo>
                  <a:cubicBezTo>
                    <a:pt x="2864151" y="0"/>
                    <a:pt x="2574328" y="143327"/>
                    <a:pt x="2378058" y="369907"/>
                  </a:cubicBezTo>
                  <a:lnTo>
                    <a:pt x="2304880" y="465367"/>
                  </a:lnTo>
                  <a:lnTo>
                    <a:pt x="2281974" y="504859"/>
                  </a:lnTo>
                  <a:lnTo>
                    <a:pt x="2245788" y="571527"/>
                  </a:lnTo>
                  <a:lnTo>
                    <a:pt x="2243306" y="571527"/>
                  </a:lnTo>
                  <a:lnTo>
                    <a:pt x="146609" y="4186515"/>
                  </a:lnTo>
                  <a:lnTo>
                    <a:pt x="148350" y="4189530"/>
                  </a:lnTo>
                  <a:lnTo>
                    <a:pt x="129193" y="4221063"/>
                  </a:lnTo>
                  <a:cubicBezTo>
                    <a:pt x="46801" y="4372733"/>
                    <a:pt x="0" y="4546544"/>
                    <a:pt x="1" y="4731285"/>
                  </a:cubicBezTo>
                  <a:cubicBezTo>
                    <a:pt x="0" y="5285509"/>
                    <a:pt x="421207" y="5741355"/>
                    <a:pt x="960969" y="5796172"/>
                  </a:cubicBezTo>
                  <a:lnTo>
                    <a:pt x="1070393" y="5801697"/>
                  </a:lnTo>
                  <a:lnTo>
                    <a:pt x="1070433" y="5801697"/>
                  </a:lnTo>
                  <a:lnTo>
                    <a:pt x="1078889" y="5801270"/>
                  </a:lnTo>
                  <a:lnTo>
                    <a:pt x="1079135" y="5801697"/>
                  </a:lnTo>
                  <a:lnTo>
                    <a:pt x="5290111" y="5801697"/>
                  </a:lnTo>
                  <a:lnTo>
                    <a:pt x="5290551" y="5800936"/>
                  </a:lnTo>
                  <a:lnTo>
                    <a:pt x="5305631" y="5801697"/>
                  </a:lnTo>
                  <a:lnTo>
                    <a:pt x="5305671" y="5801697"/>
                  </a:lnTo>
                  <a:lnTo>
                    <a:pt x="5415094" y="5796172"/>
                  </a:lnTo>
                  <a:cubicBezTo>
                    <a:pt x="5954856" y="5741357"/>
                    <a:pt x="6376063" y="5285510"/>
                    <a:pt x="6376063" y="4731285"/>
                  </a:cubicBezTo>
                  <a:cubicBezTo>
                    <a:pt x="6376063" y="4546543"/>
                    <a:pt x="6329262" y="4372732"/>
                    <a:pt x="6246869" y="4221062"/>
                  </a:cubicBezTo>
                  <a:lnTo>
                    <a:pt x="6224218" y="4183776"/>
                  </a:lnTo>
                  <a:lnTo>
                    <a:pt x="6225457" y="4181630"/>
                  </a:lnTo>
                  <a:lnTo>
                    <a:pt x="4131594" y="571527"/>
                  </a:lnTo>
                  <a:lnTo>
                    <a:pt x="4129108" y="571527"/>
                  </a:lnTo>
                  <a:lnTo>
                    <a:pt x="4092857" y="504739"/>
                  </a:lnTo>
                  <a:lnTo>
                    <a:pt x="4070035" y="465392"/>
                  </a:lnTo>
                  <a:lnTo>
                    <a:pt x="3996838" y="369907"/>
                  </a:lnTo>
                  <a:cubicBezTo>
                    <a:pt x="3800567" y="143327"/>
                    <a:pt x="3510746" y="0"/>
                    <a:pt x="3187448" y="0"/>
                  </a:cubicBezTo>
                  <a:close/>
                </a:path>
              </a:pathLst>
            </a:custGeom>
            <a:solidFill>
              <a:srgbClr val="A735F5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7560B76-2069-47EC-ADE4-49002D74E0DA}"/>
              </a:ext>
            </a:extLst>
          </p:cNvPr>
          <p:cNvGrpSpPr/>
          <p:nvPr/>
        </p:nvGrpSpPr>
        <p:grpSpPr>
          <a:xfrm>
            <a:off x="6500543" y="2990120"/>
            <a:ext cx="5330388" cy="1575932"/>
            <a:chOff x="6500543" y="2990120"/>
            <a:chExt cx="5330388" cy="1575932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1A9D85B-3E09-48E0-BD54-13772E9A26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6500543" y="3003799"/>
              <a:ext cx="2693709" cy="1562253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A4725F3-5AF4-4535-A207-6B14150B42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40"/>
            <a:stretch/>
          </p:blipFill>
          <p:spPr>
            <a:xfrm>
              <a:off x="9137222" y="2990120"/>
              <a:ext cx="2693709" cy="1548500"/>
            </a:xfrm>
            <a:prstGeom prst="rect">
              <a:avLst/>
            </a:prstGeom>
          </p:spPr>
        </p:pic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E3A0E8-70E4-4E65-B895-305FD2CFD218}"/>
              </a:ext>
            </a:extLst>
          </p:cNvPr>
          <p:cNvCxnSpPr>
            <a:cxnSpLocks/>
          </p:cNvCxnSpPr>
          <p:nvPr/>
        </p:nvCxnSpPr>
        <p:spPr>
          <a:xfrm>
            <a:off x="9123474" y="3133832"/>
            <a:ext cx="1297692" cy="0"/>
          </a:xfrm>
          <a:prstGeom prst="straightConnector1">
            <a:avLst/>
          </a:prstGeom>
          <a:ln w="15875">
            <a:solidFill>
              <a:srgbClr val="084081">
                <a:alpha val="74000"/>
              </a:srgbClr>
            </a:solidFill>
            <a:prstDash val="dash"/>
            <a:headEnd type="none" w="lg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1965AB-00DB-403C-B3F2-BB4B392FA784}"/>
              </a:ext>
            </a:extLst>
          </p:cNvPr>
          <p:cNvCxnSpPr>
            <a:cxnSpLocks/>
          </p:cNvCxnSpPr>
          <p:nvPr/>
        </p:nvCxnSpPr>
        <p:spPr>
          <a:xfrm>
            <a:off x="9124200" y="3140046"/>
            <a:ext cx="1045262" cy="710657"/>
          </a:xfrm>
          <a:prstGeom prst="straightConnector1">
            <a:avLst/>
          </a:prstGeom>
          <a:ln w="28575">
            <a:solidFill>
              <a:srgbClr val="084081"/>
            </a:solidFill>
            <a:headEnd type="oval" w="lg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55B9F2-2D61-4E4D-A34C-9FA69652923A}"/>
              </a:ext>
            </a:extLst>
          </p:cNvPr>
          <p:cNvCxnSpPr>
            <a:cxnSpLocks/>
          </p:cNvCxnSpPr>
          <p:nvPr/>
        </p:nvCxnSpPr>
        <p:spPr>
          <a:xfrm>
            <a:off x="8017199" y="3132293"/>
            <a:ext cx="1102637" cy="0"/>
          </a:xfrm>
          <a:prstGeom prst="straightConnector1">
            <a:avLst/>
          </a:prstGeom>
          <a:ln w="28575">
            <a:solidFill>
              <a:srgbClr val="08408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D3CB647-6773-49CD-8C16-3C3B529B0217}"/>
              </a:ext>
            </a:extLst>
          </p:cNvPr>
          <p:cNvGrpSpPr/>
          <p:nvPr/>
        </p:nvGrpSpPr>
        <p:grpSpPr>
          <a:xfrm>
            <a:off x="8017198" y="3254752"/>
            <a:ext cx="1102635" cy="640826"/>
            <a:chOff x="2815745" y="4436822"/>
            <a:chExt cx="1102635" cy="640826"/>
          </a:xfrm>
        </p:grpSpPr>
        <p:sp>
          <p:nvSpPr>
            <p:cNvPr id="80" name="Right Brace 79">
              <a:extLst>
                <a:ext uri="{FF2B5EF4-FFF2-40B4-BE49-F238E27FC236}">
                  <a16:creationId xmlns:a16="http://schemas.microsoft.com/office/drawing/2014/main" id="{BA03149E-5703-4C8B-B0FA-9C8060940E92}"/>
                </a:ext>
              </a:extLst>
            </p:cNvPr>
            <p:cNvSpPr/>
            <p:nvPr/>
          </p:nvSpPr>
          <p:spPr>
            <a:xfrm rot="5400000">
              <a:off x="3253251" y="3999316"/>
              <a:ext cx="227623" cy="1102635"/>
            </a:xfrm>
            <a:prstGeom prst="rightBrace">
              <a:avLst>
                <a:gd name="adj1" fmla="val 204933"/>
                <a:gd name="adj2" fmla="val 50000"/>
              </a:avLst>
            </a:prstGeom>
            <a:ln w="12700">
              <a:solidFill>
                <a:srgbClr val="084081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637EABB5-4E89-4996-974D-80C75A0E3F03}"/>
                </a:ext>
              </a:extLst>
            </p:cNvPr>
            <p:cNvSpPr txBox="1">
              <a:spLocks/>
            </p:cNvSpPr>
            <p:nvPr/>
          </p:nvSpPr>
          <p:spPr>
            <a:xfrm>
              <a:off x="3053032" y="4681108"/>
              <a:ext cx="529204" cy="396540"/>
            </a:xfrm>
            <a:prstGeom prst="rect">
              <a:avLst/>
            </a:prstGeom>
          </p:spPr>
          <p:txBody>
            <a:bodyPr lIns="0" tIns="0" rIns="0" bIns="0" anchor="ctr">
              <a:normAutofit/>
            </a:bodyPr>
            <a:lstStyle>
              <a:lvl1pPr marL="612000" marR="0" indent="-403200" algn="l" defTabSz="914354" rtl="0" eaLnBrk="1" fontAlgn="auto" latinLnBrk="0" hangingPunct="1">
                <a:lnSpc>
                  <a:spcPct val="90000"/>
                </a:lnSpc>
                <a:spcBef>
                  <a:spcPts val="2000"/>
                </a:spcBef>
                <a:spcAft>
                  <a:spcPts val="0"/>
                </a:spcAft>
                <a:buClrTx/>
                <a:buSzPct val="75000"/>
                <a:buFont typeface="STSong" panose="02010600040101010101" pitchFamily="2" charset="-122"/>
                <a:buChar char="◦"/>
                <a:tabLst/>
                <a:defRPr sz="4000" kern="1200" spc="-133" baseline="0">
                  <a:solidFill>
                    <a:srgbClr val="005E98"/>
                  </a:solidFill>
                  <a:latin typeface="Quicksand" panose="020B0604020202020204" charset="0"/>
                  <a:ea typeface="+mn-ea"/>
                  <a:cs typeface="+mn-cs"/>
                </a:defRPr>
              </a:lvl1pPr>
              <a:lvl2pPr marL="997200" marR="0" indent="-360000" algn="l" defTabSz="914354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Pct val="85000"/>
                <a:buFont typeface="Arial" panose="020B0604020202020204" pitchFamily="34" charset="0"/>
                <a:buChar char="•"/>
                <a:tabLst/>
                <a:defRPr sz="3000" kern="1200" spc="-107">
                  <a:solidFill>
                    <a:srgbClr val="0F77B1"/>
                  </a:solidFill>
                  <a:latin typeface="Quicksand" panose="020B0604020202020204" charset="0"/>
                  <a:ea typeface="+mn-ea"/>
                  <a:cs typeface="+mn-cs"/>
                </a:defRPr>
              </a:lvl2pPr>
              <a:lvl3pPr marL="1357200" marR="0" indent="-360000" algn="l" defTabSz="914354" rtl="0" eaLnBrk="1" fontAlgn="auto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Tx/>
                <a:buSzPct val="85000"/>
                <a:buFont typeface="Arial" panose="020B0604020202020204" pitchFamily="34" charset="0"/>
                <a:buChar char="•"/>
                <a:tabLst/>
                <a:defRPr sz="2800" kern="1200" spc="-107">
                  <a:solidFill>
                    <a:srgbClr val="0F77B1"/>
                  </a:solidFill>
                  <a:latin typeface="Quicksand" panose="020B0604020202020204" charset="0"/>
                  <a:ea typeface="+mn-ea"/>
                  <a:cs typeface="+mn-cs"/>
                </a:defRPr>
              </a:lvl3pPr>
              <a:lvl4pPr marL="1717200" marR="0" indent="-360000" algn="l" defTabSz="914354" rtl="0" eaLnBrk="1" fontAlgn="auto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Tx/>
                <a:buSzPct val="85000"/>
                <a:buFont typeface="Arial" panose="020B0604020202020204" pitchFamily="34" charset="0"/>
                <a:buChar char="•"/>
                <a:tabLst/>
                <a:defRPr sz="2800" kern="1200" spc="-107">
                  <a:solidFill>
                    <a:srgbClr val="0F77B1"/>
                  </a:solidFill>
                  <a:latin typeface="Quicksand" panose="020B0604020202020204" charset="0"/>
                  <a:ea typeface="+mn-ea"/>
                  <a:cs typeface="+mn-cs"/>
                </a:defRPr>
              </a:lvl4pPr>
              <a:lvl5pPr marL="2077200" marR="0" indent="-360000" algn="l" defTabSz="914354" rtl="0" eaLnBrk="1" fontAlgn="auto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Tx/>
                <a:buSzPct val="85000"/>
                <a:buFont typeface="Arial" panose="020B0604020202020204" pitchFamily="34" charset="0"/>
                <a:buChar char="•"/>
                <a:tabLst/>
                <a:defRPr sz="2800" kern="1200" spc="-107" baseline="0">
                  <a:solidFill>
                    <a:srgbClr val="0F77B1"/>
                  </a:solidFill>
                  <a:latin typeface="Quicksand" panose="020B0604020202020204" charset="0"/>
                  <a:ea typeface="+mn-ea"/>
                  <a:cs typeface="+mn-cs"/>
                </a:defRPr>
              </a:lvl5pPr>
              <a:lvl6pPr marL="2514474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52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29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06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CA" sz="2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5D9739C0-79F4-4AEF-AB89-E695418B39C4}"/>
              </a:ext>
            </a:extLst>
          </p:cNvPr>
          <p:cNvSpPr/>
          <p:nvPr/>
        </p:nvSpPr>
        <p:spPr>
          <a:xfrm rot="5400000">
            <a:off x="8391705" y="2379189"/>
            <a:ext cx="1481138" cy="1481138"/>
          </a:xfrm>
          <a:prstGeom prst="arc">
            <a:avLst>
              <a:gd name="adj1" fmla="val 16221635"/>
              <a:gd name="adj2" fmla="val 18254379"/>
            </a:avLst>
          </a:prstGeom>
          <a:ln w="12700">
            <a:solidFill>
              <a:srgbClr val="084081">
                <a:alpha val="74902"/>
              </a:srgb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9A1619B9-BF36-48F3-B2DA-700178482730}"/>
              </a:ext>
            </a:extLst>
          </p:cNvPr>
          <p:cNvSpPr txBox="1">
            <a:spLocks/>
          </p:cNvSpPr>
          <p:nvPr/>
        </p:nvSpPr>
        <p:spPr>
          <a:xfrm>
            <a:off x="9815363" y="3260144"/>
            <a:ext cx="529204" cy="3965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612000" marR="0" indent="-403200" algn="l" defTabSz="91435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 typeface="STSong" panose="02010600040101010101" pitchFamily="2" charset="-122"/>
              <a:buChar char="◦"/>
              <a:tabLst/>
              <a:defRPr sz="4000" kern="1200" spc="-133" baseline="0">
                <a:solidFill>
                  <a:srgbClr val="005E98"/>
                </a:solidFill>
                <a:latin typeface="Quicksand" panose="020B0604020202020204" charset="0"/>
                <a:ea typeface="+mn-ea"/>
                <a:cs typeface="+mn-cs"/>
              </a:defRPr>
            </a:lvl1pPr>
            <a:lvl2pPr marL="997200" marR="0" indent="-360000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 panose="020B0604020202020204" pitchFamily="34" charset="0"/>
              <a:buChar char="•"/>
              <a:tabLst/>
              <a:defRPr sz="3000" kern="1200" spc="-107">
                <a:solidFill>
                  <a:srgbClr val="0F77B1"/>
                </a:solidFill>
                <a:latin typeface="Quicksand" panose="020B0604020202020204" charset="0"/>
                <a:ea typeface="+mn-ea"/>
                <a:cs typeface="+mn-cs"/>
              </a:defRPr>
            </a:lvl2pPr>
            <a:lvl3pPr marL="1357200" marR="0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 panose="020B0604020202020204" pitchFamily="34" charset="0"/>
              <a:buChar char="•"/>
              <a:tabLst/>
              <a:defRPr sz="2800" kern="1200" spc="-107">
                <a:solidFill>
                  <a:srgbClr val="0F77B1"/>
                </a:solidFill>
                <a:latin typeface="Quicksand" panose="020B0604020202020204" charset="0"/>
                <a:ea typeface="+mn-ea"/>
                <a:cs typeface="+mn-cs"/>
              </a:defRPr>
            </a:lvl3pPr>
            <a:lvl4pPr marL="1717200" marR="0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 panose="020B0604020202020204" pitchFamily="34" charset="0"/>
              <a:buChar char="•"/>
              <a:tabLst/>
              <a:defRPr sz="2800" kern="1200" spc="-107">
                <a:solidFill>
                  <a:srgbClr val="0F77B1"/>
                </a:solidFill>
                <a:latin typeface="Quicksand" panose="020B0604020202020204" charset="0"/>
                <a:ea typeface="+mn-ea"/>
                <a:cs typeface="+mn-cs"/>
              </a:defRPr>
            </a:lvl4pPr>
            <a:lvl5pPr marL="2077200" marR="0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 panose="020B0604020202020204" pitchFamily="34" charset="0"/>
              <a:buChar char="•"/>
              <a:tabLst/>
              <a:defRPr sz="2800" kern="1200" spc="-107" baseline="0">
                <a:solidFill>
                  <a:srgbClr val="0F77B1"/>
                </a:solidFill>
                <a:latin typeface="Quicksand" panose="020B0604020202020204" charset="0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l-GR" sz="2400" i="1" dirty="0">
                <a:solidFill>
                  <a:schemeClr val="accent1">
                    <a:lumMod val="75000"/>
                  </a:schemeClr>
                </a:solidFill>
                <a:latin typeface="Latin Modern Math" panose="02000503000000000000" pitchFamily="2" charset="0"/>
                <a:ea typeface="Latin Modern Math" panose="02000503000000000000" pitchFamily="2" charset="0"/>
                <a:cs typeface="CMU Serif" panose="02000603000000000000" pitchFamily="2" charset="0"/>
              </a:rPr>
              <a:t>ϕ</a:t>
            </a:r>
            <a:endParaRPr lang="en-CA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0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mph" presetSubtype="0" decel="3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040000">
                                      <p:cBhvr>
                                        <p:cTn id="47" dur="1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9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2" grpId="0" animBg="1"/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58A7E8-673A-4442-950A-3B7B01FD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Optional arguments:</a:t>
            </a:r>
          </a:p>
          <a:p>
            <a:r>
              <a:rPr lang="en-CA" sz="2400" spc="-107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Formula</a:t>
            </a:r>
            <a:r>
              <a:rPr lang="en-US" dirty="0"/>
              <a:t> – </a:t>
            </a:r>
            <a:r>
              <a:rPr lang="en-CA" dirty="0"/>
              <a:t>effects of covariates on transition probability</a:t>
            </a:r>
          </a:p>
          <a:p>
            <a:pPr lvl="1"/>
            <a:r>
              <a:rPr lang="en-CA" dirty="0"/>
              <a:t>E.g., </a:t>
            </a:r>
            <a:r>
              <a:rPr lang="en-CA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formula= ~bathy</a:t>
            </a:r>
          </a:p>
          <a:p>
            <a:r>
              <a:rPr lang="en-CA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estAngleMean</a:t>
            </a:r>
            <a:r>
              <a:rPr lang="en-US" dirty="0"/>
              <a:t> – </a:t>
            </a:r>
            <a:r>
              <a:rPr lang="en-CA" dirty="0"/>
              <a:t>Whether to estimate mean turning angle (default=F)</a:t>
            </a:r>
          </a:p>
          <a:p>
            <a:r>
              <a:rPr lang="en-CA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circularAngleMean</a:t>
            </a:r>
            <a:r>
              <a:rPr lang="en-CA" dirty="0"/>
              <a:t> </a:t>
            </a:r>
            <a:r>
              <a:rPr lang="en-US" dirty="0"/>
              <a:t>– </a:t>
            </a:r>
            <a:r>
              <a:rPr lang="en-CA" dirty="0"/>
              <a:t>Whether to use a circular-circular distribution for turn angle (use if examining bias relative to multiple factors or if expect non-linear relationship; default = circular-linear)</a:t>
            </a:r>
          </a:p>
          <a:p>
            <a:r>
              <a:rPr lang="en-CA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stateNames</a:t>
            </a:r>
            <a:r>
              <a:rPr lang="en-CA" dirty="0"/>
              <a:t> </a:t>
            </a:r>
            <a:r>
              <a:rPr lang="en-US" dirty="0"/>
              <a:t>– names associated with each </a:t>
            </a:r>
            <a:r>
              <a:rPr lang="en-US" dirty="0" err="1"/>
              <a:t>behavioural</a:t>
            </a:r>
            <a:r>
              <a:rPr lang="en-US" dirty="0"/>
              <a:t> state</a:t>
            </a:r>
          </a:p>
          <a:p>
            <a:r>
              <a:rPr lang="en-CA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retryFits</a:t>
            </a:r>
            <a:r>
              <a:rPr lang="en-CA" dirty="0"/>
              <a:t> </a:t>
            </a:r>
            <a:r>
              <a:rPr lang="en-US" dirty="0"/>
              <a:t>–  number of times to attempt to fit the model </a:t>
            </a:r>
            <a:endParaRPr lang="en-CA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DM</a:t>
            </a:r>
            <a:r>
              <a:rPr lang="en-US" dirty="0"/>
              <a:t>, </a:t>
            </a:r>
            <a:r>
              <a:rPr lang="en-CA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workBounds</a:t>
            </a:r>
            <a:r>
              <a:rPr lang="en-US" dirty="0"/>
              <a:t>, </a:t>
            </a:r>
            <a:r>
              <a:rPr lang="en-CA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betaCons</a:t>
            </a:r>
            <a:r>
              <a:rPr lang="en-US" dirty="0"/>
              <a:t>, </a:t>
            </a:r>
            <a:r>
              <a:rPr lang="en-CA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fixPar</a:t>
            </a:r>
            <a:r>
              <a:rPr lang="en-US" dirty="0"/>
              <a:t>, …</a:t>
            </a:r>
            <a:endParaRPr lang="en-CA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B58DD9-7462-4F66-B011-DAC7CF9A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B0DCA-D1B0-4D44-8C96-53954CF5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ucida Console" panose="020B0609040504020204" pitchFamily="49" charset="0"/>
              </a:rPr>
              <a:t>fitHMM</a:t>
            </a:r>
            <a:r>
              <a:rPr lang="en-US" dirty="0">
                <a:latin typeface="Lucida Console" panose="020B0609040504020204" pitchFamily="49" charset="0"/>
              </a:rPr>
              <a:t>(data, …)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BC9ED0-0CBD-44A3-83B1-AE741B6459CC}"/>
              </a:ext>
            </a:extLst>
          </p:cNvPr>
          <p:cNvGrpSpPr/>
          <p:nvPr/>
        </p:nvGrpSpPr>
        <p:grpSpPr>
          <a:xfrm>
            <a:off x="10284605" y="1621159"/>
            <a:ext cx="1453526" cy="1085205"/>
            <a:chOff x="3855286" y="1529525"/>
            <a:chExt cx="2128108" cy="158884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243B16E-C760-4CE9-840D-41468F000BD6}"/>
                </a:ext>
              </a:extLst>
            </p:cNvPr>
            <p:cNvSpPr/>
            <p:nvPr/>
          </p:nvSpPr>
          <p:spPr>
            <a:xfrm>
              <a:off x="5188682" y="1529525"/>
              <a:ext cx="529055" cy="529055"/>
            </a:xfrm>
            <a:custGeom>
              <a:avLst/>
              <a:gdLst>
                <a:gd name="connsiteX0" fmla="*/ 398470 w 796940"/>
                <a:gd name="connsiteY0" fmla="*/ 0 h 796939"/>
                <a:gd name="connsiteX1" fmla="*/ 490646 w 796940"/>
                <a:gd name="connsiteY1" fmla="*/ 38180 h 796939"/>
                <a:gd name="connsiteX2" fmla="*/ 758760 w 796940"/>
                <a:gd name="connsiteY2" fmla="*/ 306294 h 796939"/>
                <a:gd name="connsiteX3" fmla="*/ 787395 w 796940"/>
                <a:gd name="connsiteY3" fmla="*/ 447523 h 796939"/>
                <a:gd name="connsiteX4" fmla="*/ 758761 w 796940"/>
                <a:gd name="connsiteY4" fmla="*/ 490644 h 796939"/>
                <a:gd name="connsiteX5" fmla="*/ 490643 w 796940"/>
                <a:gd name="connsiteY5" fmla="*/ 758761 h 796939"/>
                <a:gd name="connsiteX6" fmla="*/ 447524 w 796940"/>
                <a:gd name="connsiteY6" fmla="*/ 787394 h 796939"/>
                <a:gd name="connsiteX7" fmla="*/ 306295 w 796940"/>
                <a:gd name="connsiteY7" fmla="*/ 758759 h 796939"/>
                <a:gd name="connsiteX8" fmla="*/ 38181 w 796940"/>
                <a:gd name="connsiteY8" fmla="*/ 490645 h 796939"/>
                <a:gd name="connsiteX9" fmla="*/ 38181 w 796940"/>
                <a:gd name="connsiteY9" fmla="*/ 306292 h 796939"/>
                <a:gd name="connsiteX10" fmla="*/ 306293 w 796940"/>
                <a:gd name="connsiteY10" fmla="*/ 38180 h 796939"/>
                <a:gd name="connsiteX11" fmla="*/ 398470 w 796940"/>
                <a:gd name="connsiteY11" fmla="*/ 0 h 79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6940" h="796939">
                  <a:moveTo>
                    <a:pt x="398470" y="0"/>
                  </a:moveTo>
                  <a:cubicBezTo>
                    <a:pt x="431831" y="0"/>
                    <a:pt x="465192" y="12726"/>
                    <a:pt x="490646" y="38180"/>
                  </a:cubicBezTo>
                  <a:lnTo>
                    <a:pt x="758760" y="306294"/>
                  </a:lnTo>
                  <a:cubicBezTo>
                    <a:pt x="796940" y="344474"/>
                    <a:pt x="806485" y="400447"/>
                    <a:pt x="787395" y="447523"/>
                  </a:cubicBezTo>
                  <a:lnTo>
                    <a:pt x="758761" y="490644"/>
                  </a:lnTo>
                  <a:lnTo>
                    <a:pt x="490643" y="758761"/>
                  </a:lnTo>
                  <a:lnTo>
                    <a:pt x="447524" y="787394"/>
                  </a:lnTo>
                  <a:cubicBezTo>
                    <a:pt x="400448" y="806484"/>
                    <a:pt x="344475" y="796939"/>
                    <a:pt x="306295" y="758759"/>
                  </a:cubicBezTo>
                  <a:lnTo>
                    <a:pt x="38181" y="490645"/>
                  </a:lnTo>
                  <a:cubicBezTo>
                    <a:pt x="-12726" y="439737"/>
                    <a:pt x="-12726" y="357200"/>
                    <a:pt x="38181" y="306292"/>
                  </a:cubicBezTo>
                  <a:lnTo>
                    <a:pt x="306293" y="38180"/>
                  </a:lnTo>
                  <a:cubicBezTo>
                    <a:pt x="331747" y="12726"/>
                    <a:pt x="365108" y="0"/>
                    <a:pt x="398470" y="0"/>
                  </a:cubicBezTo>
                  <a:close/>
                </a:path>
              </a:pathLst>
            </a:custGeom>
            <a:solidFill>
              <a:srgbClr val="D7301F">
                <a:alpha val="94902"/>
              </a:srgbClr>
            </a:solidFill>
            <a:ln w="28575">
              <a:solidFill>
                <a:srgbClr val="B3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72000" rtlCol="0" anchor="ctr">
              <a:noAutofit/>
            </a:bodyPr>
            <a:lstStyle/>
            <a:p>
              <a:pPr algn="ctr"/>
              <a:endParaRPr lang="en-CA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FD42A9-83AB-4B19-BAF1-3D496E560878}"/>
                </a:ext>
              </a:extLst>
            </p:cNvPr>
            <p:cNvGrpSpPr/>
            <p:nvPr/>
          </p:nvGrpSpPr>
          <p:grpSpPr>
            <a:xfrm>
              <a:off x="3855286" y="1561920"/>
              <a:ext cx="2128108" cy="1556453"/>
              <a:chOff x="7431114" y="3322415"/>
              <a:chExt cx="3244781" cy="2373164"/>
            </a:xfrm>
          </p:grpSpPr>
          <p:sp>
            <p:nvSpPr>
              <p:cNvPr id="8" name="State Drift">
                <a:extLst>
                  <a:ext uri="{FF2B5EF4-FFF2-40B4-BE49-F238E27FC236}">
                    <a16:creationId xmlns:a16="http://schemas.microsoft.com/office/drawing/2014/main" id="{E51912DD-3178-49C2-8704-E6A9B5D4F514}"/>
                  </a:ext>
                </a:extLst>
              </p:cNvPr>
              <p:cNvSpPr>
                <a:spLocks noChangeAspect="1" noEditPoints="1" noChangeArrowheads="1" noChangeShapeType="1"/>
              </p:cNvSpPr>
              <p:nvPr/>
            </p:nvSpPr>
            <p:spPr bwMode="auto">
              <a:xfrm rot="16200000" flipH="1">
                <a:off x="8667262" y="4623014"/>
                <a:ext cx="727095" cy="726882"/>
              </a:xfrm>
              <a:prstGeom prst="ellipse">
                <a:avLst/>
              </a:prstGeom>
              <a:solidFill>
                <a:srgbClr val="94D9FA"/>
              </a:solidFill>
              <a:ln w="38100" algn="ctr">
                <a:solidFill>
                  <a:srgbClr val="28ABCA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CA" sz="2400"/>
              </a:p>
            </p:txBody>
          </p:sp>
          <p:sp>
            <p:nvSpPr>
              <p:cNvPr id="9" name="rounded triangle">
                <a:extLst>
                  <a:ext uri="{FF2B5EF4-FFF2-40B4-BE49-F238E27FC236}">
                    <a16:creationId xmlns:a16="http://schemas.microsoft.com/office/drawing/2014/main" id="{0F527B43-B513-460E-85A8-4E94FA762406}"/>
                  </a:ext>
                </a:extLst>
              </p:cNvPr>
              <p:cNvSpPr/>
              <p:nvPr/>
            </p:nvSpPr>
            <p:spPr>
              <a:xfrm flipH="1" flipV="1">
                <a:off x="7791423" y="3322415"/>
                <a:ext cx="823184" cy="749031"/>
              </a:xfrm>
              <a:custGeom>
                <a:avLst/>
                <a:gdLst>
                  <a:gd name="connsiteX0" fmla="*/ 3187448 w 6376063"/>
                  <a:gd name="connsiteY0" fmla="*/ 0 h 5801697"/>
                  <a:gd name="connsiteX1" fmla="*/ 2378058 w 6376063"/>
                  <a:gd name="connsiteY1" fmla="*/ 369907 h 5801697"/>
                  <a:gd name="connsiteX2" fmla="*/ 2304880 w 6376063"/>
                  <a:gd name="connsiteY2" fmla="*/ 465367 h 5801697"/>
                  <a:gd name="connsiteX3" fmla="*/ 2281974 w 6376063"/>
                  <a:gd name="connsiteY3" fmla="*/ 504859 h 5801697"/>
                  <a:gd name="connsiteX4" fmla="*/ 2245788 w 6376063"/>
                  <a:gd name="connsiteY4" fmla="*/ 571527 h 5801697"/>
                  <a:gd name="connsiteX5" fmla="*/ 2243306 w 6376063"/>
                  <a:gd name="connsiteY5" fmla="*/ 571527 h 5801697"/>
                  <a:gd name="connsiteX6" fmla="*/ 146609 w 6376063"/>
                  <a:gd name="connsiteY6" fmla="*/ 4186515 h 5801697"/>
                  <a:gd name="connsiteX7" fmla="*/ 148350 w 6376063"/>
                  <a:gd name="connsiteY7" fmla="*/ 4189530 h 5801697"/>
                  <a:gd name="connsiteX8" fmla="*/ 129193 w 6376063"/>
                  <a:gd name="connsiteY8" fmla="*/ 4221063 h 5801697"/>
                  <a:gd name="connsiteX9" fmla="*/ 1 w 6376063"/>
                  <a:gd name="connsiteY9" fmla="*/ 4731285 h 5801697"/>
                  <a:gd name="connsiteX10" fmla="*/ 960969 w 6376063"/>
                  <a:gd name="connsiteY10" fmla="*/ 5796172 h 5801697"/>
                  <a:gd name="connsiteX11" fmla="*/ 1070393 w 6376063"/>
                  <a:gd name="connsiteY11" fmla="*/ 5801697 h 5801697"/>
                  <a:gd name="connsiteX12" fmla="*/ 1070433 w 6376063"/>
                  <a:gd name="connsiteY12" fmla="*/ 5801697 h 5801697"/>
                  <a:gd name="connsiteX13" fmla="*/ 1078889 w 6376063"/>
                  <a:gd name="connsiteY13" fmla="*/ 5801270 h 5801697"/>
                  <a:gd name="connsiteX14" fmla="*/ 1079135 w 6376063"/>
                  <a:gd name="connsiteY14" fmla="*/ 5801697 h 5801697"/>
                  <a:gd name="connsiteX15" fmla="*/ 5290111 w 6376063"/>
                  <a:gd name="connsiteY15" fmla="*/ 5801697 h 5801697"/>
                  <a:gd name="connsiteX16" fmla="*/ 5290551 w 6376063"/>
                  <a:gd name="connsiteY16" fmla="*/ 5800936 h 5801697"/>
                  <a:gd name="connsiteX17" fmla="*/ 5305631 w 6376063"/>
                  <a:gd name="connsiteY17" fmla="*/ 5801697 h 5801697"/>
                  <a:gd name="connsiteX18" fmla="*/ 5305671 w 6376063"/>
                  <a:gd name="connsiteY18" fmla="*/ 5801697 h 5801697"/>
                  <a:gd name="connsiteX19" fmla="*/ 5415094 w 6376063"/>
                  <a:gd name="connsiteY19" fmla="*/ 5796172 h 5801697"/>
                  <a:gd name="connsiteX20" fmla="*/ 6376063 w 6376063"/>
                  <a:gd name="connsiteY20" fmla="*/ 4731285 h 5801697"/>
                  <a:gd name="connsiteX21" fmla="*/ 6246869 w 6376063"/>
                  <a:gd name="connsiteY21" fmla="*/ 4221062 h 5801697"/>
                  <a:gd name="connsiteX22" fmla="*/ 6224218 w 6376063"/>
                  <a:gd name="connsiteY22" fmla="*/ 4183776 h 5801697"/>
                  <a:gd name="connsiteX23" fmla="*/ 6225457 w 6376063"/>
                  <a:gd name="connsiteY23" fmla="*/ 4181630 h 5801697"/>
                  <a:gd name="connsiteX24" fmla="*/ 4131594 w 6376063"/>
                  <a:gd name="connsiteY24" fmla="*/ 571527 h 5801697"/>
                  <a:gd name="connsiteX25" fmla="*/ 4129108 w 6376063"/>
                  <a:gd name="connsiteY25" fmla="*/ 571527 h 5801697"/>
                  <a:gd name="connsiteX26" fmla="*/ 4092857 w 6376063"/>
                  <a:gd name="connsiteY26" fmla="*/ 504739 h 5801697"/>
                  <a:gd name="connsiteX27" fmla="*/ 4070035 w 6376063"/>
                  <a:gd name="connsiteY27" fmla="*/ 465392 h 5801697"/>
                  <a:gd name="connsiteX28" fmla="*/ 3996838 w 6376063"/>
                  <a:gd name="connsiteY28" fmla="*/ 369907 h 5801697"/>
                  <a:gd name="connsiteX29" fmla="*/ 3187448 w 6376063"/>
                  <a:gd name="connsiteY29" fmla="*/ 0 h 5801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376063" h="5801697">
                    <a:moveTo>
                      <a:pt x="3187448" y="0"/>
                    </a:moveTo>
                    <a:cubicBezTo>
                      <a:pt x="2864151" y="0"/>
                      <a:pt x="2574328" y="143327"/>
                      <a:pt x="2378058" y="369907"/>
                    </a:cubicBezTo>
                    <a:lnTo>
                      <a:pt x="2304880" y="465367"/>
                    </a:lnTo>
                    <a:lnTo>
                      <a:pt x="2281974" y="504859"/>
                    </a:lnTo>
                    <a:lnTo>
                      <a:pt x="2245788" y="571527"/>
                    </a:lnTo>
                    <a:lnTo>
                      <a:pt x="2243306" y="571527"/>
                    </a:lnTo>
                    <a:lnTo>
                      <a:pt x="146609" y="4186515"/>
                    </a:lnTo>
                    <a:lnTo>
                      <a:pt x="148350" y="4189530"/>
                    </a:lnTo>
                    <a:lnTo>
                      <a:pt x="129193" y="4221063"/>
                    </a:lnTo>
                    <a:cubicBezTo>
                      <a:pt x="46801" y="4372733"/>
                      <a:pt x="0" y="4546544"/>
                      <a:pt x="1" y="4731285"/>
                    </a:cubicBezTo>
                    <a:cubicBezTo>
                      <a:pt x="0" y="5285509"/>
                      <a:pt x="421207" y="5741355"/>
                      <a:pt x="960969" y="5796172"/>
                    </a:cubicBezTo>
                    <a:lnTo>
                      <a:pt x="1070393" y="5801697"/>
                    </a:lnTo>
                    <a:lnTo>
                      <a:pt x="1070433" y="5801697"/>
                    </a:lnTo>
                    <a:lnTo>
                      <a:pt x="1078889" y="5801270"/>
                    </a:lnTo>
                    <a:lnTo>
                      <a:pt x="1079135" y="5801697"/>
                    </a:lnTo>
                    <a:lnTo>
                      <a:pt x="5290111" y="5801697"/>
                    </a:lnTo>
                    <a:lnTo>
                      <a:pt x="5290551" y="5800936"/>
                    </a:lnTo>
                    <a:lnTo>
                      <a:pt x="5305631" y="5801697"/>
                    </a:lnTo>
                    <a:lnTo>
                      <a:pt x="5305671" y="5801697"/>
                    </a:lnTo>
                    <a:lnTo>
                      <a:pt x="5415094" y="5796172"/>
                    </a:lnTo>
                    <a:cubicBezTo>
                      <a:pt x="5954856" y="5741357"/>
                      <a:pt x="6376063" y="5285510"/>
                      <a:pt x="6376063" y="4731285"/>
                    </a:cubicBezTo>
                    <a:cubicBezTo>
                      <a:pt x="6376063" y="4546543"/>
                      <a:pt x="6329262" y="4372732"/>
                      <a:pt x="6246869" y="4221062"/>
                    </a:cubicBezTo>
                    <a:lnTo>
                      <a:pt x="6224218" y="4183776"/>
                    </a:lnTo>
                    <a:lnTo>
                      <a:pt x="6225457" y="4181630"/>
                    </a:lnTo>
                    <a:lnTo>
                      <a:pt x="4131594" y="571527"/>
                    </a:lnTo>
                    <a:lnTo>
                      <a:pt x="4129108" y="571527"/>
                    </a:lnTo>
                    <a:lnTo>
                      <a:pt x="4092857" y="504739"/>
                    </a:lnTo>
                    <a:lnTo>
                      <a:pt x="4070035" y="465392"/>
                    </a:lnTo>
                    <a:lnTo>
                      <a:pt x="3996838" y="369907"/>
                    </a:lnTo>
                    <a:cubicBezTo>
                      <a:pt x="3800567" y="143327"/>
                      <a:pt x="3510746" y="0"/>
                      <a:pt x="3187448" y="0"/>
                    </a:cubicBezTo>
                    <a:close/>
                  </a:path>
                </a:pathLst>
              </a:custGeom>
              <a:solidFill>
                <a:srgbClr val="A735F5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7DBDA92-9A43-4ACF-84ED-E5C1507CF305}"/>
                  </a:ext>
                </a:extLst>
              </p:cNvPr>
              <p:cNvGrpSpPr/>
              <p:nvPr/>
            </p:nvGrpSpPr>
            <p:grpSpPr>
              <a:xfrm>
                <a:off x="8378236" y="4024764"/>
                <a:ext cx="461719" cy="655275"/>
                <a:chOff x="8076935" y="4477313"/>
                <a:chExt cx="461719" cy="655275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0DB28F6D-8448-4381-BB1F-1F3BA8F17B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49538" y="4477313"/>
                  <a:ext cx="389116" cy="594109"/>
                </a:xfrm>
                <a:prstGeom prst="straightConnector1">
                  <a:avLst/>
                </a:prstGeom>
                <a:ln w="28575">
                  <a:solidFill>
                    <a:srgbClr val="084286"/>
                  </a:solidFill>
                  <a:headEnd w="lg" len="lg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2372907C-3445-4E09-AB1C-3D7548A73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076935" y="4557577"/>
                  <a:ext cx="376608" cy="575011"/>
                </a:xfrm>
                <a:prstGeom prst="straightConnector1">
                  <a:avLst/>
                </a:prstGeom>
                <a:ln w="28575">
                  <a:solidFill>
                    <a:srgbClr val="084286"/>
                  </a:solidFill>
                  <a:headEnd w="lg" len="lg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C974C13-CFC9-4154-868D-F142B12B426E}"/>
                  </a:ext>
                </a:extLst>
              </p:cNvPr>
              <p:cNvGrpSpPr/>
              <p:nvPr/>
            </p:nvGrpSpPr>
            <p:grpSpPr>
              <a:xfrm>
                <a:off x="7431114" y="3396429"/>
                <a:ext cx="2405198" cy="2299150"/>
                <a:chOff x="7129813" y="3848978"/>
                <a:chExt cx="2405198" cy="2299150"/>
              </a:xfrm>
            </p:grpSpPr>
            <p:sp>
              <p:nvSpPr>
                <p:cNvPr id="16" name="Arc 51">
                  <a:extLst>
                    <a:ext uri="{FF2B5EF4-FFF2-40B4-BE49-F238E27FC236}">
                      <a16:creationId xmlns:a16="http://schemas.microsoft.com/office/drawing/2014/main" id="{D787E381-C99A-4C67-9275-6C7C0F47A86C}"/>
                    </a:ext>
                  </a:extLst>
                </p:cNvPr>
                <p:cNvSpPr>
                  <a:spLocks noChangeAspect="1" noEditPoints="1" noChangeArrowheads="1" noChangeShapeType="1"/>
                </p:cNvSpPr>
                <p:nvPr/>
              </p:nvSpPr>
              <p:spPr bwMode="auto">
                <a:xfrm rot="8159664">
                  <a:off x="7129813" y="3848978"/>
                  <a:ext cx="393758" cy="393875"/>
                </a:xfrm>
                <a:custGeom>
                  <a:avLst/>
                  <a:gdLst>
                    <a:gd name="T0" fmla="*/ 222250 w 444500"/>
                    <a:gd name="T1" fmla="*/ 0 h 444500"/>
                    <a:gd name="T2" fmla="*/ 444500 w 444500"/>
                    <a:gd name="T3" fmla="*/ 222250 h 444500"/>
                    <a:gd name="T4" fmla="*/ 222250 w 444500"/>
                    <a:gd name="T5" fmla="*/ 444500 h 444500"/>
                    <a:gd name="T6" fmla="*/ 0 w 444500"/>
                    <a:gd name="T7" fmla="*/ 222250 h 4445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4500" h="444500" stroke="0"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  <a:lnTo>
                        <a:pt x="222250" y="222250"/>
                      </a:lnTo>
                      <a:lnTo>
                        <a:pt x="222250" y="0"/>
                      </a:lnTo>
                      <a:close/>
                    </a:path>
                    <a:path w="444500" h="444500" fill="none"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084286"/>
                  </a:solidFill>
                  <a:prstDash val="solid"/>
                  <a:miter lim="800000"/>
                  <a:headEnd/>
                  <a:tailEnd type="triangle" w="med" len="med"/>
                </a:ln>
                <a:extLst/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CA" sz="2400" dirty="0"/>
                </a:p>
              </p:txBody>
            </p:sp>
            <p:sp>
              <p:nvSpPr>
                <p:cNvPr id="17" name="Arc 50">
                  <a:extLst>
                    <a:ext uri="{FF2B5EF4-FFF2-40B4-BE49-F238E27FC236}">
                      <a16:creationId xmlns:a16="http://schemas.microsoft.com/office/drawing/2014/main" id="{8EF33014-9892-4F86-989D-5B42FC3A643F}"/>
                    </a:ext>
                  </a:extLst>
                </p:cNvPr>
                <p:cNvSpPr>
                  <a:spLocks noChangeAspect="1" noEditPoints="1" noChangeArrowheads="1" noChangeShapeType="1"/>
                </p:cNvSpPr>
                <p:nvPr/>
              </p:nvSpPr>
              <p:spPr bwMode="auto">
                <a:xfrm rot="13500000" flipH="1" flipV="1">
                  <a:off x="8578528" y="5754311"/>
                  <a:ext cx="393758" cy="393875"/>
                </a:xfrm>
                <a:custGeom>
                  <a:avLst/>
                  <a:gdLst>
                    <a:gd name="T0" fmla="*/ 222250 w 444500"/>
                    <a:gd name="T1" fmla="*/ 0 h 444500"/>
                    <a:gd name="T2" fmla="*/ 444500 w 444500"/>
                    <a:gd name="T3" fmla="*/ 222250 h 444500"/>
                    <a:gd name="T4" fmla="*/ 222250 w 444500"/>
                    <a:gd name="T5" fmla="*/ 444500 h 444500"/>
                    <a:gd name="T6" fmla="*/ 0 w 444500"/>
                    <a:gd name="T7" fmla="*/ 222250 h 4445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4500" h="444500" stroke="0"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  <a:lnTo>
                        <a:pt x="222250" y="222250"/>
                      </a:lnTo>
                      <a:lnTo>
                        <a:pt x="222250" y="0"/>
                      </a:lnTo>
                      <a:close/>
                    </a:path>
                    <a:path w="444500" h="444500" fill="none"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084286"/>
                  </a:solidFill>
                  <a:prstDash val="solid"/>
                  <a:miter lim="800000"/>
                  <a:headEnd/>
                  <a:tailEnd type="triangle" w="med" len="med"/>
                </a:ln>
                <a:extLst/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CA" sz="2400" dirty="0"/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6942441C-FC13-421A-A0A5-0548985F5F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76332" y="4128830"/>
                  <a:ext cx="671151" cy="0"/>
                </a:xfrm>
                <a:prstGeom prst="straightConnector1">
                  <a:avLst/>
                </a:prstGeom>
                <a:ln w="28575">
                  <a:solidFill>
                    <a:srgbClr val="084286"/>
                  </a:solidFill>
                  <a:headEnd w="lg" len="lg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A72030B4-E0E5-447D-A9D4-5B01443B6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500000">
                  <a:off x="9043399" y="4550918"/>
                  <a:ext cx="389116" cy="594109"/>
                </a:xfrm>
                <a:prstGeom prst="straightConnector1">
                  <a:avLst/>
                </a:prstGeom>
                <a:ln w="28575">
                  <a:solidFill>
                    <a:srgbClr val="084286"/>
                  </a:solidFill>
                  <a:headEnd w="lg" len="lg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F82BABA-4233-44E5-9E8F-C301D64FBC74}"/>
                  </a:ext>
                </a:extLst>
              </p:cNvPr>
              <p:cNvGrpSpPr/>
              <p:nvPr/>
            </p:nvGrpSpPr>
            <p:grpSpPr>
              <a:xfrm>
                <a:off x="8679019" y="3447229"/>
                <a:ext cx="1996876" cy="1070473"/>
                <a:chOff x="8377718" y="3899778"/>
                <a:chExt cx="1996876" cy="1070473"/>
              </a:xfrm>
            </p:grpSpPr>
            <p:sp>
              <p:nvSpPr>
                <p:cNvPr id="13" name="Arc 50">
                  <a:extLst>
                    <a:ext uri="{FF2B5EF4-FFF2-40B4-BE49-F238E27FC236}">
                      <a16:creationId xmlns:a16="http://schemas.microsoft.com/office/drawing/2014/main" id="{6B0EDA00-B8BA-4F93-92AF-D073EA0B3DBC}"/>
                    </a:ext>
                  </a:extLst>
                </p:cNvPr>
                <p:cNvSpPr>
                  <a:spLocks noChangeAspect="1" noEditPoints="1" noChangeArrowheads="1" noChangeShapeType="1"/>
                </p:cNvSpPr>
                <p:nvPr/>
              </p:nvSpPr>
              <p:spPr bwMode="auto">
                <a:xfrm rot="19267848">
                  <a:off x="9980836" y="3899778"/>
                  <a:ext cx="393758" cy="393875"/>
                </a:xfrm>
                <a:custGeom>
                  <a:avLst/>
                  <a:gdLst>
                    <a:gd name="T0" fmla="*/ 222250 w 444500"/>
                    <a:gd name="T1" fmla="*/ 0 h 444500"/>
                    <a:gd name="T2" fmla="*/ 444500 w 444500"/>
                    <a:gd name="T3" fmla="*/ 222250 h 444500"/>
                    <a:gd name="T4" fmla="*/ 222250 w 444500"/>
                    <a:gd name="T5" fmla="*/ 444500 h 444500"/>
                    <a:gd name="T6" fmla="*/ 0 w 444500"/>
                    <a:gd name="T7" fmla="*/ 222250 h 4445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4500" h="444500" stroke="0"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  <a:lnTo>
                        <a:pt x="222250" y="222250"/>
                      </a:lnTo>
                      <a:lnTo>
                        <a:pt x="222250" y="0"/>
                      </a:lnTo>
                      <a:close/>
                    </a:path>
                    <a:path w="444500" h="444500" fill="none"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084286"/>
                  </a:solidFill>
                  <a:prstDash val="solid"/>
                  <a:miter lim="800000"/>
                  <a:headEnd/>
                  <a:tailEnd type="triangle" w="med" len="med"/>
                </a:ln>
                <a:extLst/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CA" sz="2400"/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638C085C-4334-43E6-8D2D-89CD614B6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77718" y="4017052"/>
                  <a:ext cx="686072" cy="0"/>
                </a:xfrm>
                <a:prstGeom prst="straightConnector1">
                  <a:avLst/>
                </a:prstGeom>
                <a:ln w="28575">
                  <a:solidFill>
                    <a:srgbClr val="084286"/>
                  </a:solidFill>
                  <a:headEnd w="lg" len="lg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20E60634-02C9-4AC3-8C0E-2C4A36DB2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500000" flipH="1" flipV="1">
                  <a:off x="8975644" y="4494441"/>
                  <a:ext cx="376608" cy="575011"/>
                </a:xfrm>
                <a:prstGeom prst="straightConnector1">
                  <a:avLst/>
                </a:prstGeom>
                <a:ln w="28575">
                  <a:solidFill>
                    <a:srgbClr val="084286"/>
                  </a:solidFill>
                  <a:headEnd w="lg" len="lg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7DA0917-643A-4109-977F-A2D372195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946" y="1764660"/>
            <a:ext cx="687442" cy="67939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2CCBFC-216A-4FBB-9717-09E01BB67973}"/>
              </a:ext>
            </a:extLst>
          </p:cNvPr>
          <p:cNvCxnSpPr>
            <a:cxnSpLocks/>
          </p:cNvCxnSpPr>
          <p:nvPr/>
        </p:nvCxnSpPr>
        <p:spPr>
          <a:xfrm>
            <a:off x="9988417" y="2119224"/>
            <a:ext cx="292578" cy="0"/>
          </a:xfrm>
          <a:prstGeom prst="straightConnector1">
            <a:avLst/>
          </a:prstGeom>
          <a:ln w="28575">
            <a:solidFill>
              <a:srgbClr val="08408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42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CBE74B-2EED-44E3-A630-FAB07C1C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Review estimated parameters and likelihood </a:t>
            </a:r>
          </a:p>
          <a:p>
            <a:r>
              <a:rPr lang="en-CA" sz="2400" dirty="0"/>
              <a:t>Examine </a:t>
            </a:r>
            <a:r>
              <a:rPr lang="en-US" sz="2400" dirty="0"/>
              <a:t>Pseudo-residuals using  </a:t>
            </a:r>
            <a:r>
              <a:rPr lang="en-US" sz="2400" spc="-107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plotPR</a:t>
            </a:r>
            <a:endParaRPr lang="en-US" sz="2400" spc="-107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CA" sz="2400" dirty="0"/>
              <a:t>Simulate tracks using </a:t>
            </a:r>
            <a:r>
              <a:rPr lang="en-CA" sz="2400" spc="-107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simData</a:t>
            </a:r>
            <a:endParaRPr lang="en-CA" sz="2400" spc="-107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CA" sz="2400" dirty="0"/>
              <a:t>Check confidence intervals using </a:t>
            </a:r>
            <a:r>
              <a:rPr lang="en-CA" sz="2400" spc="-107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CIreal</a:t>
            </a:r>
            <a:endParaRPr lang="en-US" sz="2400" spc="-107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46CD2A-F44A-45BF-A7E7-99E5AB9C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D21AF-BBFC-4231-AEC1-2FD89EED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Assessing model fit and quality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0046D9-63E0-46DD-AE06-13D08F45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25"/>
          <a:stretch/>
        </p:blipFill>
        <p:spPr bwMode="auto">
          <a:xfrm>
            <a:off x="2553021" y="3871306"/>
            <a:ext cx="7085957" cy="246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49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CBE74B-2EED-44E3-A630-FAB07C1C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Examine effect of environmental covariate on behaviour probability</a:t>
            </a:r>
          </a:p>
          <a:p>
            <a:r>
              <a:rPr lang="en-CA" dirty="0"/>
              <a:t>Model transition probabilities as function of covariate using </a:t>
            </a:r>
            <a:r>
              <a:rPr lang="en-CA" spc="-107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Formula </a:t>
            </a:r>
            <a:r>
              <a:rPr lang="en-CA" dirty="0"/>
              <a:t>argument in </a:t>
            </a:r>
            <a:r>
              <a:rPr lang="en-CA" spc="-107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fitHMM</a:t>
            </a:r>
            <a:endParaRPr lang="en-CA" spc="-107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CA" dirty="0"/>
              <a:t>Examine relationship using </a:t>
            </a:r>
            <a:r>
              <a:rPr lang="en-CA" spc="-107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 </a:t>
            </a:r>
            <a:r>
              <a:rPr lang="en-CA" dirty="0"/>
              <a:t>and</a:t>
            </a:r>
            <a:r>
              <a:rPr lang="en-CA" spc="-107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CA" spc="-107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plotStationary</a:t>
            </a:r>
            <a:endParaRPr lang="en-CA" spc="-107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n-US" spc="-107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46CD2A-F44A-45BF-A7E7-99E5AB9C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D21AF-BBFC-4231-AEC1-2FD89EED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Transition probability covariates</a:t>
            </a:r>
          </a:p>
        </p:txBody>
      </p:sp>
    </p:spTree>
    <p:extLst>
      <p:ext uri="{BB962C8B-B14F-4D97-AF65-F5344CB8AC3E}">
        <p14:creationId xmlns:p14="http://schemas.microsoft.com/office/powerpoint/2010/main" val="1140254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9B7B8E-4D36-46D8-AB9D-FAD37AFD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Examine effect of covariates on emission probabilities</a:t>
            </a:r>
          </a:p>
          <a:p>
            <a:r>
              <a:rPr lang="en-CA" dirty="0"/>
              <a:t>Model data stream parameters as function of covariate using </a:t>
            </a:r>
            <a:br>
              <a:rPr lang="en-CA" dirty="0"/>
            </a:br>
            <a:r>
              <a:rPr lang="en-CA" spc="-107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DM </a:t>
            </a:r>
            <a:r>
              <a:rPr lang="en-CA" dirty="0"/>
              <a:t>argument in </a:t>
            </a:r>
            <a:r>
              <a:rPr lang="en-CA" spc="-107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fitHMM</a:t>
            </a:r>
            <a:endParaRPr lang="en-CA" spc="-107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CA" dirty="0"/>
              <a:t>Examine relationship using </a:t>
            </a:r>
            <a:r>
              <a:rPr lang="en-CA" spc="-107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60055D-A6DC-44C4-9983-99734281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07F46C-7F60-4FDE-B881-F4F0F667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Emission probability covariates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5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547F2B-DD29-4EF4-8C6D-3CCD1287C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Examine effect of interpolating track to different resolutions (e.g., 1, 4, or 8 hours)</a:t>
            </a:r>
          </a:p>
          <a:p>
            <a:r>
              <a:rPr lang="en-CA" dirty="0"/>
              <a:t>Effect on:</a:t>
            </a:r>
          </a:p>
          <a:p>
            <a:pPr lvl="1"/>
            <a:r>
              <a:rPr lang="en-CA" dirty="0"/>
              <a:t>Estimated parameters</a:t>
            </a:r>
          </a:p>
          <a:p>
            <a:pPr lvl="1"/>
            <a:r>
              <a:rPr lang="en-CA" dirty="0"/>
              <a:t>Predicted states</a:t>
            </a:r>
          </a:p>
          <a:p>
            <a:pPr lvl="1"/>
            <a:r>
              <a:rPr lang="en-CA" dirty="0"/>
              <a:t>Model 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20B5BF-C783-46E4-B52E-7ECD5A26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E7982-230A-40A2-8D52-51F0DB18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6. Effect of temporal resolution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0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92B84-F81F-4694-A26A-E3215D23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7" y="1431144"/>
            <a:ext cx="5403431" cy="4726088"/>
          </a:xfrm>
        </p:spPr>
        <p:txBody>
          <a:bodyPr/>
          <a:lstStyle/>
          <a:p>
            <a:pPr marL="514350" indent="-514350">
              <a:buFont typeface="Quicksand" panose="02070303000000060000" pitchFamily="18" charset="0"/>
              <a:buAutoNum type="arabicPeriod"/>
            </a:pPr>
            <a:r>
              <a:rPr lang="en-CA" dirty="0"/>
              <a:t>Download workshop ZIP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1B5-CB08-49DF-8D72-6AB5B34C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5864D-DFFC-436D-84CD-3FE4AE1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 setup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52DF13-8A22-4D6A-9F41-494D3A6E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339" y="555796"/>
            <a:ext cx="4583588" cy="613483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5D20A91-B1C4-4396-B7AD-930DA62601D9}"/>
              </a:ext>
            </a:extLst>
          </p:cNvPr>
          <p:cNvSpPr/>
          <p:nvPr/>
        </p:nvSpPr>
        <p:spPr>
          <a:xfrm>
            <a:off x="10010274" y="2777034"/>
            <a:ext cx="1195137" cy="511598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2E0D56-61BF-4B5E-9AF9-BB2A1FF4034C}"/>
              </a:ext>
            </a:extLst>
          </p:cNvPr>
          <p:cNvSpPr/>
          <p:nvPr/>
        </p:nvSpPr>
        <p:spPr>
          <a:xfrm>
            <a:off x="7323222" y="5432003"/>
            <a:ext cx="1371599" cy="511598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0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92B84-F81F-4694-A26A-E3215D23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Quicksand" panose="02070303000000060000" pitchFamily="18" charset="0"/>
              <a:buAutoNum type="arabicPeriod"/>
            </a:pPr>
            <a:r>
              <a:rPr lang="en-CA" dirty="0"/>
              <a:t>Download workshop ZIP</a:t>
            </a:r>
          </a:p>
          <a:p>
            <a:pPr marL="514350" indent="-514350">
              <a:buAutoNum type="arabicPeriod"/>
            </a:pPr>
            <a:r>
              <a:rPr lang="en-CA" dirty="0"/>
              <a:t>Unzip workshop file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1B5-CB08-49DF-8D72-6AB5B34C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5864D-DFFC-436D-84CD-3FE4AE1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 setup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04E02-EA56-438C-8DDE-63B1FD626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19"/>
          <a:stretch/>
        </p:blipFill>
        <p:spPr>
          <a:xfrm>
            <a:off x="6174010" y="1253450"/>
            <a:ext cx="5111611" cy="454597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52B2E6C-6307-413A-96D5-78344124A07C}"/>
              </a:ext>
            </a:extLst>
          </p:cNvPr>
          <p:cNvSpPr/>
          <p:nvPr/>
        </p:nvSpPr>
        <p:spPr>
          <a:xfrm>
            <a:off x="8378937" y="3475513"/>
            <a:ext cx="1596044" cy="433768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92B84-F81F-4694-A26A-E3215D23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8" y="1431144"/>
            <a:ext cx="5327242" cy="4726088"/>
          </a:xfrm>
        </p:spPr>
        <p:txBody>
          <a:bodyPr/>
          <a:lstStyle/>
          <a:p>
            <a:pPr marL="514350" indent="-514350">
              <a:buFont typeface="Quicksand" panose="02070303000000060000" pitchFamily="18" charset="0"/>
              <a:buAutoNum type="arabicPeriod"/>
            </a:pPr>
            <a:r>
              <a:rPr lang="en-CA" dirty="0"/>
              <a:t>Download workshop ZIP</a:t>
            </a:r>
          </a:p>
          <a:p>
            <a:pPr marL="514350" indent="-514350">
              <a:buAutoNum type="arabicPeriod"/>
            </a:pPr>
            <a:r>
              <a:rPr lang="en-CA" dirty="0"/>
              <a:t>Unzip workshop file</a:t>
            </a:r>
          </a:p>
          <a:p>
            <a:pPr marL="514350" indent="-514350">
              <a:buFont typeface="Quicksand" panose="02070303000000060000" pitchFamily="18" charset="0"/>
              <a:buAutoNum type="arabicPeriod"/>
            </a:pPr>
            <a:r>
              <a:rPr lang="en-CA" dirty="0"/>
              <a:t>Open R and set the working directory to the “Day1” folder</a:t>
            </a:r>
          </a:p>
          <a:p>
            <a:pPr marL="514350" indent="-514350">
              <a:buAutoNum type="arabicPeriod"/>
            </a:pPr>
            <a:endParaRPr lang="en-CA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1B5-CB08-49DF-8D72-6AB5B34C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5864D-DFFC-436D-84CD-3FE4AE1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 setup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15E1A-0481-4FAB-8B87-C170A379E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40" y="3429001"/>
            <a:ext cx="10064944" cy="327092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550D6F9-3761-421E-AFEF-6A8ACD43F949}"/>
              </a:ext>
            </a:extLst>
          </p:cNvPr>
          <p:cNvSpPr/>
          <p:nvPr/>
        </p:nvSpPr>
        <p:spPr>
          <a:xfrm>
            <a:off x="5943600" y="4251158"/>
            <a:ext cx="1379621" cy="1732547"/>
          </a:xfrm>
          <a:custGeom>
            <a:avLst/>
            <a:gdLst>
              <a:gd name="connsiteX0" fmla="*/ 0 w 1315453"/>
              <a:gd name="connsiteY0" fmla="*/ 31488 h 1756014"/>
              <a:gd name="connsiteX1" fmla="*/ 810127 w 1315453"/>
              <a:gd name="connsiteY1" fmla="*/ 232014 h 1756014"/>
              <a:gd name="connsiteX2" fmla="*/ 1315453 w 1315453"/>
              <a:gd name="connsiteY2" fmla="*/ 1756014 h 1756014"/>
              <a:gd name="connsiteX0" fmla="*/ 0 w 1315453"/>
              <a:gd name="connsiteY0" fmla="*/ 4013 h 1728539"/>
              <a:gd name="connsiteX1" fmla="*/ 1034716 w 1315453"/>
              <a:gd name="connsiteY1" fmla="*/ 565487 h 1728539"/>
              <a:gd name="connsiteX2" fmla="*/ 1315453 w 1315453"/>
              <a:gd name="connsiteY2" fmla="*/ 1728539 h 1728539"/>
              <a:gd name="connsiteX0" fmla="*/ 0 w 1315453"/>
              <a:gd name="connsiteY0" fmla="*/ 4194 h 1728720"/>
              <a:gd name="connsiteX1" fmla="*/ 1034716 w 1315453"/>
              <a:gd name="connsiteY1" fmla="*/ 565668 h 1728720"/>
              <a:gd name="connsiteX2" fmla="*/ 1315453 w 1315453"/>
              <a:gd name="connsiteY2" fmla="*/ 1728720 h 1728720"/>
              <a:gd name="connsiteX0" fmla="*/ 0 w 1315453"/>
              <a:gd name="connsiteY0" fmla="*/ 4013 h 1728539"/>
              <a:gd name="connsiteX1" fmla="*/ 1034716 w 1315453"/>
              <a:gd name="connsiteY1" fmla="*/ 565487 h 1728539"/>
              <a:gd name="connsiteX2" fmla="*/ 1315453 w 1315453"/>
              <a:gd name="connsiteY2" fmla="*/ 1728539 h 1728539"/>
              <a:gd name="connsiteX0" fmla="*/ 0 w 1315453"/>
              <a:gd name="connsiteY0" fmla="*/ 4013 h 1728539"/>
              <a:gd name="connsiteX1" fmla="*/ 1034716 w 1315453"/>
              <a:gd name="connsiteY1" fmla="*/ 565487 h 1728539"/>
              <a:gd name="connsiteX2" fmla="*/ 1315453 w 1315453"/>
              <a:gd name="connsiteY2" fmla="*/ 1728539 h 1728539"/>
              <a:gd name="connsiteX0" fmla="*/ 0 w 1379621"/>
              <a:gd name="connsiteY0" fmla="*/ 3938 h 1736485"/>
              <a:gd name="connsiteX1" fmla="*/ 1098884 w 1379621"/>
              <a:gd name="connsiteY1" fmla="*/ 573433 h 1736485"/>
              <a:gd name="connsiteX2" fmla="*/ 1379621 w 1379621"/>
              <a:gd name="connsiteY2" fmla="*/ 1736485 h 1736485"/>
              <a:gd name="connsiteX0" fmla="*/ 0 w 1379621"/>
              <a:gd name="connsiteY0" fmla="*/ 0 h 1732547"/>
              <a:gd name="connsiteX1" fmla="*/ 1098884 w 1379621"/>
              <a:gd name="connsiteY1" fmla="*/ 569495 h 1732547"/>
              <a:gd name="connsiteX2" fmla="*/ 1379621 w 1379621"/>
              <a:gd name="connsiteY2" fmla="*/ 1732547 h 1732547"/>
              <a:gd name="connsiteX0" fmla="*/ 0 w 1379621"/>
              <a:gd name="connsiteY0" fmla="*/ 0 h 1732547"/>
              <a:gd name="connsiteX1" fmla="*/ 1379621 w 1379621"/>
              <a:gd name="connsiteY1" fmla="*/ 1732547 h 1732547"/>
              <a:gd name="connsiteX0" fmla="*/ 0 w 1379621"/>
              <a:gd name="connsiteY0" fmla="*/ 0 h 1732547"/>
              <a:gd name="connsiteX1" fmla="*/ 1379621 w 1379621"/>
              <a:gd name="connsiteY1" fmla="*/ 1732547 h 1732547"/>
              <a:gd name="connsiteX0" fmla="*/ 0 w 1379621"/>
              <a:gd name="connsiteY0" fmla="*/ 0 h 1732547"/>
              <a:gd name="connsiteX1" fmla="*/ 1379621 w 1379621"/>
              <a:gd name="connsiteY1" fmla="*/ 1732547 h 173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9621" h="1732547">
                <a:moveTo>
                  <a:pt x="0" y="0"/>
                </a:moveTo>
                <a:cubicBezTo>
                  <a:pt x="1213853" y="1"/>
                  <a:pt x="1376947" y="1090863"/>
                  <a:pt x="1379621" y="173254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C5381F-6DED-4F56-B18F-058B0999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90" y="471470"/>
            <a:ext cx="5451540" cy="573603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92B84-F81F-4694-A26A-E3215D23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8" y="1431144"/>
            <a:ext cx="5327242" cy="4726088"/>
          </a:xfrm>
        </p:spPr>
        <p:txBody>
          <a:bodyPr/>
          <a:lstStyle/>
          <a:p>
            <a:pPr marL="514350" indent="-514350">
              <a:buFont typeface="Quicksand" panose="02070303000000060000" pitchFamily="18" charset="0"/>
              <a:buAutoNum type="arabicPeriod"/>
            </a:pPr>
            <a:r>
              <a:rPr lang="en-CA" dirty="0"/>
              <a:t>Download workshop ZIP</a:t>
            </a:r>
          </a:p>
          <a:p>
            <a:pPr marL="514350" indent="-514350">
              <a:buAutoNum type="arabicPeriod"/>
            </a:pPr>
            <a:r>
              <a:rPr lang="en-CA" dirty="0"/>
              <a:t>Unzip workshop file</a:t>
            </a:r>
          </a:p>
          <a:p>
            <a:pPr marL="514350" indent="-514350">
              <a:buFont typeface="Quicksand" panose="02070303000000060000" pitchFamily="18" charset="0"/>
              <a:buAutoNum type="arabicPeriod"/>
            </a:pPr>
            <a:r>
              <a:rPr lang="en-CA" dirty="0"/>
              <a:t>Open R and set the working directory to the “Day1” folder</a:t>
            </a:r>
          </a:p>
          <a:p>
            <a:pPr marL="514350" indent="-514350">
              <a:buAutoNum type="arabicPeriod"/>
            </a:pPr>
            <a:r>
              <a:rPr lang="en-CA" dirty="0"/>
              <a:t>Follow along with the Day 1 HTML tutorial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1B5-CB08-49DF-8D72-6AB5B34C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5864D-DFFC-436D-84CD-3FE4AE1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 setup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AE6E76-753B-4075-AF5E-C2FCB74E3964}"/>
              </a:ext>
            </a:extLst>
          </p:cNvPr>
          <p:cNvSpPr/>
          <p:nvPr/>
        </p:nvSpPr>
        <p:spPr>
          <a:xfrm>
            <a:off x="7517570" y="3450243"/>
            <a:ext cx="1596044" cy="433768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2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1A1114-2E5A-4722-88B2-81498751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Fit basic HMM to GPS data from grey seal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Introduction fitting models with </a:t>
            </a:r>
            <a:r>
              <a:rPr lang="en-CA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momentuHMM</a:t>
            </a:r>
            <a:r>
              <a:rPr lang="en-CA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Assessing model fit and quality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Integrating and interpreting covariates on state probability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Integrate covariate on emission probability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Examine effect of different temporal resolutions for track data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F0C69-7C98-4366-8D2A-818CC320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3E76A1-B134-45BF-B6B7-76ECDC3F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Day 1 Objectives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8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17F835-643D-4BF7-AE52-ED780E67E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Fastloc</a:t>
            </a:r>
            <a:r>
              <a:rPr lang="en-CA" dirty="0"/>
              <a:t> GPS data from grey seals</a:t>
            </a:r>
          </a:p>
          <a:p>
            <a:r>
              <a:rPr lang="en-CA" dirty="0"/>
              <a:t>High spatial accuracy</a:t>
            </a:r>
          </a:p>
          <a:p>
            <a:r>
              <a:rPr lang="en-CA" dirty="0"/>
              <a:t>~ 60 min temporal resolution</a:t>
            </a:r>
          </a:p>
          <a:p>
            <a:r>
              <a:rPr lang="en-CA" dirty="0"/>
              <a:t>Few missing locations</a:t>
            </a:r>
          </a:p>
          <a:p>
            <a:r>
              <a:rPr lang="en-CA" dirty="0"/>
              <a:t>Summarised into two data streams: step length, turning angle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557CD6-7728-4CFB-942B-B2B1887A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581A0D-6004-4CD5-83B1-3EECAB4D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Grey seal data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05C4E-FF24-4C78-A97A-2F8B9FDFE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967" y="4508299"/>
            <a:ext cx="7622065" cy="18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7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8489D7-F512-40C5-87F1-DE10D154B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7" y="1431144"/>
            <a:ext cx="10944109" cy="508997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Package by Brett McClintock and </a:t>
            </a:r>
            <a:r>
              <a:rPr lang="en-CA" dirty="0" err="1"/>
              <a:t>Théo</a:t>
            </a:r>
            <a:r>
              <a:rPr lang="en-CA" dirty="0"/>
              <a:t> </a:t>
            </a:r>
            <a:r>
              <a:rPr lang="en-CA" dirty="0" err="1"/>
              <a:t>Michelot</a:t>
            </a:r>
            <a:r>
              <a:rPr lang="en-CA" dirty="0"/>
              <a:t>, based on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moveHMM</a:t>
            </a:r>
            <a:endParaRPr lang="en-US" dirty="0">
              <a:solidFill>
                <a:schemeClr val="bg2">
                  <a:lumMod val="1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cs typeface="Courier New" panose="02070309020205020404" pitchFamily="49" charset="0"/>
              </a:rPr>
              <a:t>Key functions </a:t>
            </a:r>
          </a:p>
          <a:p>
            <a:pPr lvl="1"/>
            <a:r>
              <a:rPr lang="en-CA" spc="-133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prepData</a:t>
            </a:r>
            <a:r>
              <a:rPr lang="en-CA" dirty="0">
                <a:cs typeface="Courier New" panose="02070309020205020404" pitchFamily="49" charset="0"/>
              </a:rPr>
              <a:t> – prepare tracking data for fitting HMM</a:t>
            </a:r>
          </a:p>
          <a:p>
            <a:pPr lvl="2"/>
            <a:r>
              <a:rPr lang="en-CA" dirty="0">
                <a:cs typeface="Courier New" panose="02070309020205020404" pitchFamily="49" charset="0"/>
              </a:rPr>
              <a:t>Extract environmental data</a:t>
            </a:r>
          </a:p>
          <a:p>
            <a:pPr lvl="2"/>
            <a:r>
              <a:rPr lang="en-CA" dirty="0">
                <a:cs typeface="Courier New" panose="02070309020205020404" pitchFamily="49" charset="0"/>
              </a:rPr>
              <a:t>Calculate step length and turning angle</a:t>
            </a:r>
          </a:p>
          <a:p>
            <a:pPr lvl="2"/>
            <a:r>
              <a:rPr lang="en-CA" dirty="0">
                <a:cs typeface="Courier New" panose="02070309020205020404" pitchFamily="49" charset="0"/>
              </a:rPr>
              <a:t>Calculate circular covariates (e.g., angle relative to ocean currents)</a:t>
            </a:r>
          </a:p>
          <a:p>
            <a:pPr lvl="1"/>
            <a:r>
              <a:rPr lang="en-US" sz="2800" spc="-133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fitHMM</a:t>
            </a:r>
            <a:r>
              <a:rPr lang="en-CA" dirty="0">
                <a:cs typeface="Courier New" panose="02070309020205020404" pitchFamily="49" charset="0"/>
              </a:rPr>
              <a:t> – </a:t>
            </a:r>
            <a:r>
              <a:rPr lang="en-US" dirty="0">
                <a:cs typeface="Courier New" panose="02070309020205020404" pitchFamily="49" charset="0"/>
              </a:rPr>
              <a:t>Define HMM structure and fit it to model</a:t>
            </a:r>
          </a:p>
          <a:p>
            <a:pPr lvl="2"/>
            <a:r>
              <a:rPr lang="en-CA" dirty="0">
                <a:cs typeface="Courier New" panose="02070309020205020404" pitchFamily="49" charset="0"/>
              </a:rPr>
              <a:t>Number of states</a:t>
            </a:r>
          </a:p>
          <a:p>
            <a:pPr lvl="2"/>
            <a:r>
              <a:rPr lang="en-CA" dirty="0">
                <a:cs typeface="Courier New" panose="02070309020205020404" pitchFamily="49" charset="0"/>
              </a:rPr>
              <a:t>Distribution associated with each state </a:t>
            </a:r>
          </a:p>
          <a:p>
            <a:pPr lvl="2"/>
            <a:r>
              <a:rPr lang="en-CA" dirty="0">
                <a:cs typeface="Courier New" panose="02070309020205020404" pitchFamily="49" charset="0"/>
              </a:rPr>
              <a:t>Starting parameters </a:t>
            </a:r>
          </a:p>
          <a:p>
            <a:pPr lvl="2"/>
            <a:r>
              <a:rPr lang="en-CA" dirty="0">
                <a:cs typeface="Courier New" panose="02070309020205020404" pitchFamily="49" charset="0"/>
              </a:rPr>
              <a:t>Covariates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2FC54-3760-4749-A720-9D60BB20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B592B6-27DA-462D-863F-E06EDBEF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cs typeface="Courier New" panose="02070309020205020404" pitchFamily="49" charset="0"/>
              </a:rPr>
              <a:t>2. Fitting HMM with </a:t>
            </a:r>
            <a:r>
              <a:rPr lang="en-CA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momentuHMM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F32C6-03B9-45AE-9006-B19C69A59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Minimum arguments:</a:t>
            </a:r>
            <a:endParaRPr lang="en-US" dirty="0"/>
          </a:p>
          <a:p>
            <a:pPr lvl="1"/>
            <a:r>
              <a:rPr lang="en-CA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en-CA" dirty="0"/>
              <a:t> (e.g.,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sealreg</a:t>
            </a:r>
            <a:r>
              <a:rPr lang="en-US" dirty="0"/>
              <a:t>)</a:t>
            </a:r>
            <a:endParaRPr lang="en-CA" dirty="0"/>
          </a:p>
          <a:p>
            <a:pPr lvl="1"/>
            <a:r>
              <a:rPr lang="en-CA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ype</a:t>
            </a:r>
            <a:r>
              <a:rPr lang="en-US" dirty="0"/>
              <a:t> - coordinate reference system (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“UTM”</a:t>
            </a:r>
            <a:r>
              <a:rPr lang="en-US" dirty="0"/>
              <a:t> if not </a:t>
            </a:r>
            <a:r>
              <a:rPr lang="en-US" dirty="0" err="1"/>
              <a:t>lat</a:t>
            </a:r>
            <a:r>
              <a:rPr lang="en-US" dirty="0"/>
              <a:t>/long)</a:t>
            </a:r>
          </a:p>
          <a:p>
            <a:pPr lvl="1"/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coordNames</a:t>
            </a:r>
            <a:r>
              <a:rPr lang="en-US" dirty="0"/>
              <a:t> - names of coordinate columns (if not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c(“x”, “y”)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CA" dirty="0"/>
              <a:t>Optional arguments:</a:t>
            </a:r>
          </a:p>
          <a:p>
            <a:pPr lvl="1"/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covNames</a:t>
            </a:r>
            <a:r>
              <a:rPr lang="en-US" dirty="0"/>
              <a:t> – names of covariates (fills in missing data with nearest value)</a:t>
            </a:r>
          </a:p>
          <a:p>
            <a:pPr lvl="1"/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spatialCovs</a:t>
            </a:r>
            <a:r>
              <a:rPr lang="en-US" dirty="0"/>
              <a:t> – raster object from which to extract covariate data</a:t>
            </a:r>
          </a:p>
          <a:p>
            <a:pPr lvl="1"/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angleCovs</a:t>
            </a:r>
            <a:r>
              <a:rPr lang="en-US" dirty="0"/>
              <a:t> – name of angular covariate for which to calculate the relative angle (e.g., turn angle relative to wind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82CA19-DDF8-4679-8F6B-C6019D49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30EBB8-01EB-4A75-993E-FD32E3FF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Lucida Console" panose="020B0609040504020204" pitchFamily="49" charset="0"/>
              </a:rPr>
              <a:t>prepData</a:t>
            </a:r>
            <a:r>
              <a:rPr lang="en-US" sz="2400" dirty="0">
                <a:latin typeface="Lucida Console" panose="020B0609040504020204" pitchFamily="49" charset="0"/>
              </a:rPr>
              <a:t>(data, type = "LL", </a:t>
            </a:r>
            <a:r>
              <a:rPr lang="en-US" sz="2400" dirty="0" err="1">
                <a:latin typeface="Lucida Console" panose="020B0609040504020204" pitchFamily="49" charset="0"/>
              </a:rPr>
              <a:t>coordNames</a:t>
            </a:r>
            <a:r>
              <a:rPr lang="en-US" sz="2400" dirty="0">
                <a:latin typeface="Lucida Console" panose="020B0609040504020204" pitchFamily="49" charset="0"/>
              </a:rPr>
              <a:t> = c("</a:t>
            </a:r>
            <a:r>
              <a:rPr lang="en-US" sz="2400" dirty="0" err="1">
                <a:latin typeface="Lucida Console" panose="020B0609040504020204" pitchFamily="49" charset="0"/>
              </a:rPr>
              <a:t>lon</a:t>
            </a:r>
            <a:r>
              <a:rPr lang="en-US" sz="2400" dirty="0">
                <a:latin typeface="Lucida Console" panose="020B0609040504020204" pitchFamily="49" charset="0"/>
              </a:rPr>
              <a:t>", "</a:t>
            </a:r>
            <a:r>
              <a:rPr lang="en-US" sz="2400" dirty="0" err="1">
                <a:latin typeface="Lucida Console" panose="020B0609040504020204" pitchFamily="49" charset="0"/>
              </a:rPr>
              <a:t>lat</a:t>
            </a:r>
            <a:r>
              <a:rPr lang="en-US" sz="2400" dirty="0">
                <a:latin typeface="Lucida Console" panose="020B06090405040202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623288044"/>
      </p:ext>
    </p:extLst>
  </p:cSld>
  <p:clrMapOvr>
    <a:masterClrMapping/>
  </p:clrMapOvr>
</p:sld>
</file>

<file path=ppt/theme/theme1.xml><?xml version="1.0" encoding="utf-8"?>
<a:theme xmlns:a="http://schemas.openxmlformats.org/drawingml/2006/main" name="1_Survi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rvive" id="{2A2BC1A1-10A8-4521-AC08-6EE7997B3823}" vid="{143E6017-661A-43CC-A0EF-A5DD2E7846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691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Calibri</vt:lpstr>
      <vt:lpstr>CMU Bright</vt:lpstr>
      <vt:lpstr>CMU Serif</vt:lpstr>
      <vt:lpstr>Courier New</vt:lpstr>
      <vt:lpstr>Latin Modern Math</vt:lpstr>
      <vt:lpstr>Lucida Console</vt:lpstr>
      <vt:lpstr>Montserrat</vt:lpstr>
      <vt:lpstr>Montserrat Light</vt:lpstr>
      <vt:lpstr>Quicksand</vt:lpstr>
      <vt:lpstr>Raleway</vt:lpstr>
      <vt:lpstr>STSong</vt:lpstr>
      <vt:lpstr>Wingdings</vt:lpstr>
      <vt:lpstr>1_Survive</vt:lpstr>
      <vt:lpstr>HMM Tutorial Day 1 Basics with momentuHMM</vt:lpstr>
      <vt:lpstr>Tutorial setup</vt:lpstr>
      <vt:lpstr>Tutorial setup</vt:lpstr>
      <vt:lpstr>Tutorial setup</vt:lpstr>
      <vt:lpstr>Tutorial setup</vt:lpstr>
      <vt:lpstr>Day 1 Objectives </vt:lpstr>
      <vt:lpstr>1. Grey seal data</vt:lpstr>
      <vt:lpstr>2. Fitting HMM with momentuHMM</vt:lpstr>
      <vt:lpstr>prepData(data, type = "LL", coordNames = c("lon", "lat"))</vt:lpstr>
      <vt:lpstr>fitHMM(data, …)</vt:lpstr>
      <vt:lpstr>fitHMM(data, …)</vt:lpstr>
      <vt:lpstr>3. Assessing model fit and quality</vt:lpstr>
      <vt:lpstr>4. Transition probability covariates</vt:lpstr>
      <vt:lpstr>5. Emission probability covariates</vt:lpstr>
      <vt:lpstr>6. Effect of temporal resolution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Togunov, Ron</dc:creator>
  <cp:lastModifiedBy>Togunov, Ron</cp:lastModifiedBy>
  <cp:revision>26</cp:revision>
  <dcterms:created xsi:type="dcterms:W3CDTF">2022-07-27T21:19:34Z</dcterms:created>
  <dcterms:modified xsi:type="dcterms:W3CDTF">2022-10-05T02:42:28Z</dcterms:modified>
</cp:coreProperties>
</file>