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9" r:id="rId3"/>
    <p:sldId id="270" r:id="rId4"/>
    <p:sldId id="263" r:id="rId5"/>
    <p:sldId id="271" r:id="rId6"/>
    <p:sldId id="262" r:id="rId7"/>
    <p:sldId id="266" r:id="rId8"/>
    <p:sldId id="265" r:id="rId9"/>
    <p:sldId id="272" r:id="rId10"/>
    <p:sldId id="268" r:id="rId11"/>
    <p:sldId id="273" r:id="rId12"/>
    <p:sldId id="269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667000"/>
            <a:ext cx="9144000" cy="1524001"/>
          </a:xfrm>
        </p:spPr>
        <p:txBody>
          <a:bodyPr anchor="ctr">
            <a:normAutofit/>
          </a:bodyPr>
          <a:lstStyle>
            <a:lvl1pPr marL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5325"/>
            <a:ext cx="9144000" cy="19819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506F92"/>
                </a:solidFill>
                <a:latin typeface="Montserrat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FD163E-EE0E-4944-ADEB-C67EDD7C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pPr algn="r"/>
            <a:fld id="{E50A8D5F-7A10-4D19-B2BD-04FE5CA3B31F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ABE11-F386-4B0B-873F-3D5ED4863889}"/>
              </a:ext>
            </a:extLst>
          </p:cNvPr>
          <p:cNvSpPr/>
          <p:nvPr userDrawn="1"/>
        </p:nvSpPr>
        <p:spPr>
          <a:xfrm>
            <a:off x="13843878" y="378103"/>
            <a:ext cx="5360617" cy="1110812"/>
          </a:xfrm>
          <a:prstGeom prst="rect">
            <a:avLst/>
          </a:prstGeom>
          <a:gradFill flip="none" rotWithShape="1">
            <a:gsLst>
              <a:gs pos="87500">
                <a:srgbClr val="008BD7"/>
              </a:gs>
              <a:gs pos="75000">
                <a:srgbClr val="286BE0"/>
              </a:gs>
              <a:gs pos="62500">
                <a:srgbClr val="5F49F1"/>
              </a:gs>
              <a:gs pos="50000">
                <a:srgbClr val="713DF1"/>
              </a:gs>
              <a:gs pos="37500">
                <a:srgbClr val="CB37AC"/>
              </a:gs>
              <a:gs pos="25000">
                <a:srgbClr val="F93479"/>
              </a:gs>
              <a:gs pos="12500">
                <a:srgbClr val="FE4F3A"/>
              </a:gs>
              <a:gs pos="0">
                <a:srgbClr val="FF6032"/>
              </a:gs>
              <a:gs pos="100000">
                <a:srgbClr val="009FE4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54000">
                    <a:srgbClr val="CC94C4"/>
                  </a:gs>
                  <a:gs pos="0">
                    <a:srgbClr val="2B8CBE">
                      <a:alpha val="80000"/>
                    </a:srgbClr>
                  </a:gs>
                  <a:gs pos="100000">
                    <a:srgbClr val="FC8D59">
                      <a:alpha val="80000"/>
                    </a:srgbClr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8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gradFill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380CA-EF19-4B3C-8C7B-4741FFB865B7}"/>
              </a:ext>
            </a:extLst>
          </p:cNvPr>
          <p:cNvSpPr txBox="1"/>
          <p:nvPr userDrawn="1"/>
        </p:nvSpPr>
        <p:spPr>
          <a:xfrm>
            <a:off x="1219200" y="1219200"/>
            <a:ext cx="9753600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801E0-23E3-4924-BF10-479E05C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947" y="1431144"/>
            <a:ext cx="10944109" cy="4726088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0000"/>
              <a:buFont typeface="Quicksand" panose="02070303000000060000" pitchFamily="18" charset="0"/>
              <a:buChar char="°"/>
              <a:defRPr sz="2800" spc="-133" baseline="0">
                <a:solidFill>
                  <a:srgbClr val="2678A6"/>
                </a:solidFill>
                <a:latin typeface="Montserrat" pitchFamily="2" charset="0"/>
              </a:defRPr>
            </a:lvl1pPr>
            <a:lvl2pPr marL="8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2pPr>
            <a:lvl3pPr marL="12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3pPr>
            <a:lvl4pPr marL="17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4pPr>
            <a:lvl5pPr marL="21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 baseline="0">
                <a:solidFill>
                  <a:srgbClr val="5194B8"/>
                </a:solidFill>
                <a:latin typeface="Montserrat" pitchFamily="2" charset="0"/>
              </a:defRPr>
            </a:lvl5pPr>
          </a:lstStyle>
          <a:p>
            <a:pPr lvl="0"/>
            <a:r>
              <a:rPr lang="en-US" dirty="0"/>
              <a:t>Click to edit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D97472-882F-4BD4-A451-E4731E15E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>
              <a:defRPr sz="4400" spc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332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45" y="1375523"/>
            <a:ext cx="5373632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375523"/>
            <a:ext cx="5395846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D88030-93EA-4302-ADBE-3C45B318A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4ADDFC-B854-4799-9DDB-E3200ECF83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947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939EA4-7D5C-4193-9667-331484BD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DBC018-D2DA-4062-A336-18EADAD6A0A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72204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61AEB2-DCEA-4E21-84D4-C46E16F16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A42F46-1BEF-46A0-8C7B-073D22E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0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D22DA8-58CF-44DB-835B-08CDD3B8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B8CBE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111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6243-F869-4C4C-8CA6-F210903A53E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0000"/>
                    </a14:imgEffect>
                    <a14:imgEffect>
                      <a14:brightnessContrast bright="1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621900" y="884791"/>
            <a:ext cx="4113124" cy="58465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E49323-5C50-4227-BA99-A285C0109FF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3040764" y="3327435"/>
            <a:ext cx="3028680" cy="9478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dirty="0">
                <a:gradFill>
                  <a:gsLst>
                    <a:gs pos="75000">
                      <a:srgbClr val="CE94C0"/>
                    </a:gs>
                    <a:gs pos="100000">
                      <a:srgbClr val="F59E7A"/>
                    </a:gs>
                    <a:gs pos="25000">
                      <a:srgbClr val="70B5D3"/>
                    </a:gs>
                    <a:gs pos="0">
                      <a:srgbClr val="86CFCA"/>
                    </a:gs>
                    <a:gs pos="50000">
                      <a:srgbClr val="2A80B7"/>
                    </a:gs>
                  </a:gsLst>
                  <a:lin ang="0" scaled="0"/>
                </a:gradFill>
              </a:rPr>
              <a:t>IIIIIIIIIII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E5503-AA7B-42DC-BA35-1535ACF6AAE4}"/>
              </a:ext>
            </a:extLst>
          </p:cNvPr>
          <p:cNvSpPr/>
          <p:nvPr userDrawn="1"/>
        </p:nvSpPr>
        <p:spPr>
          <a:xfrm>
            <a:off x="12520786" y="2431916"/>
            <a:ext cx="476655" cy="251485"/>
          </a:xfrm>
          <a:prstGeom prst="rect">
            <a:avLst/>
          </a:prstGeom>
          <a:solidFill>
            <a:srgbClr val="DC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79BE8-30E6-46DB-9698-7D97FE88C37A}"/>
              </a:ext>
            </a:extLst>
          </p:cNvPr>
          <p:cNvSpPr/>
          <p:nvPr userDrawn="1"/>
        </p:nvSpPr>
        <p:spPr>
          <a:xfrm>
            <a:off x="12520786" y="2683401"/>
            <a:ext cx="476655" cy="251485"/>
          </a:xfrm>
          <a:prstGeom prst="rect">
            <a:avLst/>
          </a:prstGeom>
          <a:solidFill>
            <a:srgbClr val="C69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885C0-9B3F-49CB-9D5E-BA844E16F1E1}"/>
              </a:ext>
            </a:extLst>
          </p:cNvPr>
          <p:cNvSpPr/>
          <p:nvPr userDrawn="1"/>
        </p:nvSpPr>
        <p:spPr>
          <a:xfrm>
            <a:off x="12520786" y="2921167"/>
            <a:ext cx="476655" cy="251485"/>
          </a:xfrm>
          <a:prstGeom prst="rect">
            <a:avLst/>
          </a:prstGeom>
          <a:solidFill>
            <a:srgbClr val="9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E25F8-4BD7-4493-B682-2AFEE940819F}"/>
              </a:ext>
            </a:extLst>
          </p:cNvPr>
          <p:cNvSpPr/>
          <p:nvPr userDrawn="1"/>
        </p:nvSpPr>
        <p:spPr>
          <a:xfrm>
            <a:off x="12520786" y="3172652"/>
            <a:ext cx="476655" cy="251485"/>
          </a:xfrm>
          <a:prstGeom prst="rect">
            <a:avLst/>
          </a:prstGeom>
          <a:solidFill>
            <a:srgbClr val="68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4933FB-E22A-4F5F-8F5D-7B040A12174A}"/>
              </a:ext>
            </a:extLst>
          </p:cNvPr>
          <p:cNvSpPr/>
          <p:nvPr userDrawn="1"/>
        </p:nvSpPr>
        <p:spPr>
          <a:xfrm>
            <a:off x="12520786" y="3424137"/>
            <a:ext cx="476655" cy="251485"/>
          </a:xfrm>
          <a:prstGeom prst="rect">
            <a:avLst/>
          </a:prstGeom>
          <a:solidFill>
            <a:srgbClr val="547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7143A-2DF6-4DF4-B8F0-2CF42593689B}"/>
              </a:ext>
            </a:extLst>
          </p:cNvPr>
          <p:cNvSpPr/>
          <p:nvPr userDrawn="1"/>
        </p:nvSpPr>
        <p:spPr>
          <a:xfrm>
            <a:off x="12520786" y="3675623"/>
            <a:ext cx="476655" cy="251485"/>
          </a:xfrm>
          <a:prstGeom prst="rect">
            <a:avLst/>
          </a:prstGeom>
          <a:solidFill>
            <a:srgbClr val="38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A5246-7203-490F-9EEF-F90AE6E5DC3E}"/>
              </a:ext>
            </a:extLst>
          </p:cNvPr>
          <p:cNvSpPr/>
          <p:nvPr userDrawn="1"/>
        </p:nvSpPr>
        <p:spPr>
          <a:xfrm>
            <a:off x="12520786" y="3913388"/>
            <a:ext cx="476655" cy="251485"/>
          </a:xfrm>
          <a:prstGeom prst="rect">
            <a:avLst/>
          </a:prstGeom>
          <a:solidFill>
            <a:srgbClr val="32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979FB-12FC-40E1-8D54-AE8C1353496F}"/>
              </a:ext>
            </a:extLst>
          </p:cNvPr>
          <p:cNvSpPr/>
          <p:nvPr userDrawn="1"/>
        </p:nvSpPr>
        <p:spPr>
          <a:xfrm>
            <a:off x="12520786" y="4164873"/>
            <a:ext cx="476655" cy="251485"/>
          </a:xfrm>
          <a:prstGeom prst="rect">
            <a:avLst/>
          </a:prstGeom>
          <a:solidFill>
            <a:srgbClr val="4E9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94A79-294A-4F43-991D-C678D158CA57}"/>
              </a:ext>
            </a:extLst>
          </p:cNvPr>
          <p:cNvSpPr/>
          <p:nvPr userDrawn="1"/>
        </p:nvSpPr>
        <p:spPr>
          <a:xfrm>
            <a:off x="12520786" y="4416359"/>
            <a:ext cx="476655" cy="251485"/>
          </a:xfrm>
          <a:prstGeom prst="rect">
            <a:avLst/>
          </a:prstGeom>
          <a:solidFill>
            <a:srgbClr val="6BB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EBA64-28F0-495E-A7D8-EAB2AEC2616C}"/>
              </a:ext>
            </a:extLst>
          </p:cNvPr>
          <p:cNvSpPr/>
          <p:nvPr userDrawn="1"/>
        </p:nvSpPr>
        <p:spPr>
          <a:xfrm>
            <a:off x="12520786" y="4667844"/>
            <a:ext cx="476655" cy="251485"/>
          </a:xfrm>
          <a:prstGeom prst="rect">
            <a:avLst/>
          </a:prstGeom>
          <a:solidFill>
            <a:srgbClr val="77B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74FD-E6CD-4B21-830C-893C813A6F64}"/>
              </a:ext>
            </a:extLst>
          </p:cNvPr>
          <p:cNvSpPr/>
          <p:nvPr userDrawn="1"/>
        </p:nvSpPr>
        <p:spPr>
          <a:xfrm>
            <a:off x="12520786" y="4905609"/>
            <a:ext cx="476655" cy="251485"/>
          </a:xfrm>
          <a:prstGeom prst="rect">
            <a:avLst/>
          </a:prstGeom>
          <a:solidFill>
            <a:srgbClr val="82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5E1868-C4A0-4B21-BFD5-D44E03002827}"/>
              </a:ext>
            </a:extLst>
          </p:cNvPr>
          <p:cNvSpPr/>
          <p:nvPr userDrawn="1"/>
        </p:nvSpPr>
        <p:spPr>
          <a:xfrm>
            <a:off x="15177180" y="2746069"/>
            <a:ext cx="447473" cy="350196"/>
          </a:xfrm>
          <a:prstGeom prst="rect">
            <a:avLst/>
          </a:prstGeom>
          <a:solidFill>
            <a:srgbClr val="68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DC2D71C-5A77-4B38-B030-419FAC11A7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2314741" y="3239424"/>
            <a:ext cx="3204702" cy="9478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sz="6000" dirty="0">
                <a:gradFill>
                  <a:gsLst>
                    <a:gs pos="80000">
                      <a:srgbClr val="CE94C0"/>
                    </a:gs>
                    <a:gs pos="100000">
                      <a:srgbClr val="F59E7A"/>
                    </a:gs>
                    <a:gs pos="20000">
                      <a:srgbClr val="70B5D3"/>
                    </a:gs>
                    <a:gs pos="0">
                      <a:srgbClr val="86CFCA"/>
                    </a:gs>
                    <a:gs pos="60000">
                      <a:srgbClr val="6868AC"/>
                    </a:gs>
                    <a:gs pos="40000">
                      <a:srgbClr val="2A80B7"/>
                    </a:gs>
                  </a:gsLst>
                  <a:lin ang="0" scaled="0"/>
                </a:gradFill>
              </a:rPr>
              <a:t>IIIIIIIIIIII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AE69B2-3708-42E8-9C2E-3253591F0548}"/>
              </a:ext>
            </a:extLst>
          </p:cNvPr>
          <p:cNvSpPr/>
          <p:nvPr userDrawn="1"/>
        </p:nvSpPr>
        <p:spPr>
          <a:xfrm>
            <a:off x="12520786" y="2187291"/>
            <a:ext cx="476655" cy="251485"/>
          </a:xfrm>
          <a:prstGeom prst="rect">
            <a:avLst/>
          </a:prstGeom>
          <a:solidFill>
            <a:srgbClr val="F09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82FE57-76FE-4063-B4CA-7272A7C1150B}"/>
              </a:ext>
            </a:extLst>
          </p:cNvPr>
          <p:cNvSpPr/>
          <p:nvPr userDrawn="1"/>
        </p:nvSpPr>
        <p:spPr>
          <a:xfrm>
            <a:off x="12997441" y="2431916"/>
            <a:ext cx="476655" cy="251485"/>
          </a:xfrm>
          <a:prstGeom prst="rect">
            <a:avLst/>
          </a:prstGeom>
          <a:solidFill>
            <a:srgbClr val="B96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176497-EB17-4F47-99E8-86A994E107ED}"/>
              </a:ext>
            </a:extLst>
          </p:cNvPr>
          <p:cNvSpPr/>
          <p:nvPr userDrawn="1"/>
        </p:nvSpPr>
        <p:spPr>
          <a:xfrm>
            <a:off x="12997441" y="2683401"/>
            <a:ext cx="476655" cy="251485"/>
          </a:xfrm>
          <a:prstGeom prst="rect">
            <a:avLst/>
          </a:prstGeom>
          <a:solidFill>
            <a:srgbClr val="A16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7E7329-A6A0-433C-8BF6-EAD88C674DAF}"/>
              </a:ext>
            </a:extLst>
          </p:cNvPr>
          <p:cNvSpPr/>
          <p:nvPr userDrawn="1"/>
        </p:nvSpPr>
        <p:spPr>
          <a:xfrm>
            <a:off x="12997441" y="2921167"/>
            <a:ext cx="476655" cy="251485"/>
          </a:xfrm>
          <a:prstGeom prst="rect">
            <a:avLst/>
          </a:prstGeom>
          <a:solidFill>
            <a:srgbClr val="735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28C7E7-AD33-44D9-8BA4-AD0C2A3B3F80}"/>
              </a:ext>
            </a:extLst>
          </p:cNvPr>
          <p:cNvSpPr/>
          <p:nvPr userDrawn="1"/>
        </p:nvSpPr>
        <p:spPr>
          <a:xfrm>
            <a:off x="12997441" y="3172652"/>
            <a:ext cx="476655" cy="251485"/>
          </a:xfrm>
          <a:prstGeom prst="rect">
            <a:avLst/>
          </a:prstGeom>
          <a:solidFill>
            <a:srgbClr val="3D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3B1043-4DF2-4D40-A659-940050D5350D}"/>
              </a:ext>
            </a:extLst>
          </p:cNvPr>
          <p:cNvSpPr/>
          <p:nvPr userDrawn="1"/>
        </p:nvSpPr>
        <p:spPr>
          <a:xfrm>
            <a:off x="12997441" y="3424137"/>
            <a:ext cx="476655" cy="251485"/>
          </a:xfrm>
          <a:prstGeom prst="rect">
            <a:avLst/>
          </a:prstGeom>
          <a:solidFill>
            <a:srgbClr val="2F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4A7A7-2C24-47DB-B7BD-ADC32403F002}"/>
              </a:ext>
            </a:extLst>
          </p:cNvPr>
          <p:cNvSpPr/>
          <p:nvPr userDrawn="1"/>
        </p:nvSpPr>
        <p:spPr>
          <a:xfrm>
            <a:off x="12997441" y="3675623"/>
            <a:ext cx="476655" cy="251485"/>
          </a:xfrm>
          <a:prstGeom prst="rect">
            <a:avLst/>
          </a:prstGeom>
          <a:solidFill>
            <a:srgbClr val="1E4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9A8E0F-D086-4E9A-B15B-259D3B180B61}"/>
              </a:ext>
            </a:extLst>
          </p:cNvPr>
          <p:cNvSpPr/>
          <p:nvPr userDrawn="1"/>
        </p:nvSpPr>
        <p:spPr>
          <a:xfrm>
            <a:off x="12997441" y="3913388"/>
            <a:ext cx="476655" cy="251485"/>
          </a:xfrm>
          <a:prstGeom prst="rect">
            <a:avLst/>
          </a:prstGeom>
          <a:solidFill>
            <a:srgbClr val="1A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AE433-19B9-4122-B6B4-2762A110AE75}"/>
              </a:ext>
            </a:extLst>
          </p:cNvPr>
          <p:cNvSpPr/>
          <p:nvPr userDrawn="1"/>
        </p:nvSpPr>
        <p:spPr>
          <a:xfrm>
            <a:off x="12997441" y="4164873"/>
            <a:ext cx="476655" cy="251485"/>
          </a:xfrm>
          <a:prstGeom prst="rect">
            <a:avLst/>
          </a:prstGeom>
          <a:solidFill>
            <a:srgbClr val="2B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7CE06-3AA6-4188-B7F6-ED1A03FC48BC}"/>
              </a:ext>
            </a:extLst>
          </p:cNvPr>
          <p:cNvSpPr/>
          <p:nvPr userDrawn="1"/>
        </p:nvSpPr>
        <p:spPr>
          <a:xfrm>
            <a:off x="12997441" y="4416359"/>
            <a:ext cx="476655" cy="251485"/>
          </a:xfrm>
          <a:prstGeom prst="rect">
            <a:avLst/>
          </a:prstGeom>
          <a:solidFill>
            <a:srgbClr val="3F8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B685A9-547B-445E-8D02-693C7E2FC82E}"/>
              </a:ext>
            </a:extLst>
          </p:cNvPr>
          <p:cNvSpPr/>
          <p:nvPr userDrawn="1"/>
        </p:nvSpPr>
        <p:spPr>
          <a:xfrm>
            <a:off x="12997441" y="4667844"/>
            <a:ext cx="476655" cy="251485"/>
          </a:xfrm>
          <a:prstGeom prst="rect">
            <a:avLst/>
          </a:prstGeom>
          <a:solidFill>
            <a:srgbClr val="499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91B6F1-0912-4FF6-BD31-C220C97B05A0}"/>
              </a:ext>
            </a:extLst>
          </p:cNvPr>
          <p:cNvSpPr/>
          <p:nvPr userDrawn="1"/>
        </p:nvSpPr>
        <p:spPr>
          <a:xfrm>
            <a:off x="12997441" y="4905609"/>
            <a:ext cx="476655" cy="251485"/>
          </a:xfrm>
          <a:prstGeom prst="rect">
            <a:avLst/>
          </a:prstGeom>
          <a:solidFill>
            <a:srgbClr val="54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4E585-7216-4BB4-BE91-54DA4F7581A8}"/>
              </a:ext>
            </a:extLst>
          </p:cNvPr>
          <p:cNvSpPr/>
          <p:nvPr userDrawn="1"/>
        </p:nvSpPr>
        <p:spPr>
          <a:xfrm>
            <a:off x="12997441" y="2187291"/>
            <a:ext cx="476655" cy="251485"/>
          </a:xfrm>
          <a:prstGeom prst="rect">
            <a:avLst/>
          </a:prstGeom>
          <a:solidFill>
            <a:srgbClr val="CC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marL="0" algn="l" defTabSz="914354" rtl="0" eaLnBrk="1" latinLnBrk="0" hangingPunct="1">
        <a:lnSpc>
          <a:spcPct val="90000"/>
        </a:lnSpc>
        <a:spcBef>
          <a:spcPct val="0"/>
        </a:spcBef>
        <a:buNone/>
        <a:defRPr lang="en-US" sz="6000" b="1" kern="1200" dirty="0">
          <a:gradFill>
            <a:gsLst>
              <a:gs pos="80000">
                <a:srgbClr val="CE94C0"/>
              </a:gs>
              <a:gs pos="100000">
                <a:srgbClr val="F59E7A"/>
              </a:gs>
              <a:gs pos="20000">
                <a:srgbClr val="70B5D3"/>
              </a:gs>
              <a:gs pos="0">
                <a:srgbClr val="86CFCA"/>
              </a:gs>
              <a:gs pos="60000">
                <a:srgbClr val="6868AC"/>
              </a:gs>
              <a:gs pos="40000">
                <a:srgbClr val="2A80B7"/>
              </a:gs>
            </a:gsLst>
            <a:lin ang="0" scaled="0"/>
          </a:gradFill>
          <a:latin typeface="Montserrat" pitchFamily="2" charset="0"/>
          <a:ea typeface="+mj-ea"/>
          <a:cs typeface="+mj-cs"/>
        </a:defRPr>
      </a:lvl1pPr>
    </p:titleStyle>
    <p:bodyStyle>
      <a:lvl1pPr marL="0" marR="0" indent="0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charset="2"/>
        <a:buNone/>
        <a:tabLst/>
        <a:defRPr sz="3733" kern="1200">
          <a:solidFill>
            <a:schemeClr val="accent2">
              <a:lumMod val="50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733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667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FBF4-1813-4D22-B39F-B38C54FA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75" y="2667000"/>
            <a:ext cx="10396450" cy="1524001"/>
          </a:xfrm>
        </p:spPr>
        <p:txBody>
          <a:bodyPr>
            <a:normAutofit fontScale="90000"/>
          </a:bodyPr>
          <a:lstStyle/>
          <a:p>
            <a:r>
              <a:rPr lang="en-CA" dirty="0"/>
              <a:t>HMM Tutorial Day 1</a:t>
            </a:r>
            <a:br>
              <a:rPr lang="en-CA" dirty="0"/>
            </a:br>
            <a:r>
              <a:rPr lang="en-CA" dirty="0"/>
              <a:t>Basics with </a:t>
            </a:r>
            <a:r>
              <a:rPr lang="en-CA" dirty="0" err="1"/>
              <a:t>momentuHMM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BED78-5218-467A-AFC0-22C0558AD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Ron Togunov, Marie Auger-</a:t>
            </a:r>
            <a:r>
              <a:rPr lang="en-CA" dirty="0" err="1"/>
              <a:t>Méthé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9C8A-0F22-4DAE-B187-47DE050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50A8D5F-7A10-4D19-B2BD-04FE5CA3B31F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8A7E8-673A-4442-950A-3B7B01FD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Minimum arguments:</a:t>
            </a:r>
            <a:endParaRPr lang="en-US" dirty="0"/>
          </a:p>
          <a:p>
            <a:r>
              <a:rPr lang="en-US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nbState</a:t>
            </a:r>
            <a:r>
              <a:rPr lang="en-US" dirty="0"/>
              <a:t> – number of </a:t>
            </a:r>
            <a:r>
              <a:rPr lang="en-US" dirty="0" err="1"/>
              <a:t>behavioural</a:t>
            </a:r>
            <a:r>
              <a:rPr lang="en-US" dirty="0"/>
              <a:t> states</a:t>
            </a:r>
          </a:p>
          <a:p>
            <a:r>
              <a:rPr lang="en-US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– named </a:t>
            </a:r>
            <a:r>
              <a:rPr lang="en-CA" dirty="0"/>
              <a:t>list </a:t>
            </a:r>
            <a:r>
              <a:rPr lang="en-US" dirty="0"/>
              <a:t>distribution associated with each data stream</a:t>
            </a:r>
          </a:p>
          <a:p>
            <a:pPr lvl="1"/>
            <a:r>
              <a:rPr lang="en-CA" dirty="0"/>
              <a:t>E</a:t>
            </a:r>
            <a:r>
              <a:rPr lang="en-US" dirty="0"/>
              <a:t>.g., gamma for step length and von Mises for turning angle</a:t>
            </a:r>
          </a:p>
          <a:p>
            <a:pPr lvl="1"/>
            <a:r>
              <a:rPr lang="en-CA" dirty="0"/>
              <a:t>E.</a:t>
            </a:r>
            <a:r>
              <a:rPr lang="en-US" dirty="0"/>
              <a:t>g.,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=list(step="gamma", angle="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2400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Par0</a:t>
            </a:r>
            <a:r>
              <a:rPr lang="en-US" dirty="0"/>
              <a:t> – </a:t>
            </a:r>
            <a:r>
              <a:rPr lang="en-CA" dirty="0"/>
              <a:t>named list initial parameters for data optimisation</a:t>
            </a:r>
          </a:p>
          <a:p>
            <a:pPr lvl="1"/>
            <a:r>
              <a:rPr lang="en-CA" dirty="0"/>
              <a:t>E.g., step length </a:t>
            </a:r>
            <a:r>
              <a:rPr lang="en-CA" i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l </a:t>
            </a:r>
            <a:r>
              <a:rPr lang="en-CA" dirty="0"/>
              <a:t>~ </a:t>
            </a:r>
            <a:r>
              <a:rPr lang="en-CA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gamma(</a:t>
            </a:r>
            <a:r>
              <a:rPr lang="el-GR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μ</a:t>
            </a:r>
            <a:r>
              <a:rPr lang="en-CA" i="1" baseline="-25000" dirty="0" err="1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i</a:t>
            </a:r>
            <a:r>
              <a:rPr lang="en-CA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,</a:t>
            </a:r>
            <a:r>
              <a:rPr lang="el-GR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σ</a:t>
            </a:r>
            <a:r>
              <a:rPr lang="en-CA" i="1" baseline="-25000" dirty="0" err="1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i</a:t>
            </a:r>
            <a:r>
              <a:rPr lang="en-CA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r>
              <a:rPr lang="en-CA" dirty="0"/>
              <a:t>, define </a:t>
            </a:r>
            <a:r>
              <a:rPr lang="el-GR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μ</a:t>
            </a:r>
            <a:r>
              <a:rPr lang="en-CA" dirty="0"/>
              <a:t> and </a:t>
            </a:r>
            <a:r>
              <a:rPr lang="el-GR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σ</a:t>
            </a:r>
            <a:r>
              <a:rPr lang="en-CA" dirty="0"/>
              <a:t> for each state</a:t>
            </a:r>
          </a:p>
          <a:p>
            <a:pPr lvl="1"/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Par0 = list(step=c(mu0, sigma0), angle=kappa0)</a:t>
            </a:r>
          </a:p>
          <a:p>
            <a:pPr lvl="1"/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Par0 = list(step=c(c(200,500), c(100,250)), angle=c(0.5,0.8))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58DD9-7462-4F66-B011-DAC7CF9A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B0DCA-D1B0-4D44-8C96-53954CF5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fitHMM</a:t>
            </a:r>
            <a:r>
              <a:rPr lang="en-US" dirty="0">
                <a:latin typeface="Lucida Console" panose="020B0609040504020204" pitchFamily="49" charset="0"/>
              </a:rPr>
              <a:t>(data, …)</a:t>
            </a:r>
          </a:p>
        </p:txBody>
      </p:sp>
    </p:spTree>
    <p:extLst>
      <p:ext uri="{BB962C8B-B14F-4D97-AF65-F5344CB8AC3E}">
        <p14:creationId xmlns:p14="http://schemas.microsoft.com/office/powerpoint/2010/main" val="292090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8A7E8-673A-4442-950A-3B7B01FD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Optional arguments:</a:t>
            </a:r>
          </a:p>
          <a:p>
            <a:r>
              <a:rPr lang="en-CA" sz="2400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Formula</a:t>
            </a:r>
            <a:r>
              <a:rPr lang="en-US" dirty="0"/>
              <a:t> – </a:t>
            </a:r>
            <a:r>
              <a:rPr lang="en-CA" dirty="0"/>
              <a:t>effects of covariates on the transition probability</a:t>
            </a:r>
          </a:p>
          <a:p>
            <a:pPr lvl="1"/>
            <a:r>
              <a:rPr lang="en-CA" dirty="0"/>
              <a:t>E.g., </a:t>
            </a:r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formula= ~bathy</a:t>
            </a:r>
          </a:p>
          <a:p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estAngleMean</a:t>
            </a:r>
            <a:r>
              <a:rPr lang="en-US" dirty="0"/>
              <a:t> – </a:t>
            </a:r>
            <a:r>
              <a:rPr lang="en-CA" dirty="0"/>
              <a:t>Whether to estimate mean turning angle (default=F)</a:t>
            </a:r>
          </a:p>
          <a:p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circularAngleMean</a:t>
            </a:r>
            <a:r>
              <a:rPr lang="en-CA" dirty="0"/>
              <a:t> </a:t>
            </a:r>
            <a:r>
              <a:rPr lang="en-US" dirty="0"/>
              <a:t>– </a:t>
            </a:r>
            <a:r>
              <a:rPr lang="en-CA" dirty="0"/>
              <a:t>Whether to use a circular-circular distribution for turn angle (use if examining bias relative to multiple factors or if expect non-linear relationship; default = circular-linear)</a:t>
            </a:r>
          </a:p>
          <a:p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stateNames</a:t>
            </a:r>
            <a:r>
              <a:rPr lang="en-CA" dirty="0"/>
              <a:t> </a:t>
            </a:r>
            <a:r>
              <a:rPr lang="en-US" dirty="0"/>
              <a:t>– names associated with each </a:t>
            </a:r>
            <a:r>
              <a:rPr lang="en-US" dirty="0" err="1"/>
              <a:t>behavioural</a:t>
            </a:r>
            <a:r>
              <a:rPr lang="en-US" dirty="0"/>
              <a:t> state</a:t>
            </a:r>
          </a:p>
          <a:p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retryFits</a:t>
            </a:r>
            <a:r>
              <a:rPr lang="en-CA" dirty="0"/>
              <a:t> </a:t>
            </a:r>
            <a:r>
              <a:rPr lang="en-US" dirty="0"/>
              <a:t>–  number of times to attempt to fit the model </a:t>
            </a:r>
            <a:endParaRPr lang="en-CA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DM</a:t>
            </a:r>
            <a:r>
              <a:rPr lang="en-US" dirty="0"/>
              <a:t>, </a:t>
            </a:r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workBounds</a:t>
            </a:r>
            <a:r>
              <a:rPr lang="en-US" dirty="0"/>
              <a:t>, </a:t>
            </a:r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betaCons</a:t>
            </a:r>
            <a:r>
              <a:rPr lang="en-US" dirty="0"/>
              <a:t>, </a:t>
            </a:r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fixPar</a:t>
            </a:r>
            <a:r>
              <a:rPr lang="en-US" dirty="0"/>
              <a:t>, …</a:t>
            </a:r>
            <a:endParaRPr lang="en-CA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58DD9-7462-4F66-B011-DAC7CF9A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B0DCA-D1B0-4D44-8C96-53954CF5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fitHMM</a:t>
            </a:r>
            <a:r>
              <a:rPr lang="en-US" dirty="0">
                <a:latin typeface="Lucida Console" panose="020B0609040504020204" pitchFamily="49" charset="0"/>
              </a:rPr>
              <a:t>(data, …)</a:t>
            </a:r>
          </a:p>
        </p:txBody>
      </p:sp>
    </p:spTree>
    <p:extLst>
      <p:ext uri="{BB962C8B-B14F-4D97-AF65-F5344CB8AC3E}">
        <p14:creationId xmlns:p14="http://schemas.microsoft.com/office/powerpoint/2010/main" val="115642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CBE74B-2EED-44E3-A630-FAB07C1C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estimated parameters and likelihood </a:t>
            </a:r>
          </a:p>
          <a:p>
            <a:r>
              <a:rPr lang="en-CA" dirty="0"/>
              <a:t>Examine </a:t>
            </a:r>
            <a:r>
              <a:rPr lang="en-US" dirty="0"/>
              <a:t>Pseudo-residuals using  </a:t>
            </a:r>
            <a:r>
              <a:rPr lang="en-US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plotPR</a:t>
            </a:r>
            <a:endParaRPr lang="en-US" sz="2400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sz="2400" dirty="0"/>
              <a:t>Simulate tracks using </a:t>
            </a:r>
            <a:r>
              <a:rPr lang="en-CA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simData</a:t>
            </a:r>
            <a:endParaRPr lang="en-CA" sz="2400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sz="2400" dirty="0"/>
              <a:t>Check confidence intervals using </a:t>
            </a:r>
            <a:r>
              <a:rPr lang="en-CA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CIreal</a:t>
            </a:r>
            <a:endParaRPr lang="en-US" sz="2400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6CD2A-F44A-45BF-A7E7-99E5AB9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D21AF-BBFC-4231-AEC1-2FD89EED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Assessing model fit and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9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CBE74B-2EED-44E3-A630-FAB07C1C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Examine effect of environmental covariate on behaviour probability</a:t>
            </a:r>
          </a:p>
          <a:p>
            <a:r>
              <a:rPr lang="en-CA" dirty="0"/>
              <a:t>Model transition probabilities as function of covariate using </a:t>
            </a: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Formula </a:t>
            </a:r>
            <a:r>
              <a:rPr lang="en-CA" dirty="0"/>
              <a:t>argument in </a:t>
            </a:r>
            <a:r>
              <a:rPr lang="en-CA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fitHMM</a:t>
            </a:r>
            <a:endParaRPr lang="en-CA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Examine relationship using </a:t>
            </a: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 </a:t>
            </a:r>
            <a:r>
              <a:rPr lang="en-CA" dirty="0"/>
              <a:t>and</a:t>
            </a: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CA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plotStationary</a:t>
            </a:r>
            <a:endParaRPr lang="en-CA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US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6CD2A-F44A-45BF-A7E7-99E5AB9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D21AF-BBFC-4231-AEC1-2FD89EED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Transition probability covariates</a:t>
            </a:r>
          </a:p>
        </p:txBody>
      </p:sp>
    </p:spTree>
    <p:extLst>
      <p:ext uri="{BB962C8B-B14F-4D97-AF65-F5344CB8AC3E}">
        <p14:creationId xmlns:p14="http://schemas.microsoft.com/office/powerpoint/2010/main" val="114025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B7B8E-4D36-46D8-AB9D-FAD37AFD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Examine effect of covariates on emission probabilities</a:t>
            </a:r>
          </a:p>
          <a:p>
            <a:r>
              <a:rPr lang="en-CA" dirty="0"/>
              <a:t>Model data stream parameters as function of covariate using </a:t>
            </a:r>
            <a:br>
              <a:rPr lang="en-CA" dirty="0"/>
            </a:b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DM </a:t>
            </a:r>
            <a:r>
              <a:rPr lang="en-CA" dirty="0"/>
              <a:t>argument in </a:t>
            </a:r>
            <a:r>
              <a:rPr lang="en-CA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fitHMM</a:t>
            </a:r>
            <a:endParaRPr lang="en-CA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Examine relationship using </a:t>
            </a: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0055D-A6DC-44C4-9983-99734281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07F46C-7F60-4FDE-B881-F4F0F667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Emission probability covariates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47F2B-DD29-4EF4-8C6D-3CCD1287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Examine effect of interpolating track to different resolutions (e.g., 1, 4, or 8 hours)</a:t>
            </a:r>
          </a:p>
          <a:p>
            <a:r>
              <a:rPr lang="en-CA" dirty="0"/>
              <a:t>Effect on:</a:t>
            </a:r>
          </a:p>
          <a:p>
            <a:pPr lvl="1"/>
            <a:r>
              <a:rPr lang="en-CA" dirty="0"/>
              <a:t>Estimated parameters</a:t>
            </a:r>
          </a:p>
          <a:p>
            <a:pPr lvl="1"/>
            <a:r>
              <a:rPr lang="en-CA" dirty="0"/>
              <a:t>Predicted states</a:t>
            </a:r>
          </a:p>
          <a:p>
            <a:pPr lvl="1"/>
            <a:r>
              <a:rPr lang="en-CA" dirty="0"/>
              <a:t>Model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0B5BF-C783-46E4-B52E-7ECD5A26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E7982-230A-40A2-8D52-51F0DB18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Effect of temporal resolution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0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5403431" cy="4726088"/>
          </a:xfrm>
        </p:spPr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Download workshop ZIP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2DF13-8A22-4D6A-9F41-494D3A6E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39" y="555796"/>
            <a:ext cx="4583588" cy="613483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5D20A91-B1C4-4396-B7AD-930DA62601D9}"/>
              </a:ext>
            </a:extLst>
          </p:cNvPr>
          <p:cNvSpPr/>
          <p:nvPr/>
        </p:nvSpPr>
        <p:spPr>
          <a:xfrm>
            <a:off x="10010274" y="2777034"/>
            <a:ext cx="1195137" cy="51159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2E0D56-61BF-4B5E-9AF9-BB2A1FF4034C}"/>
              </a:ext>
            </a:extLst>
          </p:cNvPr>
          <p:cNvSpPr/>
          <p:nvPr/>
        </p:nvSpPr>
        <p:spPr>
          <a:xfrm>
            <a:off x="7323222" y="5432003"/>
            <a:ext cx="1371599" cy="51159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Download workshop ZIP</a:t>
            </a:r>
          </a:p>
          <a:p>
            <a:pPr marL="514350" indent="-514350">
              <a:buAutoNum type="arabicPeriod"/>
            </a:pPr>
            <a:r>
              <a:rPr lang="en-CA" dirty="0"/>
              <a:t>Unzip workshop file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04E02-EA56-438C-8DDE-63B1FD626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19"/>
          <a:stretch/>
        </p:blipFill>
        <p:spPr>
          <a:xfrm>
            <a:off x="6174010" y="1253450"/>
            <a:ext cx="5111611" cy="45459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52B2E6C-6307-413A-96D5-78344124A07C}"/>
              </a:ext>
            </a:extLst>
          </p:cNvPr>
          <p:cNvSpPr/>
          <p:nvPr/>
        </p:nvSpPr>
        <p:spPr>
          <a:xfrm>
            <a:off x="8378937" y="3475513"/>
            <a:ext cx="1596044" cy="43376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5327242" cy="4726088"/>
          </a:xfrm>
        </p:spPr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Download workshop ZIP</a:t>
            </a:r>
          </a:p>
          <a:p>
            <a:pPr marL="514350" indent="-514350">
              <a:buAutoNum type="arabicPeriod"/>
            </a:pPr>
            <a:r>
              <a:rPr lang="en-CA" dirty="0"/>
              <a:t>Unzip workshop file</a:t>
            </a:r>
          </a:p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Open R and set the working directory to the “Day1” folder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15E1A-0481-4FAB-8B87-C170A379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40" y="3429001"/>
            <a:ext cx="10064944" cy="327092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50D6F9-3761-421E-AFEF-6A8ACD43F949}"/>
              </a:ext>
            </a:extLst>
          </p:cNvPr>
          <p:cNvSpPr/>
          <p:nvPr/>
        </p:nvSpPr>
        <p:spPr>
          <a:xfrm>
            <a:off x="5943600" y="4251158"/>
            <a:ext cx="1379621" cy="1732547"/>
          </a:xfrm>
          <a:custGeom>
            <a:avLst/>
            <a:gdLst>
              <a:gd name="connsiteX0" fmla="*/ 0 w 1315453"/>
              <a:gd name="connsiteY0" fmla="*/ 31488 h 1756014"/>
              <a:gd name="connsiteX1" fmla="*/ 810127 w 1315453"/>
              <a:gd name="connsiteY1" fmla="*/ 232014 h 1756014"/>
              <a:gd name="connsiteX2" fmla="*/ 1315453 w 1315453"/>
              <a:gd name="connsiteY2" fmla="*/ 1756014 h 1756014"/>
              <a:gd name="connsiteX0" fmla="*/ 0 w 1315453"/>
              <a:gd name="connsiteY0" fmla="*/ 4013 h 1728539"/>
              <a:gd name="connsiteX1" fmla="*/ 1034716 w 1315453"/>
              <a:gd name="connsiteY1" fmla="*/ 565487 h 1728539"/>
              <a:gd name="connsiteX2" fmla="*/ 1315453 w 1315453"/>
              <a:gd name="connsiteY2" fmla="*/ 1728539 h 1728539"/>
              <a:gd name="connsiteX0" fmla="*/ 0 w 1315453"/>
              <a:gd name="connsiteY0" fmla="*/ 4194 h 1728720"/>
              <a:gd name="connsiteX1" fmla="*/ 1034716 w 1315453"/>
              <a:gd name="connsiteY1" fmla="*/ 565668 h 1728720"/>
              <a:gd name="connsiteX2" fmla="*/ 1315453 w 1315453"/>
              <a:gd name="connsiteY2" fmla="*/ 1728720 h 1728720"/>
              <a:gd name="connsiteX0" fmla="*/ 0 w 1315453"/>
              <a:gd name="connsiteY0" fmla="*/ 4013 h 1728539"/>
              <a:gd name="connsiteX1" fmla="*/ 1034716 w 1315453"/>
              <a:gd name="connsiteY1" fmla="*/ 565487 h 1728539"/>
              <a:gd name="connsiteX2" fmla="*/ 1315453 w 1315453"/>
              <a:gd name="connsiteY2" fmla="*/ 1728539 h 1728539"/>
              <a:gd name="connsiteX0" fmla="*/ 0 w 1315453"/>
              <a:gd name="connsiteY0" fmla="*/ 4013 h 1728539"/>
              <a:gd name="connsiteX1" fmla="*/ 1034716 w 1315453"/>
              <a:gd name="connsiteY1" fmla="*/ 565487 h 1728539"/>
              <a:gd name="connsiteX2" fmla="*/ 1315453 w 1315453"/>
              <a:gd name="connsiteY2" fmla="*/ 1728539 h 1728539"/>
              <a:gd name="connsiteX0" fmla="*/ 0 w 1379621"/>
              <a:gd name="connsiteY0" fmla="*/ 3938 h 1736485"/>
              <a:gd name="connsiteX1" fmla="*/ 1098884 w 1379621"/>
              <a:gd name="connsiteY1" fmla="*/ 573433 h 1736485"/>
              <a:gd name="connsiteX2" fmla="*/ 1379621 w 1379621"/>
              <a:gd name="connsiteY2" fmla="*/ 1736485 h 1736485"/>
              <a:gd name="connsiteX0" fmla="*/ 0 w 1379621"/>
              <a:gd name="connsiteY0" fmla="*/ 0 h 1732547"/>
              <a:gd name="connsiteX1" fmla="*/ 1098884 w 1379621"/>
              <a:gd name="connsiteY1" fmla="*/ 569495 h 1732547"/>
              <a:gd name="connsiteX2" fmla="*/ 1379621 w 1379621"/>
              <a:gd name="connsiteY2" fmla="*/ 1732547 h 1732547"/>
              <a:gd name="connsiteX0" fmla="*/ 0 w 1379621"/>
              <a:gd name="connsiteY0" fmla="*/ 0 h 1732547"/>
              <a:gd name="connsiteX1" fmla="*/ 1379621 w 1379621"/>
              <a:gd name="connsiteY1" fmla="*/ 1732547 h 1732547"/>
              <a:gd name="connsiteX0" fmla="*/ 0 w 1379621"/>
              <a:gd name="connsiteY0" fmla="*/ 0 h 1732547"/>
              <a:gd name="connsiteX1" fmla="*/ 1379621 w 1379621"/>
              <a:gd name="connsiteY1" fmla="*/ 1732547 h 1732547"/>
              <a:gd name="connsiteX0" fmla="*/ 0 w 1379621"/>
              <a:gd name="connsiteY0" fmla="*/ 0 h 1732547"/>
              <a:gd name="connsiteX1" fmla="*/ 1379621 w 1379621"/>
              <a:gd name="connsiteY1" fmla="*/ 1732547 h 173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9621" h="1732547">
                <a:moveTo>
                  <a:pt x="0" y="0"/>
                </a:moveTo>
                <a:cubicBezTo>
                  <a:pt x="1213853" y="1"/>
                  <a:pt x="1376947" y="1090863"/>
                  <a:pt x="1379621" y="17325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C5381F-6DED-4F56-B18F-058B0999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90" y="471470"/>
            <a:ext cx="5451540" cy="573603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5327242" cy="4726088"/>
          </a:xfrm>
        </p:spPr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Download workshop ZIP</a:t>
            </a:r>
          </a:p>
          <a:p>
            <a:pPr marL="514350" indent="-514350">
              <a:buAutoNum type="arabicPeriod"/>
            </a:pPr>
            <a:r>
              <a:rPr lang="en-CA" dirty="0"/>
              <a:t>Unzip workshop file</a:t>
            </a:r>
          </a:p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Open R and set the working directory to the “Day1” folder</a:t>
            </a:r>
          </a:p>
          <a:p>
            <a:pPr marL="514350" indent="-514350">
              <a:buAutoNum type="arabicPeriod"/>
            </a:pPr>
            <a:r>
              <a:rPr lang="en-CA" dirty="0"/>
              <a:t>Follow along with the Day 1 HTML tutorial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AE6E76-753B-4075-AF5E-C2FCB74E3964}"/>
              </a:ext>
            </a:extLst>
          </p:cNvPr>
          <p:cNvSpPr/>
          <p:nvPr/>
        </p:nvSpPr>
        <p:spPr>
          <a:xfrm>
            <a:off x="7517570" y="3450243"/>
            <a:ext cx="1596044" cy="43376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1A1114-2E5A-4722-88B2-81498751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Fit basic HMM to GPS data from grey seal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Introduction fitting models with </a:t>
            </a:r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momentuHMM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Assessing model fit and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Integrating and interpreting covariates on state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Integrate covariate on emission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Examine effect of different temporal resolutions for track data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F0C69-7C98-4366-8D2A-818CC320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E76A1-B134-45BF-B6B7-76ECDC3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Day 1 Objectives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7F835-643D-4BF7-AE52-ED780E67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Fastloc</a:t>
            </a:r>
            <a:r>
              <a:rPr lang="en-CA" dirty="0"/>
              <a:t> GPS data from grey seals</a:t>
            </a:r>
          </a:p>
          <a:p>
            <a:r>
              <a:rPr lang="en-CA" dirty="0"/>
              <a:t>High spatial accuracy</a:t>
            </a:r>
          </a:p>
          <a:p>
            <a:r>
              <a:rPr lang="en-CA" dirty="0"/>
              <a:t>~ 60 min temporal resolution</a:t>
            </a:r>
          </a:p>
          <a:p>
            <a:r>
              <a:rPr lang="en-CA" dirty="0"/>
              <a:t>Few missing locations</a:t>
            </a:r>
          </a:p>
          <a:p>
            <a:r>
              <a:rPr lang="en-CA" dirty="0"/>
              <a:t>Summarised into two data streams: step length, turning angle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57CD6-7728-4CFB-942B-B2B1887A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581A0D-6004-4CD5-83B1-3EECAB4D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Grey seal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7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8489D7-F512-40C5-87F1-DE10D154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10944109" cy="508997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Package by Brett McClintock and </a:t>
            </a:r>
            <a:r>
              <a:rPr lang="en-CA" dirty="0" err="1"/>
              <a:t>Théo</a:t>
            </a:r>
            <a:r>
              <a:rPr lang="en-CA" dirty="0"/>
              <a:t> </a:t>
            </a:r>
            <a:r>
              <a:rPr lang="en-CA" dirty="0" err="1"/>
              <a:t>Michelot</a:t>
            </a:r>
            <a:r>
              <a:rPr lang="en-CA" dirty="0"/>
              <a:t>, based 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moveHMM</a:t>
            </a:r>
            <a:endParaRPr lang="en-US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cs typeface="Courier New" panose="02070309020205020404" pitchFamily="49" charset="0"/>
              </a:rPr>
              <a:t>Key functions </a:t>
            </a:r>
          </a:p>
          <a:p>
            <a:pPr lvl="1"/>
            <a:r>
              <a:rPr lang="en-CA" spc="-133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prepData</a:t>
            </a:r>
            <a:r>
              <a:rPr lang="en-CA" dirty="0">
                <a:cs typeface="Courier New" panose="02070309020205020404" pitchFamily="49" charset="0"/>
              </a:rPr>
              <a:t> – prepare tracking data for fitting HMM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Extract environmental data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Calculate step length and turning angle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Calculate circular covariates (e.g., angle relative to ocean currents)</a:t>
            </a:r>
          </a:p>
          <a:p>
            <a:pPr lvl="1"/>
            <a:r>
              <a:rPr lang="en-US" sz="2800" spc="-133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fitHMM</a:t>
            </a:r>
            <a:r>
              <a:rPr lang="en-CA" dirty="0">
                <a:cs typeface="Courier New" panose="02070309020205020404" pitchFamily="49" charset="0"/>
              </a:rPr>
              <a:t> – </a:t>
            </a:r>
            <a:r>
              <a:rPr lang="en-US" dirty="0">
                <a:cs typeface="Courier New" panose="02070309020205020404" pitchFamily="49" charset="0"/>
              </a:rPr>
              <a:t>Define HMM structure and fit it to model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Number of states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Distribution associated with each state 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Starting parameters 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Covariates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FC54-3760-4749-A720-9D60BB20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B592B6-27DA-462D-863F-E06EDBEF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Courier New" panose="02070309020205020404" pitchFamily="49" charset="0"/>
              </a:rPr>
              <a:t>2. Fitting HMM with </a:t>
            </a:r>
            <a:r>
              <a:rPr lang="en-CA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momentuHMM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F32C6-03B9-45AE-9006-B19C69A5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Minimum arguments:</a:t>
            </a:r>
            <a:endParaRPr lang="en-US" dirty="0"/>
          </a:p>
          <a:p>
            <a:pPr lvl="1"/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en-CA" dirty="0"/>
              <a:t> (e.g.,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sealreg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ype</a:t>
            </a:r>
            <a:r>
              <a:rPr lang="en-US" dirty="0"/>
              <a:t> - coordinate reference system (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“UTM”</a:t>
            </a:r>
            <a:r>
              <a:rPr lang="en-US" dirty="0"/>
              <a:t> if not </a:t>
            </a:r>
            <a:r>
              <a:rPr lang="en-US" dirty="0" err="1"/>
              <a:t>lat</a:t>
            </a:r>
            <a:r>
              <a:rPr lang="en-US" dirty="0"/>
              <a:t>/long)</a:t>
            </a:r>
          </a:p>
          <a:p>
            <a:pPr lvl="1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coordNames</a:t>
            </a:r>
            <a:r>
              <a:rPr lang="en-US" dirty="0"/>
              <a:t> - names of coordinate columns (if not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c(“x”, “y”)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CA" dirty="0"/>
              <a:t>Optional arguments:</a:t>
            </a:r>
          </a:p>
          <a:p>
            <a:pPr lvl="1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covNames</a:t>
            </a:r>
            <a:r>
              <a:rPr lang="en-US" dirty="0"/>
              <a:t> – names of covariates (fills in missing data with nearest value)</a:t>
            </a:r>
          </a:p>
          <a:p>
            <a:pPr lvl="1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spatialCovs</a:t>
            </a:r>
            <a:r>
              <a:rPr lang="en-US" dirty="0"/>
              <a:t> – raster object from which to extract covariate data</a:t>
            </a:r>
          </a:p>
          <a:p>
            <a:pPr lvl="1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angleCovs</a:t>
            </a:r>
            <a:r>
              <a:rPr lang="en-US" dirty="0"/>
              <a:t> – name of angular covariate for which to calculate the relative angle (e.g., turn angle relative to wind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2CA19-DDF8-4679-8F6B-C6019D49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0EBB8-01EB-4A75-993E-FD32E3F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Lucida Console" panose="020B0609040504020204" pitchFamily="49" charset="0"/>
              </a:rPr>
              <a:t>prepData</a:t>
            </a:r>
            <a:r>
              <a:rPr lang="en-US" sz="2400" dirty="0">
                <a:latin typeface="Lucida Console" panose="020B0609040504020204" pitchFamily="49" charset="0"/>
              </a:rPr>
              <a:t>(data, type = "LL", </a:t>
            </a:r>
            <a:r>
              <a:rPr lang="en-US" sz="2400" dirty="0" err="1">
                <a:latin typeface="Lucida Console" panose="020B0609040504020204" pitchFamily="49" charset="0"/>
              </a:rPr>
              <a:t>coordNames</a:t>
            </a:r>
            <a:r>
              <a:rPr lang="en-US" sz="2400" dirty="0">
                <a:latin typeface="Lucida Console" panose="020B0609040504020204" pitchFamily="49" charset="0"/>
              </a:rPr>
              <a:t> = c("</a:t>
            </a:r>
            <a:r>
              <a:rPr lang="en-US" sz="2400" dirty="0" err="1">
                <a:latin typeface="Lucida Console" panose="020B0609040504020204" pitchFamily="49" charset="0"/>
              </a:rPr>
              <a:t>lon</a:t>
            </a:r>
            <a:r>
              <a:rPr lang="en-US" sz="2400" dirty="0">
                <a:latin typeface="Lucida Console" panose="020B0609040504020204" pitchFamily="49" charset="0"/>
              </a:rPr>
              <a:t>", "</a:t>
            </a:r>
            <a:r>
              <a:rPr lang="en-US" sz="2400" dirty="0" err="1">
                <a:latin typeface="Lucida Console" panose="020B0609040504020204" pitchFamily="49" charset="0"/>
              </a:rPr>
              <a:t>lat</a:t>
            </a:r>
            <a:r>
              <a:rPr lang="en-US" sz="2400" dirty="0">
                <a:latin typeface="Lucida Console" panose="020B060904050402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623288044"/>
      </p:ext>
    </p:extLst>
  </p:cSld>
  <p:clrMapOvr>
    <a:masterClrMapping/>
  </p:clrMapOvr>
</p:sld>
</file>

<file path=ppt/theme/theme1.xml><?xml version="1.0" encoding="utf-8"?>
<a:theme xmlns:a="http://schemas.openxmlformats.org/drawingml/2006/main" name="1_Surv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rvive" id="{2A2BC1A1-10A8-4521-AC08-6EE7997B3823}" vid="{143E6017-661A-43CC-A0EF-A5DD2E7846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692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CMU Bright</vt:lpstr>
      <vt:lpstr>Courier New</vt:lpstr>
      <vt:lpstr>Latin Modern Math</vt:lpstr>
      <vt:lpstr>Lucida Console</vt:lpstr>
      <vt:lpstr>Montserrat</vt:lpstr>
      <vt:lpstr>Montserrat Light</vt:lpstr>
      <vt:lpstr>Quicksand</vt:lpstr>
      <vt:lpstr>Raleway</vt:lpstr>
      <vt:lpstr>Wingdings</vt:lpstr>
      <vt:lpstr>1_Survive</vt:lpstr>
      <vt:lpstr>HMM Tutorial Day 1 Basics with momentuHMM</vt:lpstr>
      <vt:lpstr>Tutorial setup</vt:lpstr>
      <vt:lpstr>Tutorial setup</vt:lpstr>
      <vt:lpstr>Tutorial setup</vt:lpstr>
      <vt:lpstr>Tutorial setup</vt:lpstr>
      <vt:lpstr>Day 1 Objectives </vt:lpstr>
      <vt:lpstr>1. Grey seal data</vt:lpstr>
      <vt:lpstr>2. Fitting HMM with momentuHMM</vt:lpstr>
      <vt:lpstr>prepData(data, type = "LL", coordNames = c("lon", "lat"))</vt:lpstr>
      <vt:lpstr>fitHMM(data, …)</vt:lpstr>
      <vt:lpstr>fitHMM(data, …)</vt:lpstr>
      <vt:lpstr>3. Assessing model fit and quality</vt:lpstr>
      <vt:lpstr>4. Transition probability covariates</vt:lpstr>
      <vt:lpstr>5. Emission probability covariates</vt:lpstr>
      <vt:lpstr>6. Effect of temporal resolution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Togunov, Ron</dc:creator>
  <cp:lastModifiedBy>Togunov, Ron</cp:lastModifiedBy>
  <cp:revision>21</cp:revision>
  <dcterms:created xsi:type="dcterms:W3CDTF">2022-07-27T21:19:34Z</dcterms:created>
  <dcterms:modified xsi:type="dcterms:W3CDTF">2022-10-04T06:14:36Z</dcterms:modified>
</cp:coreProperties>
</file>