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70" r:id="rId4"/>
    <p:sldId id="271" r:id="rId5"/>
    <p:sldId id="272" r:id="rId6"/>
    <p:sldId id="273" r:id="rId7"/>
    <p:sldId id="258" r:id="rId8"/>
    <p:sldId id="257" r:id="rId9"/>
    <p:sldId id="261" r:id="rId10"/>
    <p:sldId id="262" r:id="rId11"/>
    <p:sldId id="260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274" autoAdjust="0"/>
  </p:normalViewPr>
  <p:slideViewPr>
    <p:cSldViewPr snapToGrid="0" snapToObjects="1">
      <p:cViewPr varScale="1">
        <p:scale>
          <a:sx n="77" d="100"/>
          <a:sy n="77" d="100"/>
        </p:scale>
        <p:origin x="-25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B6D9-96CE-A849-B9F9-0B56AB38AA4B}" type="datetimeFigureOut">
              <a:rPr lang="en-US" smtClean="0"/>
              <a:t>2015-01-27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2186-0434-5145-9FCC-15269884E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91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B6D9-96CE-A849-B9F9-0B56AB38AA4B}" type="datetimeFigureOut">
              <a:rPr lang="en-US" smtClean="0"/>
              <a:t>2015-01-27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2186-0434-5145-9FCC-15269884E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87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B6D9-96CE-A849-B9F9-0B56AB38AA4B}" type="datetimeFigureOut">
              <a:rPr lang="en-US" smtClean="0"/>
              <a:t>2015-01-27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2186-0434-5145-9FCC-15269884E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69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B6D9-96CE-A849-B9F9-0B56AB38AA4B}" type="datetimeFigureOut">
              <a:rPr lang="en-US" smtClean="0"/>
              <a:t>2015-01-27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2186-0434-5145-9FCC-15269884E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7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B6D9-96CE-A849-B9F9-0B56AB38AA4B}" type="datetimeFigureOut">
              <a:rPr lang="en-US" smtClean="0"/>
              <a:t>2015-01-27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2186-0434-5145-9FCC-15269884E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5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B6D9-96CE-A849-B9F9-0B56AB38AA4B}" type="datetimeFigureOut">
              <a:rPr lang="en-US" smtClean="0"/>
              <a:t>2015-01-27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2186-0434-5145-9FCC-15269884E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98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B6D9-96CE-A849-B9F9-0B56AB38AA4B}" type="datetimeFigureOut">
              <a:rPr lang="en-US" smtClean="0"/>
              <a:t>2015-01-27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2186-0434-5145-9FCC-15269884E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54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B6D9-96CE-A849-B9F9-0B56AB38AA4B}" type="datetimeFigureOut">
              <a:rPr lang="en-US" smtClean="0"/>
              <a:t>2015-01-27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2186-0434-5145-9FCC-15269884E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B6D9-96CE-A849-B9F9-0B56AB38AA4B}" type="datetimeFigureOut">
              <a:rPr lang="en-US" smtClean="0"/>
              <a:t>2015-01-27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2186-0434-5145-9FCC-15269884E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18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B6D9-96CE-A849-B9F9-0B56AB38AA4B}" type="datetimeFigureOut">
              <a:rPr lang="en-US" smtClean="0"/>
              <a:t>2015-01-27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2186-0434-5145-9FCC-15269884E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05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B6D9-96CE-A849-B9F9-0B56AB38AA4B}" type="datetimeFigureOut">
              <a:rPr lang="en-US" smtClean="0"/>
              <a:t>2015-01-27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2186-0434-5145-9FCC-15269884E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3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BB6D9-96CE-A849-B9F9-0B56AB38AA4B}" type="datetimeFigureOut">
              <a:rPr lang="en-US" smtClean="0"/>
              <a:t>2015-01-27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42186-0434-5145-9FCC-15269884E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7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GIS in R</a:t>
            </a:r>
            <a:br>
              <a:rPr lang="en-US" dirty="0" smtClean="0"/>
            </a:br>
            <a:r>
              <a:rPr lang="en-US" dirty="0" smtClean="0"/>
              <a:t>Lecture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Marie Auger-Méthé</a:t>
            </a:r>
          </a:p>
          <a:p>
            <a:r>
              <a:rPr lang="en-US" dirty="0" smtClean="0"/>
              <a:t>Ocean Tracking Network</a:t>
            </a:r>
          </a:p>
          <a:p>
            <a:r>
              <a:rPr lang="en-US" dirty="0" smtClean="0"/>
              <a:t>Dalhousie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088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to get info:</a:t>
            </a:r>
            <a:br>
              <a:rPr lang="en-US" dirty="0" smtClean="0"/>
            </a:br>
            <a:r>
              <a:rPr lang="en-US" dirty="0" smtClean="0"/>
              <a:t>R-Sig-Geo mailing list</a:t>
            </a:r>
            <a:endParaRPr lang="en-US" dirty="0"/>
          </a:p>
        </p:txBody>
      </p:sp>
      <p:pic>
        <p:nvPicPr>
          <p:cNvPr id="7" name="Picture 6" descr="RSigGe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1038"/>
            <a:ext cx="9144000" cy="6384257"/>
          </a:xfrm>
          <a:prstGeom prst="rect">
            <a:avLst/>
          </a:prstGeom>
        </p:spPr>
      </p:pic>
      <p:sp>
        <p:nvSpPr>
          <p:cNvPr id="3" name="Left Arrow 2"/>
          <p:cNvSpPr/>
          <p:nvPr/>
        </p:nvSpPr>
        <p:spPr>
          <a:xfrm>
            <a:off x="4002892" y="3594850"/>
            <a:ext cx="1190662" cy="453609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16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to get info:</a:t>
            </a:r>
            <a:br>
              <a:rPr lang="en-US" dirty="0" smtClean="0"/>
            </a:br>
            <a:r>
              <a:rPr lang="en-US" dirty="0" smtClean="0"/>
              <a:t>R-Sig-Geo mailing list</a:t>
            </a:r>
            <a:endParaRPr lang="en-US" dirty="0"/>
          </a:p>
        </p:txBody>
      </p:sp>
      <p:pic>
        <p:nvPicPr>
          <p:cNvPr id="7" name="Picture 6" descr="RSigGe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1038"/>
            <a:ext cx="9144000" cy="6384257"/>
          </a:xfrm>
          <a:prstGeom prst="rect">
            <a:avLst/>
          </a:prstGeom>
        </p:spPr>
      </p:pic>
      <p:pic>
        <p:nvPicPr>
          <p:cNvPr id="4" name="Picture 3" descr="SearchArchiveRSigGe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0" y="3663897"/>
            <a:ext cx="9144000" cy="403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346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to get info:</a:t>
            </a:r>
            <a:br>
              <a:rPr lang="en-US" dirty="0" smtClean="0"/>
            </a:br>
            <a:r>
              <a:rPr lang="en-US" dirty="0" smtClean="0"/>
              <a:t>R-Sig-Geo mailing list</a:t>
            </a:r>
            <a:endParaRPr lang="en-US" dirty="0"/>
          </a:p>
        </p:txBody>
      </p:sp>
      <p:pic>
        <p:nvPicPr>
          <p:cNvPr id="7" name="Picture 6" descr="RSigGe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1038"/>
            <a:ext cx="9144000" cy="6384257"/>
          </a:xfrm>
          <a:prstGeom prst="rect">
            <a:avLst/>
          </a:prstGeom>
        </p:spPr>
      </p:pic>
      <p:pic>
        <p:nvPicPr>
          <p:cNvPr id="4" name="Picture 3" descr="SearchArchiveRSigGe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0" y="3663897"/>
            <a:ext cx="9144000" cy="4038099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6679046" y="5239184"/>
            <a:ext cx="941189" cy="36288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14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to get info:</a:t>
            </a:r>
            <a:br>
              <a:rPr lang="en-US" dirty="0" smtClean="0"/>
            </a:br>
            <a:r>
              <a:rPr lang="en-US" dirty="0" err="1" smtClean="0"/>
              <a:t>stackoverflow</a:t>
            </a:r>
            <a:endParaRPr lang="en-US" dirty="0"/>
          </a:p>
        </p:txBody>
      </p:sp>
      <p:pic>
        <p:nvPicPr>
          <p:cNvPr id="6" name="Picture 5" descr="Stackoverfl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2721"/>
            <a:ext cx="9144000" cy="638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635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to get info:</a:t>
            </a:r>
            <a:br>
              <a:rPr lang="en-US" dirty="0" smtClean="0"/>
            </a:br>
            <a:r>
              <a:rPr lang="en-US" dirty="0" err="1" smtClean="0"/>
              <a:t>stackoverflow</a:t>
            </a:r>
            <a:endParaRPr lang="en-US" dirty="0"/>
          </a:p>
        </p:txBody>
      </p:sp>
      <p:pic>
        <p:nvPicPr>
          <p:cNvPr id="6" name="Picture 5" descr="Stackoverfl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2721"/>
            <a:ext cx="9144000" cy="6381985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5726516" y="2256704"/>
            <a:ext cx="861813" cy="36288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22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to get info:</a:t>
            </a:r>
            <a:br>
              <a:rPr lang="en-US" dirty="0" smtClean="0"/>
            </a:br>
            <a:r>
              <a:rPr lang="en-US" dirty="0" err="1" smtClean="0"/>
              <a:t>stackoverflow</a:t>
            </a:r>
            <a:endParaRPr lang="en-US" dirty="0"/>
          </a:p>
        </p:txBody>
      </p:sp>
      <p:pic>
        <p:nvPicPr>
          <p:cNvPr id="6" name="Picture 5" descr="Stackoverfl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2721"/>
            <a:ext cx="9144000" cy="6381985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4773987" y="1791755"/>
            <a:ext cx="861813" cy="36288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01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to get info:</a:t>
            </a:r>
            <a:br>
              <a:rPr lang="en-US" dirty="0" smtClean="0"/>
            </a:br>
            <a:r>
              <a:rPr lang="en-US" dirty="0" err="1" smtClean="0"/>
              <a:t>stackoverflow</a:t>
            </a:r>
            <a:endParaRPr lang="en-US" dirty="0"/>
          </a:p>
        </p:txBody>
      </p:sp>
      <p:pic>
        <p:nvPicPr>
          <p:cNvPr id="4" name="Picture 3" descr="SearchArchSetu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860" y="1508358"/>
            <a:ext cx="2567940" cy="5920740"/>
          </a:xfrm>
          <a:prstGeom prst="rect">
            <a:avLst/>
          </a:prstGeom>
        </p:spPr>
      </p:pic>
      <p:pic>
        <p:nvPicPr>
          <p:cNvPr id="5" name="Picture 4" descr="StackoveflowSetu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836" y="1508358"/>
            <a:ext cx="2423160" cy="5882640"/>
          </a:xfrm>
          <a:prstGeom prst="rect">
            <a:avLst/>
          </a:prstGeom>
        </p:spPr>
      </p:pic>
      <p:sp>
        <p:nvSpPr>
          <p:cNvPr id="7" name="Right Arrow Callout 6"/>
          <p:cNvSpPr/>
          <p:nvPr/>
        </p:nvSpPr>
        <p:spPr>
          <a:xfrm>
            <a:off x="79378" y="2268045"/>
            <a:ext cx="1576210" cy="601031"/>
          </a:xfrm>
          <a:prstGeom prst="rightArrowCallo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8" name="Right Arrow Callout 7"/>
          <p:cNvSpPr/>
          <p:nvPr/>
        </p:nvSpPr>
        <p:spPr>
          <a:xfrm>
            <a:off x="73018" y="4586385"/>
            <a:ext cx="1576210" cy="601031"/>
          </a:xfrm>
          <a:prstGeom prst="rightArrowCallo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Best answer</a:t>
            </a:r>
            <a:endParaRPr lang="en-US" dirty="0"/>
          </a:p>
        </p:txBody>
      </p:sp>
      <p:sp>
        <p:nvSpPr>
          <p:cNvPr id="9" name="Right Arrow Callout 8"/>
          <p:cNvSpPr/>
          <p:nvPr/>
        </p:nvSpPr>
        <p:spPr>
          <a:xfrm>
            <a:off x="4438829" y="2273025"/>
            <a:ext cx="1576210" cy="601031"/>
          </a:xfrm>
          <a:prstGeom prst="rightArrowCallo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10" name="Right Arrow Callout 9"/>
          <p:cNvSpPr/>
          <p:nvPr/>
        </p:nvSpPr>
        <p:spPr>
          <a:xfrm rot="5400000">
            <a:off x="4432469" y="5691375"/>
            <a:ext cx="1576210" cy="601031"/>
          </a:xfrm>
          <a:prstGeom prst="rightArrowCallo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Best 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884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to get info:</a:t>
            </a:r>
            <a:br>
              <a:rPr lang="en-US" dirty="0" smtClean="0"/>
            </a:br>
            <a:r>
              <a:rPr lang="en-US" dirty="0" err="1" smtClean="0"/>
              <a:t>Bivand</a:t>
            </a:r>
            <a:r>
              <a:rPr lang="en-US" dirty="0" smtClean="0"/>
              <a:t> et al. (2013) Book</a:t>
            </a:r>
            <a:endParaRPr lang="en-US" dirty="0"/>
          </a:p>
        </p:txBody>
      </p:sp>
      <p:pic>
        <p:nvPicPr>
          <p:cNvPr id="4" name="Picture 3" descr="BivandBoo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94" y="2374357"/>
            <a:ext cx="2324100" cy="3492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90698" y="2723176"/>
            <a:ext cx="3226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Online version available through</a:t>
            </a:r>
          </a:p>
          <a:p>
            <a:pPr algn="ctr"/>
            <a:r>
              <a:rPr lang="en-US" dirty="0" smtClean="0"/>
              <a:t>Dalhousie’s library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95653" y="3733726"/>
            <a:ext cx="2269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Mainly for vector data</a:t>
            </a:r>
            <a:br>
              <a:rPr lang="en-US" dirty="0" smtClean="0"/>
            </a:br>
            <a:r>
              <a:rPr lang="en-US" dirty="0" smtClean="0"/>
              <a:t>(not much on </a:t>
            </a:r>
            <a:r>
              <a:rPr lang="en-US" dirty="0" err="1" smtClean="0"/>
              <a:t>rasters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33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Geographical Information System (GIS):</a:t>
            </a:r>
          </a:p>
          <a:p>
            <a:pPr lvl="1"/>
            <a:r>
              <a:rPr lang="en-US" dirty="0" smtClean="0"/>
              <a:t>Store and </a:t>
            </a:r>
            <a:r>
              <a:rPr lang="en-CA" dirty="0" smtClean="0"/>
              <a:t>analyse</a:t>
            </a:r>
            <a:r>
              <a:rPr lang="en-US" dirty="0" smtClean="0"/>
              <a:t> spatial data</a:t>
            </a:r>
          </a:p>
          <a:p>
            <a:pPr lvl="1"/>
            <a:r>
              <a:rPr lang="en-US" dirty="0" smtClean="0"/>
              <a:t>Set of tools to handle </a:t>
            </a:r>
            <a:r>
              <a:rPr lang="en-US" dirty="0"/>
              <a:t>data referenced to </a:t>
            </a:r>
            <a:r>
              <a:rPr lang="en-US" dirty="0" smtClean="0"/>
              <a:t>Earth, e.g. tools to:</a:t>
            </a:r>
          </a:p>
          <a:p>
            <a:pPr lvl="2"/>
            <a:r>
              <a:rPr lang="en-US" dirty="0" smtClean="0"/>
              <a:t>Store</a:t>
            </a:r>
          </a:p>
          <a:p>
            <a:pPr lvl="2"/>
            <a:r>
              <a:rPr lang="en-US" dirty="0" smtClean="0"/>
              <a:t>Retrieve</a:t>
            </a:r>
          </a:p>
          <a:p>
            <a:pPr lvl="2"/>
            <a:r>
              <a:rPr lang="en-US" dirty="0" smtClean="0"/>
              <a:t>Transform</a:t>
            </a:r>
          </a:p>
          <a:p>
            <a:pPr lvl="2"/>
            <a:r>
              <a:rPr lang="en-CA" dirty="0" smtClean="0"/>
              <a:t>Visualise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14842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 can be used to:</a:t>
            </a:r>
          </a:p>
          <a:p>
            <a:pPr lvl="1"/>
            <a:r>
              <a:rPr lang="en-CA" dirty="0" smtClean="0"/>
              <a:t>Analyse spatial data, including:</a:t>
            </a:r>
          </a:p>
          <a:p>
            <a:pPr lvl="2"/>
            <a:r>
              <a:rPr lang="en-CA" dirty="0" smtClean="0"/>
              <a:t>retrieve, transform, and statistical analyses</a:t>
            </a:r>
          </a:p>
          <a:p>
            <a:pPr lvl="1"/>
            <a:r>
              <a:rPr lang="en-CA" dirty="0" smtClean="0"/>
              <a:t>Visualise spatial data</a:t>
            </a:r>
          </a:p>
          <a:p>
            <a:r>
              <a:rPr lang="en-CA" dirty="0" smtClean="0"/>
              <a:t>R doesn’t have a storage capacity per say</a:t>
            </a:r>
          </a:p>
          <a:p>
            <a:pPr lvl="1"/>
            <a:r>
              <a:rPr lang="en-CA" dirty="0" smtClean="0"/>
              <a:t>No equivalent of Arc Catalogue or GIS database</a:t>
            </a:r>
          </a:p>
          <a:p>
            <a:pPr lvl="1"/>
            <a:r>
              <a:rPr lang="en-CA" dirty="0" smtClean="0"/>
              <a:t>But can somewhat handle this with proper R practices, including using R Studio projects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50084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spatial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Spatial data is referenced with respect to their location on Earth</a:t>
            </a:r>
          </a:p>
          <a:p>
            <a:r>
              <a:rPr lang="en-US" dirty="0" smtClean="0"/>
              <a:t>For this you need as set of information, e.g.: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Longitude (</a:t>
            </a:r>
            <a:r>
              <a:rPr lang="en-US" baseline="30000" dirty="0" smtClean="0"/>
              <a:t>o</a:t>
            </a:r>
            <a:r>
              <a:rPr lang="en-US" dirty="0" smtClean="0"/>
              <a:t>) with respect to </a:t>
            </a:r>
            <a:r>
              <a:rPr lang="en-US" dirty="0"/>
              <a:t>prime meridian </a:t>
            </a:r>
            <a:r>
              <a:rPr lang="en-US" dirty="0" smtClean="0"/>
              <a:t>(e.g., Greenwich)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Latitude with </a:t>
            </a:r>
            <a:r>
              <a:rPr lang="en-US" dirty="0"/>
              <a:t>respect </a:t>
            </a:r>
            <a:r>
              <a:rPr lang="en-US" dirty="0" smtClean="0"/>
              <a:t>to the equator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Earth shape model (e.g., WGS84).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219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spherical Earth on </a:t>
            </a:r>
            <a:r>
              <a:rPr lang="en-US" smtClean="0"/>
              <a:t>a flat map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62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29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to get info:</a:t>
            </a:r>
            <a:br>
              <a:rPr lang="en-US" dirty="0" smtClean="0"/>
            </a:br>
            <a:r>
              <a:rPr lang="en-US" dirty="0" smtClean="0"/>
              <a:t>CRAN spatial task view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5" descr="Screen Shot 2015-01-26 at 10.06.0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713" r="-12713"/>
          <a:stretch>
            <a:fillRect/>
          </a:stretch>
        </p:blipFill>
        <p:spPr>
          <a:xfrm>
            <a:off x="-600554" y="1576299"/>
            <a:ext cx="10360051" cy="569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247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to get info:</a:t>
            </a:r>
            <a:br>
              <a:rPr lang="en-US" dirty="0" smtClean="0"/>
            </a:br>
            <a:r>
              <a:rPr lang="en-US" dirty="0" smtClean="0"/>
              <a:t>R-Sig-Geo mailing list</a:t>
            </a:r>
            <a:endParaRPr lang="en-US" dirty="0"/>
          </a:p>
        </p:txBody>
      </p:sp>
      <p:pic>
        <p:nvPicPr>
          <p:cNvPr id="7" name="Picture 6" descr="RSigGe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1038"/>
            <a:ext cx="9144000" cy="638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961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to get info:</a:t>
            </a:r>
            <a:br>
              <a:rPr lang="en-US" dirty="0" smtClean="0"/>
            </a:br>
            <a:r>
              <a:rPr lang="en-US" dirty="0" smtClean="0"/>
              <a:t>R-Sig-Geo mailing list</a:t>
            </a:r>
            <a:endParaRPr lang="en-US" dirty="0"/>
          </a:p>
        </p:txBody>
      </p:sp>
      <p:pic>
        <p:nvPicPr>
          <p:cNvPr id="7" name="Picture 6" descr="RSigGe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1038"/>
            <a:ext cx="9144000" cy="638425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2057" y="4785574"/>
            <a:ext cx="8946974" cy="1462889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22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240</Words>
  <Application>Microsoft Macintosh PowerPoint</Application>
  <PresentationFormat>On-screen Show (4:3)</PresentationFormat>
  <Paragraphs>45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GIS in R Lecture 1</vt:lpstr>
      <vt:lpstr>What is GIS?</vt:lpstr>
      <vt:lpstr>GIS in R</vt:lpstr>
      <vt:lpstr>What is spatial data?</vt:lpstr>
      <vt:lpstr>A spherical Earth on a flat map</vt:lpstr>
      <vt:lpstr>PowerPoint Presentation</vt:lpstr>
      <vt:lpstr>Where to get info: CRAN spatial task view</vt:lpstr>
      <vt:lpstr>Where to get info: R-Sig-Geo mailing list</vt:lpstr>
      <vt:lpstr>Where to get info: R-Sig-Geo mailing list</vt:lpstr>
      <vt:lpstr>Where to get info: R-Sig-Geo mailing list</vt:lpstr>
      <vt:lpstr>Where to get info: R-Sig-Geo mailing list</vt:lpstr>
      <vt:lpstr>Where to get info: R-Sig-Geo mailing list</vt:lpstr>
      <vt:lpstr>Where to get info: stackoverflow</vt:lpstr>
      <vt:lpstr>Where to get info: stackoverflow</vt:lpstr>
      <vt:lpstr>Where to get info: stackoverflow</vt:lpstr>
      <vt:lpstr>Where to get info: stackoverflow</vt:lpstr>
      <vt:lpstr>Where to get info: Bivand et al. (2013) Book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Marie Auger-Methe</dc:creator>
  <cp:lastModifiedBy>Marie Auger-Methe</cp:lastModifiedBy>
  <cp:revision>17</cp:revision>
  <dcterms:created xsi:type="dcterms:W3CDTF">2015-01-26T14:04:36Z</dcterms:created>
  <dcterms:modified xsi:type="dcterms:W3CDTF">2015-01-27T15:18:51Z</dcterms:modified>
</cp:coreProperties>
</file>