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a2beed3b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a2beed3b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a2beed3b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a2beed3b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a2beed3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a2beed3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a2beed3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a2beed3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a2beed3b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a2beed3b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a2beed3b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a2beed3b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8cabebcc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8cabebcc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a2beed3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a2beed3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a2beed3b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a2beed3b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a2beed3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a2beed3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openfoodfacts/world-food-fa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FOODFLIX</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Marie De Smedt 03.2021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5. </a:t>
            </a:r>
            <a:r>
              <a:rPr lang="fr"/>
              <a:t>Étapes</a:t>
            </a:r>
            <a:r>
              <a:rPr lang="fr"/>
              <a:t> suivantes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Il reste à visualiser les données, puis à implémenter un moteur de recommandation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8. Annexes</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Sommaire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fr"/>
              <a:t>Contexte</a:t>
            </a:r>
            <a:endParaRPr/>
          </a:p>
          <a:p>
            <a:pPr indent="-342900" lvl="0" marL="457200" rtl="0" algn="l">
              <a:spcBef>
                <a:spcPts val="0"/>
              </a:spcBef>
              <a:spcAft>
                <a:spcPts val="0"/>
              </a:spcAft>
              <a:buSzPts val="1800"/>
              <a:buAutoNum type="arabicPeriod"/>
            </a:pPr>
            <a:r>
              <a:rPr lang="fr"/>
              <a:t>Objectifs</a:t>
            </a:r>
            <a:endParaRPr/>
          </a:p>
          <a:p>
            <a:pPr indent="-342900" lvl="0" marL="457200" rtl="0" algn="l">
              <a:spcBef>
                <a:spcPts val="0"/>
              </a:spcBef>
              <a:spcAft>
                <a:spcPts val="0"/>
              </a:spcAft>
              <a:buSzPts val="1800"/>
              <a:buAutoNum type="arabicPeriod"/>
            </a:pPr>
            <a:r>
              <a:rPr lang="fr"/>
              <a:t>Approche</a:t>
            </a:r>
            <a:endParaRPr/>
          </a:p>
          <a:p>
            <a:pPr indent="-342900" lvl="0" marL="457200" rtl="0" algn="l">
              <a:spcBef>
                <a:spcPts val="0"/>
              </a:spcBef>
              <a:spcAft>
                <a:spcPts val="0"/>
              </a:spcAft>
              <a:buSzPts val="1800"/>
              <a:buAutoNum type="arabicPeriod"/>
            </a:pPr>
            <a:r>
              <a:rPr lang="fr"/>
              <a:t>Analyse</a:t>
            </a:r>
            <a:endParaRPr/>
          </a:p>
          <a:p>
            <a:pPr indent="-342900" lvl="0" marL="457200" rtl="0" algn="l">
              <a:spcBef>
                <a:spcPts val="0"/>
              </a:spcBef>
              <a:spcAft>
                <a:spcPts val="0"/>
              </a:spcAft>
              <a:buSzPts val="1800"/>
              <a:buAutoNum type="arabicPeriod"/>
            </a:pPr>
            <a:r>
              <a:rPr lang="fr"/>
              <a:t>Sélection</a:t>
            </a:r>
            <a:r>
              <a:rPr lang="fr"/>
              <a:t> des données</a:t>
            </a:r>
            <a:endParaRPr/>
          </a:p>
          <a:p>
            <a:pPr indent="-342900" lvl="0" marL="457200" rtl="0" algn="l">
              <a:spcBef>
                <a:spcPts val="0"/>
              </a:spcBef>
              <a:spcAft>
                <a:spcPts val="0"/>
              </a:spcAft>
              <a:buSzPts val="1800"/>
              <a:buAutoNum type="arabicPeriod"/>
            </a:pPr>
            <a:r>
              <a:rPr lang="fr"/>
              <a:t>Nettoyage</a:t>
            </a:r>
            <a:endParaRPr/>
          </a:p>
          <a:p>
            <a:pPr indent="-342900" lvl="0" marL="457200" rtl="0" algn="l">
              <a:spcBef>
                <a:spcPts val="0"/>
              </a:spcBef>
              <a:spcAft>
                <a:spcPts val="0"/>
              </a:spcAft>
              <a:buSzPts val="1800"/>
              <a:buAutoNum type="arabicPeriod"/>
            </a:pPr>
            <a:r>
              <a:rPr lang="fr"/>
              <a:t>Étapes</a:t>
            </a:r>
            <a:r>
              <a:rPr lang="fr"/>
              <a:t> suivantes</a:t>
            </a:r>
            <a:endParaRPr/>
          </a:p>
          <a:p>
            <a:pPr indent="-342900" lvl="0" marL="457200" rtl="0" algn="l">
              <a:spcBef>
                <a:spcPts val="0"/>
              </a:spcBef>
              <a:spcAft>
                <a:spcPts val="0"/>
              </a:spcAft>
              <a:buSzPts val="1800"/>
              <a:buAutoNum type="arabicPeriod"/>
            </a:pPr>
            <a:r>
              <a:rPr lang="fr"/>
              <a:t>Annexes</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fr"/>
              <a:t>Contexte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fr" sz="2158">
                <a:solidFill>
                  <a:schemeClr val="dk1"/>
                </a:solidFill>
              </a:rPr>
              <a:t>1.1 Besoins client:</a:t>
            </a:r>
            <a:endParaRPr b="1" sz="2158">
              <a:solidFill>
                <a:schemeClr val="dk1"/>
              </a:solidFill>
            </a:endParaRPr>
          </a:p>
          <a:p>
            <a:pPr indent="0" lvl="0" marL="0" rtl="0" algn="just">
              <a:spcBef>
                <a:spcPts val="1200"/>
              </a:spcBef>
              <a:spcAft>
                <a:spcPts val="0"/>
              </a:spcAft>
              <a:buNone/>
            </a:pPr>
            <a:r>
              <a:rPr lang="fr">
                <a:solidFill>
                  <a:schemeClr val="dk1"/>
                </a:solidFill>
              </a:rPr>
              <a:t>L’objectif est de créer une application permettant de recommander le meilleur produit à un utilisateurs selon un mot clé ou un ensemble de mot clés. (type yuka)</a:t>
            </a:r>
            <a:endParaRPr>
              <a:solidFill>
                <a:schemeClr val="dk1"/>
              </a:solidFill>
            </a:endParaRPr>
          </a:p>
          <a:p>
            <a:pPr indent="0" lvl="0" marL="0" rtl="0" algn="just">
              <a:spcBef>
                <a:spcPts val="1200"/>
              </a:spcBef>
              <a:spcAft>
                <a:spcPts val="0"/>
              </a:spcAft>
              <a:buNone/>
            </a:pPr>
            <a:r>
              <a:rPr lang="fr" u="sng">
                <a:solidFill>
                  <a:schemeClr val="dk1"/>
                </a:solidFill>
              </a:rPr>
              <a:t>MVP</a:t>
            </a:r>
            <a:r>
              <a:rPr lang="fr">
                <a:solidFill>
                  <a:schemeClr val="dk1"/>
                </a:solidFill>
              </a:rPr>
              <a:t>: Les éléments à remonter sont les éléments liés au Nutri Score. </a:t>
            </a:r>
            <a:endParaRPr>
              <a:solidFill>
                <a:schemeClr val="dk1"/>
              </a:solidFill>
            </a:endParaRPr>
          </a:p>
          <a:p>
            <a:pPr indent="0" lvl="0" marL="0" rtl="0" algn="just">
              <a:spcBef>
                <a:spcPts val="1200"/>
              </a:spcBef>
              <a:spcAft>
                <a:spcPts val="0"/>
              </a:spcAft>
              <a:buNone/>
            </a:pPr>
            <a:r>
              <a:rPr lang="fr" u="sng">
                <a:solidFill>
                  <a:schemeClr val="dk1"/>
                </a:solidFill>
              </a:rPr>
              <a:t>Could be</a:t>
            </a:r>
            <a:r>
              <a:rPr lang="fr">
                <a:solidFill>
                  <a:schemeClr val="dk1"/>
                </a:solidFill>
              </a:rPr>
              <a:t> : Permettre à l’application de recommander des produits acceptables dans les le cadre d’un régime spécifique (Vegan, Végétarien, Végétalien…)</a:t>
            </a:r>
            <a:endParaRPr>
              <a:solidFill>
                <a:schemeClr val="dk1"/>
              </a:solidFill>
            </a:endParaRPr>
          </a:p>
          <a:p>
            <a:pPr indent="0" lvl="0" marL="0" rtl="0" algn="just">
              <a:spcBef>
                <a:spcPts val="1200"/>
              </a:spcBef>
              <a:spcAft>
                <a:spcPts val="0"/>
              </a:spcAft>
              <a:buNone/>
            </a:pPr>
            <a:r>
              <a:rPr lang="fr" u="sng">
                <a:solidFill>
                  <a:schemeClr val="dk1"/>
                </a:solidFill>
              </a:rPr>
              <a:t>Cas d’utilisation: </a:t>
            </a:r>
            <a:r>
              <a:rPr lang="fr">
                <a:solidFill>
                  <a:schemeClr val="dk1"/>
                </a:solidFill>
              </a:rPr>
              <a:t>Un utilisateur souhaite manger une pizza, il cherche à manger la pizza la meilleur d’un point de vue nutritif. Il va donc taper pizza dans une barre de recherche, afin que l’application lui propose un certain nombre de pizza avec leur score nutritifs respectifs.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fr"/>
              <a:t>Contexte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fr" sz="2413">
                <a:solidFill>
                  <a:schemeClr val="dk1"/>
                </a:solidFill>
              </a:rPr>
              <a:t>1.2 Les datas:</a:t>
            </a:r>
            <a:endParaRPr b="1" sz="2413">
              <a:solidFill>
                <a:schemeClr val="dk1"/>
              </a:solidFill>
            </a:endParaRPr>
          </a:p>
          <a:p>
            <a:pPr indent="0" lvl="0" marL="0" rtl="0" algn="l">
              <a:spcBef>
                <a:spcPts val="1200"/>
              </a:spcBef>
              <a:spcAft>
                <a:spcPts val="0"/>
              </a:spcAft>
              <a:buNone/>
            </a:pPr>
            <a:r>
              <a:rPr lang="fr" sz="2318">
                <a:solidFill>
                  <a:schemeClr val="dk1"/>
                </a:solidFill>
              </a:rPr>
              <a:t>Nous allons utiliser la base de données </a:t>
            </a:r>
            <a:r>
              <a:rPr b="1" lang="fr" sz="2318">
                <a:solidFill>
                  <a:schemeClr val="dk1"/>
                </a:solidFill>
              </a:rPr>
              <a:t>Open Food Facts</a:t>
            </a:r>
            <a:r>
              <a:rPr lang="fr" sz="2318">
                <a:solidFill>
                  <a:schemeClr val="dk1"/>
                </a:solidFill>
              </a:rPr>
              <a:t>.</a:t>
            </a:r>
            <a:endParaRPr sz="2318">
              <a:solidFill>
                <a:schemeClr val="dk1"/>
              </a:solidFill>
            </a:endParaRPr>
          </a:p>
          <a:p>
            <a:pPr indent="0" lvl="0" marL="0" rtl="0" algn="l">
              <a:spcBef>
                <a:spcPts val="1200"/>
              </a:spcBef>
              <a:spcAft>
                <a:spcPts val="0"/>
              </a:spcAft>
              <a:buNone/>
            </a:pPr>
            <a:r>
              <a:rPr lang="fr" sz="2318">
                <a:solidFill>
                  <a:schemeClr val="dk1"/>
                </a:solidFill>
              </a:rPr>
              <a:t>Cette base de données est mondiale elle a  donc une taille conséquente, il est nécessaire de la télécharger en local:</a:t>
            </a:r>
            <a:endParaRPr sz="2318">
              <a:solidFill>
                <a:schemeClr val="dk1"/>
              </a:solidFill>
            </a:endParaRPr>
          </a:p>
          <a:p>
            <a:pPr indent="0" lvl="0" marL="0" rtl="0" algn="l">
              <a:spcBef>
                <a:spcPts val="1200"/>
              </a:spcBef>
              <a:spcAft>
                <a:spcPts val="0"/>
              </a:spcAft>
              <a:buNone/>
            </a:pPr>
            <a:r>
              <a:rPr lang="fr" sz="2318" u="sng">
                <a:solidFill>
                  <a:schemeClr val="dk1"/>
                </a:solidFill>
                <a:hlinkClick r:id="rId3">
                  <a:extLst>
                    <a:ext uri="{A12FA001-AC4F-418D-AE19-62706E023703}">
                      <ahyp:hlinkClr val="tx"/>
                    </a:ext>
                  </a:extLst>
                </a:hlinkClick>
              </a:rPr>
              <a:t>https://www.kaggle.com/openfoodfacts/world-food-fact</a:t>
            </a:r>
            <a:endParaRPr sz="2318">
              <a:solidFill>
                <a:schemeClr val="dk1"/>
              </a:solidFill>
            </a:endParaRPr>
          </a:p>
          <a:p>
            <a:pPr indent="0" lvl="0" marL="0" rtl="0" algn="l">
              <a:spcBef>
                <a:spcPts val="1200"/>
              </a:spcBef>
              <a:spcAft>
                <a:spcPts val="0"/>
              </a:spcAft>
              <a:buNone/>
            </a:pPr>
            <a:r>
              <a:rPr b="1" lang="fr" sz="2318">
                <a:solidFill>
                  <a:schemeClr val="dk1"/>
                </a:solidFill>
              </a:rPr>
              <a:t>Open Food Facts </a:t>
            </a:r>
            <a:r>
              <a:rPr lang="fr" sz="2318">
                <a:solidFill>
                  <a:schemeClr val="dk1"/>
                </a:solidFill>
              </a:rPr>
              <a:t>est un projet collaboratif en ligne et mobile dont le but est de constituer une base de données libre et ouverte sur les produits alimentaires commercialisés dans le monde entier.</a:t>
            </a:r>
            <a:endParaRPr sz="2318">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fr"/>
              <a:t>Contexte</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fr" sz="7462">
                <a:solidFill>
                  <a:schemeClr val="dk1"/>
                </a:solidFill>
              </a:rPr>
              <a:t>1.3 Notions métier:</a:t>
            </a:r>
            <a:endParaRPr b="1" sz="7462">
              <a:solidFill>
                <a:schemeClr val="dk1"/>
              </a:solidFill>
            </a:endParaRPr>
          </a:p>
          <a:p>
            <a:pPr indent="0" lvl="0" marL="0" rtl="0" algn="l">
              <a:spcBef>
                <a:spcPts val="1200"/>
              </a:spcBef>
              <a:spcAft>
                <a:spcPts val="0"/>
              </a:spcAft>
              <a:buNone/>
            </a:pPr>
            <a:r>
              <a:rPr lang="fr" sz="6400">
                <a:solidFill>
                  <a:schemeClr val="dk1"/>
                </a:solidFill>
              </a:rPr>
              <a:t> Il s’agit ici, d'après les des données de définir un </a:t>
            </a:r>
            <a:r>
              <a:rPr b="1" lang="fr" sz="6400">
                <a:solidFill>
                  <a:schemeClr val="dk1"/>
                </a:solidFill>
              </a:rPr>
              <a:t>score nutritif </a:t>
            </a:r>
            <a:r>
              <a:rPr lang="fr" sz="6400">
                <a:solidFill>
                  <a:schemeClr val="dk1"/>
                </a:solidFill>
              </a:rPr>
              <a:t> à chaque aliment.</a:t>
            </a:r>
            <a:endParaRPr sz="6400">
              <a:solidFill>
                <a:schemeClr val="dk1"/>
              </a:solidFill>
            </a:endParaRPr>
          </a:p>
          <a:p>
            <a:pPr indent="0" lvl="0" marL="0" rtl="0" algn="l">
              <a:spcBef>
                <a:spcPts val="1200"/>
              </a:spcBef>
              <a:spcAft>
                <a:spcPts val="0"/>
              </a:spcAft>
              <a:buNone/>
            </a:pPr>
            <a:r>
              <a:rPr lang="fr" sz="6400">
                <a:solidFill>
                  <a:schemeClr val="dk1"/>
                </a:solidFill>
              </a:rPr>
              <a:t>il existe déjà un Nutri-score définie par le gouvernement français.</a:t>
            </a:r>
            <a:endParaRPr sz="6400">
              <a:solidFill>
                <a:schemeClr val="dk1"/>
              </a:solidFill>
            </a:endParaRPr>
          </a:p>
          <a:p>
            <a:pPr indent="0" lvl="0" marL="0" rtl="0" algn="l">
              <a:spcBef>
                <a:spcPts val="1200"/>
              </a:spcBef>
              <a:spcAft>
                <a:spcPts val="0"/>
              </a:spcAft>
              <a:buNone/>
            </a:pPr>
            <a:r>
              <a:rPr lang="fr" sz="6400">
                <a:solidFill>
                  <a:schemeClr val="dk1"/>
                </a:solidFill>
              </a:rPr>
              <a:t>Ce Nutri-score est un logo qui informe sur la qualité nutritionnelle d’un produit. Celui ci est basé sur une échelle de 5 couleurs : </a:t>
            </a:r>
            <a:endParaRPr sz="6400">
              <a:solidFill>
                <a:schemeClr val="dk1"/>
              </a:solidFill>
            </a:endParaRPr>
          </a:p>
          <a:p>
            <a:pPr indent="0" lvl="0" marL="0" rtl="0" algn="l">
              <a:spcBef>
                <a:spcPts val="1200"/>
              </a:spcBef>
              <a:spcAft>
                <a:spcPts val="0"/>
              </a:spcAft>
              <a:buNone/>
            </a:pPr>
            <a:r>
              <a:t/>
            </a:r>
            <a:endParaRPr sz="6400">
              <a:solidFill>
                <a:schemeClr val="dk1"/>
              </a:solidFill>
            </a:endParaRPr>
          </a:p>
          <a:p>
            <a:pPr indent="0" lvl="0" marL="0" rtl="0" algn="l">
              <a:spcBef>
                <a:spcPts val="1200"/>
              </a:spcBef>
              <a:spcAft>
                <a:spcPts val="0"/>
              </a:spcAft>
              <a:buNone/>
            </a:pPr>
            <a:r>
              <a:t/>
            </a:r>
            <a:endParaRPr sz="6400">
              <a:solidFill>
                <a:schemeClr val="dk1"/>
              </a:solidFill>
            </a:endParaRPr>
          </a:p>
          <a:p>
            <a:pPr indent="0" lvl="0" marL="0" rtl="0" algn="l">
              <a:spcBef>
                <a:spcPts val="1200"/>
              </a:spcBef>
              <a:spcAft>
                <a:spcPts val="0"/>
              </a:spcAft>
              <a:buNone/>
            </a:pPr>
            <a:r>
              <a:rPr lang="fr" sz="6400">
                <a:solidFill>
                  <a:schemeClr val="dk1"/>
                </a:solidFill>
              </a:rPr>
              <a:t>Le Nutri-score n’existe pas pour tout les types d’aliments, cela ne concerne pas: les produits non transformés , certaines boissons, les aliments pour bébé, les alcools, les plats composés (2 scores)...</a:t>
            </a:r>
            <a:endParaRPr sz="64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2159163" y="2882675"/>
            <a:ext cx="4940617"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000"/>
              <a:t>Méthode de calcul du Nutri-score</a:t>
            </a:r>
            <a:endParaRPr sz="2000"/>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pic>
        <p:nvPicPr>
          <p:cNvPr id="92" name="Google Shape;92;p18"/>
          <p:cNvPicPr preferRelativeResize="0"/>
          <p:nvPr/>
        </p:nvPicPr>
        <p:blipFill rotWithShape="1">
          <a:blip r:embed="rId3">
            <a:alphaModFix/>
          </a:blip>
          <a:srcRect b="47207" l="0" r="0" t="0"/>
          <a:stretch/>
        </p:blipFill>
        <p:spPr>
          <a:xfrm>
            <a:off x="580925" y="1214038"/>
            <a:ext cx="2235199" cy="2715423"/>
          </a:xfrm>
          <a:prstGeom prst="rect">
            <a:avLst/>
          </a:prstGeom>
          <a:noFill/>
          <a:ln>
            <a:noFill/>
          </a:ln>
        </p:spPr>
      </p:pic>
      <p:pic>
        <p:nvPicPr>
          <p:cNvPr id="93" name="Google Shape;93;p18"/>
          <p:cNvPicPr preferRelativeResize="0"/>
          <p:nvPr/>
        </p:nvPicPr>
        <p:blipFill rotWithShape="1">
          <a:blip r:embed="rId4">
            <a:alphaModFix/>
          </a:blip>
          <a:srcRect b="24473" l="1540" r="-1539" t="53110"/>
          <a:stretch/>
        </p:blipFill>
        <p:spPr>
          <a:xfrm>
            <a:off x="3372337" y="1986288"/>
            <a:ext cx="2270025" cy="1170924"/>
          </a:xfrm>
          <a:prstGeom prst="rect">
            <a:avLst/>
          </a:prstGeom>
          <a:noFill/>
          <a:ln>
            <a:noFill/>
          </a:ln>
        </p:spPr>
      </p:pic>
      <p:pic>
        <p:nvPicPr>
          <p:cNvPr id="94" name="Google Shape;94;p18"/>
          <p:cNvPicPr preferRelativeResize="0"/>
          <p:nvPr/>
        </p:nvPicPr>
        <p:blipFill rotWithShape="1">
          <a:blip r:embed="rId5">
            <a:alphaModFix/>
          </a:blip>
          <a:srcRect b="0" l="0" r="4870" t="75000"/>
          <a:stretch/>
        </p:blipFill>
        <p:spPr>
          <a:xfrm>
            <a:off x="6198575" y="1928813"/>
            <a:ext cx="2126350" cy="12858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 2. Objectifs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a:t>Etudier la donnée et sélectionner le sous ensemble qui va permettre de mettre en place la solution et de proposer un jeu de données de bonne qualité permettant de passer à l’implémentation du moteur de recommandation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Présentation du jeu de données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 Nettoyage des données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