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8cabebcc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8cabebcc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8cabebcc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8cabebcc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8cabebcc4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8cabebcc4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8cabebcc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8cabebcc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8cabebcc4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8cabebcc4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8cabebc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8cabebc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8cabebc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8cabebc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8cabebcc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8cabebcc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openfoodfacts/world-food-fa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FOODFLIX</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Marie De Smedt 03.2021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Besoins Clients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fr"/>
              <a:t>L’objectif est de créer une </a:t>
            </a:r>
            <a:r>
              <a:rPr lang="fr"/>
              <a:t>application permettant de recommander le meilleur produit à un utilisateurs selon un mot clé ou un ensemble de mot clés. (type yuka)</a:t>
            </a:r>
            <a:endParaRPr/>
          </a:p>
          <a:p>
            <a:pPr indent="0" lvl="0" marL="0" rtl="0" algn="just">
              <a:spcBef>
                <a:spcPts val="1200"/>
              </a:spcBef>
              <a:spcAft>
                <a:spcPts val="0"/>
              </a:spcAft>
              <a:buNone/>
            </a:pPr>
            <a:r>
              <a:rPr lang="fr" u="sng"/>
              <a:t>MVP</a:t>
            </a:r>
            <a:r>
              <a:rPr lang="fr"/>
              <a:t>: Les éléments à remonter sont les éléments liés au Nutri Score. </a:t>
            </a:r>
            <a:endParaRPr/>
          </a:p>
          <a:p>
            <a:pPr indent="0" lvl="0" marL="0" rtl="0" algn="just">
              <a:spcBef>
                <a:spcPts val="1200"/>
              </a:spcBef>
              <a:spcAft>
                <a:spcPts val="0"/>
              </a:spcAft>
              <a:buNone/>
            </a:pPr>
            <a:r>
              <a:rPr lang="fr" u="sng"/>
              <a:t>Could be</a:t>
            </a:r>
            <a:r>
              <a:rPr lang="fr"/>
              <a:t> : Permettre à l’application de recommander des produits acceptables dans les le cadre d’un régime spécifique (Vegan, Végétarien, Végétalien…)</a:t>
            </a:r>
            <a:endParaRPr/>
          </a:p>
          <a:p>
            <a:pPr indent="0" lvl="0" marL="0" rtl="0" algn="just">
              <a:spcBef>
                <a:spcPts val="1200"/>
              </a:spcBef>
              <a:spcAft>
                <a:spcPts val="0"/>
              </a:spcAft>
              <a:buNone/>
            </a:pPr>
            <a:r>
              <a:rPr lang="fr" u="sng"/>
              <a:t>Cas d’utilisation: </a:t>
            </a:r>
            <a:r>
              <a:rPr lang="fr"/>
              <a:t>Un utilisateur souhaite manger une pizza, il cherche à manger la pizza la meilleur d’un point de vue nutritif. Il va donc taper pizza dans une barre de recherche, afin que l’application lui propose un certain nombre de pizza avec leur score nutritifs respectifs.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Notions métiers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 Il s’agit ici, </a:t>
            </a:r>
            <a:r>
              <a:rPr lang="fr"/>
              <a:t>d'après</a:t>
            </a:r>
            <a:r>
              <a:rPr lang="fr"/>
              <a:t> les des données de définir un </a:t>
            </a:r>
            <a:r>
              <a:rPr b="1" lang="fr"/>
              <a:t>score nutritif </a:t>
            </a:r>
            <a:r>
              <a:rPr lang="fr"/>
              <a:t> à chaque aliment.</a:t>
            </a:r>
            <a:endParaRPr/>
          </a:p>
          <a:p>
            <a:pPr indent="0" lvl="0" marL="0" rtl="0" algn="l">
              <a:spcBef>
                <a:spcPts val="1200"/>
              </a:spcBef>
              <a:spcAft>
                <a:spcPts val="0"/>
              </a:spcAft>
              <a:buNone/>
            </a:pPr>
            <a:r>
              <a:rPr lang="fr"/>
              <a:t>il existe déjà un Nutri-score définie</a:t>
            </a:r>
            <a:r>
              <a:rPr lang="fr"/>
              <a:t> par le gouvernement </a:t>
            </a:r>
            <a:r>
              <a:rPr lang="fr"/>
              <a:t>français.</a:t>
            </a:r>
            <a:endParaRPr/>
          </a:p>
          <a:p>
            <a:pPr indent="0" lvl="0" marL="0" rtl="0" algn="l">
              <a:spcBef>
                <a:spcPts val="1200"/>
              </a:spcBef>
              <a:spcAft>
                <a:spcPts val="0"/>
              </a:spcAft>
              <a:buNone/>
            </a:pPr>
            <a:r>
              <a:rPr lang="fr"/>
              <a:t>Ce Nutri-score est un logo qui informe sur la qualité nutritionnelle d’un produit. Celui ci est basé sur une échelle de 5 couleurs :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Le Nutri-score n’existe pas pour tout les types d’aliments, cela ne concerne pas: les produits non transformés , certaines boissons, les aliments pour bébé, les alcools, les plats composés (2 scores)...</a:t>
            </a:r>
            <a:endParaRPr/>
          </a:p>
        </p:txBody>
      </p:sp>
      <p:pic>
        <p:nvPicPr>
          <p:cNvPr id="73" name="Google Shape;73;p15"/>
          <p:cNvPicPr preferRelativeResize="0"/>
          <p:nvPr/>
        </p:nvPicPr>
        <p:blipFill>
          <a:blip r:embed="rId3">
            <a:alphaModFix/>
          </a:blip>
          <a:stretch>
            <a:fillRect/>
          </a:stretch>
        </p:blipFill>
        <p:spPr>
          <a:xfrm>
            <a:off x="2144788" y="2875500"/>
            <a:ext cx="4940617"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Méthode de calcul du Nutri-score</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 </a:t>
            </a:r>
            <a:endParaRPr/>
          </a:p>
        </p:txBody>
      </p:sp>
      <p:pic>
        <p:nvPicPr>
          <p:cNvPr id="80" name="Google Shape;80;p16"/>
          <p:cNvPicPr preferRelativeResize="0"/>
          <p:nvPr/>
        </p:nvPicPr>
        <p:blipFill rotWithShape="1">
          <a:blip r:embed="rId3">
            <a:alphaModFix/>
          </a:blip>
          <a:srcRect b="47207" l="0" r="0" t="0"/>
          <a:stretch/>
        </p:blipFill>
        <p:spPr>
          <a:xfrm>
            <a:off x="580925" y="1214038"/>
            <a:ext cx="2235199" cy="2715423"/>
          </a:xfrm>
          <a:prstGeom prst="rect">
            <a:avLst/>
          </a:prstGeom>
          <a:noFill/>
          <a:ln>
            <a:noFill/>
          </a:ln>
        </p:spPr>
      </p:pic>
      <p:pic>
        <p:nvPicPr>
          <p:cNvPr id="81" name="Google Shape;81;p16"/>
          <p:cNvPicPr preferRelativeResize="0"/>
          <p:nvPr/>
        </p:nvPicPr>
        <p:blipFill rotWithShape="1">
          <a:blip r:embed="rId4">
            <a:alphaModFix/>
          </a:blip>
          <a:srcRect b="24473" l="1540" r="-1539" t="53110"/>
          <a:stretch/>
        </p:blipFill>
        <p:spPr>
          <a:xfrm>
            <a:off x="3372337" y="1986288"/>
            <a:ext cx="2270025" cy="1170924"/>
          </a:xfrm>
          <a:prstGeom prst="rect">
            <a:avLst/>
          </a:prstGeom>
          <a:noFill/>
          <a:ln>
            <a:noFill/>
          </a:ln>
        </p:spPr>
      </p:pic>
      <p:pic>
        <p:nvPicPr>
          <p:cNvPr id="82" name="Google Shape;82;p16"/>
          <p:cNvPicPr preferRelativeResize="0"/>
          <p:nvPr/>
        </p:nvPicPr>
        <p:blipFill rotWithShape="1">
          <a:blip r:embed="rId5">
            <a:alphaModFix/>
          </a:blip>
          <a:srcRect b="0" l="0" r="4870" t="75000"/>
          <a:stretch/>
        </p:blipFill>
        <p:spPr>
          <a:xfrm>
            <a:off x="6198575" y="1928813"/>
            <a:ext cx="2126350" cy="12858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data</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Nous allons utiliser la base de données </a:t>
            </a:r>
            <a:r>
              <a:rPr b="1" lang="fr"/>
              <a:t>Open Food Facts</a:t>
            </a:r>
            <a:r>
              <a:rPr lang="fr"/>
              <a:t>.</a:t>
            </a:r>
            <a:endParaRPr/>
          </a:p>
          <a:p>
            <a:pPr indent="0" lvl="0" marL="0" rtl="0" algn="l">
              <a:spcBef>
                <a:spcPts val="1200"/>
              </a:spcBef>
              <a:spcAft>
                <a:spcPts val="0"/>
              </a:spcAft>
              <a:buNone/>
            </a:pPr>
            <a:r>
              <a:rPr lang="fr"/>
              <a:t>Cette base de données est mondiale elle a  donc une taille conséquente, il est nécessaire de la télécharger en local:</a:t>
            </a:r>
            <a:endParaRPr/>
          </a:p>
          <a:p>
            <a:pPr indent="0" lvl="0" marL="0" rtl="0" algn="l">
              <a:spcBef>
                <a:spcPts val="1200"/>
              </a:spcBef>
              <a:spcAft>
                <a:spcPts val="0"/>
              </a:spcAft>
              <a:buNone/>
            </a:pPr>
            <a:r>
              <a:rPr lang="fr" u="sng">
                <a:solidFill>
                  <a:schemeClr val="hlink"/>
                </a:solidFill>
                <a:hlinkClick r:id="rId3"/>
              </a:rPr>
              <a:t>https://www.kaggle.com/openfoodfacts/world-food-fact</a:t>
            </a:r>
            <a:endParaRPr/>
          </a:p>
          <a:p>
            <a:pPr indent="0" lvl="0" marL="0" rtl="0" algn="l">
              <a:spcBef>
                <a:spcPts val="1200"/>
              </a:spcBef>
              <a:spcAft>
                <a:spcPts val="0"/>
              </a:spcAft>
              <a:buNone/>
            </a:pPr>
            <a:r>
              <a:rPr b="1" lang="fr"/>
              <a:t>Open Food Facts </a:t>
            </a:r>
            <a:r>
              <a:rPr lang="fr"/>
              <a:t>est un projet collaboratif en ligne et mobile dont le but est de constituer une base de données libre et ouverte sur les produits alimentaires commercialisés dans le monde entier.</a:t>
            </a:r>
            <a:endParaRPr/>
          </a:p>
          <a:p>
            <a:pPr indent="0" lvl="0" marL="0" rtl="0" algn="l">
              <a:spcBef>
                <a:spcPts val="1200"/>
              </a:spcBef>
              <a:spcAft>
                <a:spcPts val="1200"/>
              </a:spcAft>
              <a:buNone/>
            </a:pPr>
            <a:r>
              <a:rPr lang="fr"/>
              <a:t>Nous ne conserverons que les données </a:t>
            </a:r>
            <a:r>
              <a:rPr lang="fr"/>
              <a:t>française</a:t>
            </a:r>
            <a:r>
              <a:rPr lang="fr"/>
              <a:t> puisque l’application est destinée à un public </a:t>
            </a:r>
            <a:r>
              <a:rPr lang="fr"/>
              <a:t>français.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64675" y="120000"/>
            <a:ext cx="2839500" cy="513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Trello de départ</a:t>
            </a:r>
            <a:endParaRPr/>
          </a:p>
        </p:txBody>
      </p:sp>
      <p:sp>
        <p:nvSpPr>
          <p:cNvPr id="94" name="Google Shape;94;p18"/>
          <p:cNvSpPr/>
          <p:nvPr/>
        </p:nvSpPr>
        <p:spPr>
          <a:xfrm>
            <a:off x="330450" y="941050"/>
            <a:ext cx="1644900" cy="14007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solidFill>
                <a:srgbClr val="CC0000"/>
              </a:solidFill>
            </a:endParaRPr>
          </a:p>
        </p:txBody>
      </p:sp>
      <p:pic>
        <p:nvPicPr>
          <p:cNvPr id="95" name="Google Shape;95;p18"/>
          <p:cNvPicPr preferRelativeResize="0"/>
          <p:nvPr/>
        </p:nvPicPr>
        <p:blipFill>
          <a:blip r:embed="rId3">
            <a:alphaModFix/>
          </a:blip>
          <a:stretch>
            <a:fillRect/>
          </a:stretch>
        </p:blipFill>
        <p:spPr>
          <a:xfrm>
            <a:off x="168824" y="633900"/>
            <a:ext cx="1549350" cy="4409226"/>
          </a:xfrm>
          <a:prstGeom prst="rect">
            <a:avLst/>
          </a:prstGeom>
          <a:noFill/>
          <a:ln>
            <a:noFill/>
          </a:ln>
        </p:spPr>
      </p:pic>
      <p:sp>
        <p:nvSpPr>
          <p:cNvPr id="96" name="Google Shape;96;p18"/>
          <p:cNvSpPr txBox="1"/>
          <p:nvPr/>
        </p:nvSpPr>
        <p:spPr>
          <a:xfrm>
            <a:off x="2061725" y="1441300"/>
            <a:ext cx="666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1"/>
                </a:solidFill>
                <a:latin typeface="Average"/>
                <a:ea typeface="Average"/>
                <a:cs typeface="Average"/>
                <a:sym typeface="Average"/>
              </a:rPr>
              <a:t>First cleaning : sur pycharm</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load_data.py : pour charger le fichier .tsv en dataframe. (10000 lignes 163 col)</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first_cleaning.py : pour modifier le sample et le sauvegarder dans la base sql en tant que “first_sample”. Reste 10000 lignes et 117 colonnes</a:t>
            </a:r>
            <a:endParaRPr>
              <a:solidFill>
                <a:schemeClr val="dk1"/>
              </a:solidFill>
              <a:latin typeface="Average"/>
              <a:ea typeface="Average"/>
              <a:cs typeface="Average"/>
              <a:sym typeface="Average"/>
            </a:endParaRPr>
          </a:p>
        </p:txBody>
      </p:sp>
      <p:sp>
        <p:nvSpPr>
          <p:cNvPr id="97" name="Google Shape;97;p18"/>
          <p:cNvSpPr txBox="1"/>
          <p:nvPr/>
        </p:nvSpPr>
        <p:spPr>
          <a:xfrm>
            <a:off x="2025800" y="2945275"/>
            <a:ext cx="6702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1"/>
                </a:solidFill>
                <a:latin typeface="Average"/>
                <a:ea typeface="Average"/>
                <a:cs typeface="Average"/>
                <a:sym typeface="Average"/>
              </a:rPr>
              <a:t>Choix des colonnes à garder: pour un MVP:</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Toutes les colonnes participant au calcul du Nutri-score.(8 colonnes)</a:t>
            </a:r>
            <a:endParaRPr>
              <a:solidFill>
                <a:schemeClr val="dk1"/>
              </a:solidFill>
              <a:latin typeface="Average"/>
              <a:ea typeface="Average"/>
              <a:cs typeface="Average"/>
              <a:sym typeface="Average"/>
            </a:endParaRPr>
          </a:p>
          <a:p>
            <a:pPr indent="-317500" lvl="0" marL="457200" rtl="0" algn="just">
              <a:spcBef>
                <a:spcPts val="0"/>
              </a:spcBef>
              <a:spcAft>
                <a:spcPts val="0"/>
              </a:spcAft>
              <a:buClr>
                <a:schemeClr val="dk1"/>
              </a:buClr>
              <a:buSzPts val="1400"/>
              <a:buFont typeface="Average"/>
              <a:buChar char="-"/>
            </a:pPr>
            <a:r>
              <a:rPr lang="fr">
                <a:solidFill>
                  <a:schemeClr val="dk1"/>
                </a:solidFill>
                <a:latin typeface="Average"/>
                <a:ea typeface="Average"/>
                <a:cs typeface="Average"/>
                <a:sym typeface="Average"/>
              </a:rPr>
              <a:t>La dénomination du produit.(1 colonne)</a:t>
            </a:r>
            <a:endParaRPr>
              <a:solidFill>
                <a:schemeClr val="dk1"/>
              </a:solidFill>
              <a:latin typeface="Average"/>
              <a:ea typeface="Average"/>
              <a:cs typeface="Average"/>
              <a:sym typeface="Average"/>
            </a:endParaRPr>
          </a:p>
          <a:p>
            <a:pPr indent="0" lvl="0" marL="0" rtl="0" algn="just">
              <a:spcBef>
                <a:spcPts val="0"/>
              </a:spcBef>
              <a:spcAft>
                <a:spcPts val="0"/>
              </a:spcAft>
              <a:buNone/>
            </a:pPr>
            <a:r>
              <a:t/>
            </a:r>
            <a:endParaRPr>
              <a:solidFill>
                <a:schemeClr val="dk1"/>
              </a:solidFill>
              <a:latin typeface="Average"/>
              <a:ea typeface="Average"/>
              <a:cs typeface="Average"/>
              <a:sym typeface="Average"/>
            </a:endParaRPr>
          </a:p>
        </p:txBody>
      </p:sp>
      <p:sp>
        <p:nvSpPr>
          <p:cNvPr id="98" name="Google Shape;98;p18"/>
          <p:cNvSpPr txBox="1"/>
          <p:nvPr/>
        </p:nvSpPr>
        <p:spPr>
          <a:xfrm>
            <a:off x="2025800" y="4144975"/>
            <a:ext cx="666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00">
                <a:solidFill>
                  <a:schemeClr val="dk1"/>
                </a:solidFill>
                <a:latin typeface="Average"/>
                <a:ea typeface="Average"/>
                <a:cs typeface="Average"/>
                <a:sym typeface="Average"/>
              </a:rPr>
              <a:t>Le sample final comprend 10 000 lignes et 9 colonnes</a:t>
            </a:r>
            <a:endParaRPr sz="16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analyse des notebooks existants sur kaggle</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livrable n°1: état des lieux des data not clean et analyse</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livrable n°2: data cleaning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