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a2beed3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a2beed3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2beed3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a2beed3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a2beed3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a2beed3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a2beed3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a2beed3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a2beed3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a2beed3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a2beed3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a2beed3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a2beed3b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a2beed3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a2beed3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a2beed3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a2beed3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a2beed3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a2beed3b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a2beed3b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openfoodfacts/world-food-f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 Nettoyage des données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Voir data_clean.ipynb</a:t>
            </a:r>
            <a:endParaRPr/>
          </a:p>
          <a:p>
            <a:pPr indent="0" lvl="0" marL="0" rtl="0" algn="l">
              <a:spcBef>
                <a:spcPts val="1200"/>
              </a:spcBef>
              <a:spcAft>
                <a:spcPts val="0"/>
              </a:spcAft>
              <a:buNone/>
            </a:pPr>
            <a:r>
              <a:rPr lang="fr"/>
              <a:t>1- suppression des lignes en doublon parfait -&gt; reste 29166 lignes, 9 colonnes</a:t>
            </a:r>
            <a:endParaRPr/>
          </a:p>
          <a:p>
            <a:pPr indent="0" lvl="0" marL="0" rtl="0" algn="l">
              <a:spcBef>
                <a:spcPts val="1200"/>
              </a:spcBef>
              <a:spcAft>
                <a:spcPts val="0"/>
              </a:spcAft>
              <a:buNone/>
            </a:pPr>
            <a:r>
              <a:rPr lang="fr"/>
              <a:t>2- comme il s’agit ici de calculs de scores, tous les Nan sont transformés en 0.</a:t>
            </a:r>
            <a:endParaRPr/>
          </a:p>
          <a:p>
            <a:pPr indent="0" lvl="0" marL="0" rtl="0" algn="l">
              <a:spcBef>
                <a:spcPts val="1200"/>
              </a:spcBef>
              <a:spcAft>
                <a:spcPts val="0"/>
              </a:spcAft>
              <a:buNone/>
            </a:pPr>
            <a:r>
              <a:rPr lang="fr"/>
              <a:t>3- suppression des lignes en doublon (ex: 22 lignes ‘mayonnaise’) et remplacées par une valeur moyenne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5. </a:t>
            </a:r>
            <a:r>
              <a:rPr lang="fr"/>
              <a:t>Étapes</a:t>
            </a:r>
            <a:r>
              <a:rPr lang="fr"/>
              <a:t> suivantes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Il reste à visualiser les données, puis à implémenter un moteur de recommandation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8. Annexes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fr"/>
              <a:t>Contexte</a:t>
            </a:r>
            <a:endParaRPr/>
          </a:p>
          <a:p>
            <a:pPr indent="-342900" lvl="0" marL="457200" rtl="0" algn="l">
              <a:spcBef>
                <a:spcPts val="0"/>
              </a:spcBef>
              <a:spcAft>
                <a:spcPts val="0"/>
              </a:spcAft>
              <a:buSzPts val="1800"/>
              <a:buAutoNum type="arabicPeriod"/>
            </a:pPr>
            <a:r>
              <a:rPr lang="fr"/>
              <a:t>Objectifs</a:t>
            </a:r>
            <a:endParaRPr/>
          </a:p>
          <a:p>
            <a:pPr indent="-342900" lvl="0" marL="457200" rtl="0" algn="l">
              <a:spcBef>
                <a:spcPts val="0"/>
              </a:spcBef>
              <a:spcAft>
                <a:spcPts val="0"/>
              </a:spcAft>
              <a:buSzPts val="1800"/>
              <a:buAutoNum type="arabicPeriod"/>
            </a:pPr>
            <a:r>
              <a:rPr lang="fr"/>
              <a:t>Approche</a:t>
            </a:r>
            <a:endParaRPr/>
          </a:p>
          <a:p>
            <a:pPr indent="-342900" lvl="0" marL="457200" rtl="0" algn="l">
              <a:spcBef>
                <a:spcPts val="0"/>
              </a:spcBef>
              <a:spcAft>
                <a:spcPts val="0"/>
              </a:spcAft>
              <a:buSzPts val="1800"/>
              <a:buAutoNum type="arabicPeriod"/>
            </a:pPr>
            <a:r>
              <a:rPr lang="fr"/>
              <a:t>Analyse</a:t>
            </a:r>
            <a:endParaRPr/>
          </a:p>
          <a:p>
            <a:pPr indent="-342900" lvl="0" marL="457200" rtl="0" algn="l">
              <a:spcBef>
                <a:spcPts val="0"/>
              </a:spcBef>
              <a:spcAft>
                <a:spcPts val="0"/>
              </a:spcAft>
              <a:buSzPts val="1800"/>
              <a:buAutoNum type="arabicPeriod"/>
            </a:pPr>
            <a:r>
              <a:rPr lang="fr"/>
              <a:t>Sélection</a:t>
            </a:r>
            <a:r>
              <a:rPr lang="fr"/>
              <a:t> des données</a:t>
            </a:r>
            <a:endParaRPr/>
          </a:p>
          <a:p>
            <a:pPr indent="-342900" lvl="0" marL="457200" rtl="0" algn="l">
              <a:spcBef>
                <a:spcPts val="0"/>
              </a:spcBef>
              <a:spcAft>
                <a:spcPts val="0"/>
              </a:spcAft>
              <a:buSzPts val="1800"/>
              <a:buAutoNum type="arabicPeriod"/>
            </a:pPr>
            <a:r>
              <a:rPr lang="fr"/>
              <a:t>Nettoyage</a:t>
            </a:r>
            <a:endParaRPr/>
          </a:p>
          <a:p>
            <a:pPr indent="-342900" lvl="0" marL="457200" rtl="0" algn="l">
              <a:spcBef>
                <a:spcPts val="0"/>
              </a:spcBef>
              <a:spcAft>
                <a:spcPts val="0"/>
              </a:spcAft>
              <a:buSzPts val="1800"/>
              <a:buAutoNum type="arabicPeriod"/>
            </a:pPr>
            <a:r>
              <a:rPr lang="fr"/>
              <a:t>Étapes</a:t>
            </a:r>
            <a:r>
              <a:rPr lang="fr"/>
              <a:t> suivantes</a:t>
            </a:r>
            <a:endParaRPr/>
          </a:p>
          <a:p>
            <a:pPr indent="-342900" lvl="0" marL="457200" rtl="0" algn="l">
              <a:spcBef>
                <a:spcPts val="0"/>
              </a:spcBef>
              <a:spcAft>
                <a:spcPts val="0"/>
              </a:spcAft>
              <a:buSzPts val="1800"/>
              <a:buAutoNum type="arabicPeriod"/>
            </a:pPr>
            <a:r>
              <a:rPr lang="fr"/>
              <a:t>Annexes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r" sz="2158">
                <a:solidFill>
                  <a:schemeClr val="dk1"/>
                </a:solidFill>
              </a:rPr>
              <a:t>1.1 Besoins client:</a:t>
            </a:r>
            <a:endParaRPr b="1" sz="2158">
              <a:solidFill>
                <a:schemeClr val="dk1"/>
              </a:solidFill>
            </a:endParaRPr>
          </a:p>
          <a:p>
            <a:pPr indent="0" lvl="0" marL="0" rtl="0" algn="just">
              <a:spcBef>
                <a:spcPts val="1200"/>
              </a:spcBef>
              <a:spcAft>
                <a:spcPts val="0"/>
              </a:spcAft>
              <a:buNone/>
            </a:pPr>
            <a:r>
              <a:rPr lang="fr">
                <a:solidFill>
                  <a:schemeClr val="dk1"/>
                </a:solidFill>
              </a:rPr>
              <a:t>L’objectif est de créer une application permettant de recommander le meilleur produit à un utilisateurs selon un mot clé ou un ensemble de mot clés. (type yuka)</a:t>
            </a:r>
            <a:endParaRPr>
              <a:solidFill>
                <a:schemeClr val="dk1"/>
              </a:solidFill>
            </a:endParaRPr>
          </a:p>
          <a:p>
            <a:pPr indent="0" lvl="0" marL="0" rtl="0" algn="just">
              <a:spcBef>
                <a:spcPts val="1200"/>
              </a:spcBef>
              <a:spcAft>
                <a:spcPts val="0"/>
              </a:spcAft>
              <a:buNone/>
            </a:pPr>
            <a:r>
              <a:rPr lang="fr" u="sng">
                <a:solidFill>
                  <a:schemeClr val="dk1"/>
                </a:solidFill>
              </a:rPr>
              <a:t>MVP</a:t>
            </a:r>
            <a:r>
              <a:rPr lang="fr">
                <a:solidFill>
                  <a:schemeClr val="dk1"/>
                </a:solidFill>
              </a:rPr>
              <a:t>: Les éléments à remonter sont les éléments liés au Nutri Score. </a:t>
            </a:r>
            <a:endParaRPr>
              <a:solidFill>
                <a:schemeClr val="dk1"/>
              </a:solidFill>
            </a:endParaRPr>
          </a:p>
          <a:p>
            <a:pPr indent="0" lvl="0" marL="0" rtl="0" algn="just">
              <a:spcBef>
                <a:spcPts val="1200"/>
              </a:spcBef>
              <a:spcAft>
                <a:spcPts val="0"/>
              </a:spcAft>
              <a:buNone/>
            </a:pPr>
            <a:r>
              <a:rPr lang="fr" u="sng">
                <a:solidFill>
                  <a:schemeClr val="dk1"/>
                </a:solidFill>
              </a:rPr>
              <a:t>Could be</a:t>
            </a:r>
            <a:r>
              <a:rPr lang="fr">
                <a:solidFill>
                  <a:schemeClr val="dk1"/>
                </a:solidFill>
              </a:rPr>
              <a:t> : Permettre à l’application de recommander des produits acceptables dans les le cadre d’un régime spécifique (Vegan, Végétarien, Végétalien…)</a:t>
            </a:r>
            <a:endParaRPr>
              <a:solidFill>
                <a:schemeClr val="dk1"/>
              </a:solidFill>
            </a:endParaRPr>
          </a:p>
          <a:p>
            <a:pPr indent="0" lvl="0" marL="0" rtl="0" algn="just">
              <a:spcBef>
                <a:spcPts val="1200"/>
              </a:spcBef>
              <a:spcAft>
                <a:spcPts val="0"/>
              </a:spcAft>
              <a:buNone/>
            </a:pPr>
            <a:r>
              <a:rPr lang="fr" u="sng">
                <a:solidFill>
                  <a:schemeClr val="dk1"/>
                </a:solidFill>
              </a:rPr>
              <a:t>Cas d’utilisation: </a:t>
            </a:r>
            <a:r>
              <a:rPr lang="fr">
                <a:solidFill>
                  <a:schemeClr val="dk1"/>
                </a:solidFill>
              </a:rP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fr" sz="2413">
                <a:solidFill>
                  <a:schemeClr val="dk1"/>
                </a:solidFill>
              </a:rPr>
              <a:t>1.2 Les datas:</a:t>
            </a:r>
            <a:endParaRPr b="1" sz="2413">
              <a:solidFill>
                <a:schemeClr val="dk1"/>
              </a:solidFill>
            </a:endParaRPr>
          </a:p>
          <a:p>
            <a:pPr indent="0" lvl="0" marL="0" rtl="0" algn="l">
              <a:spcBef>
                <a:spcPts val="1200"/>
              </a:spcBef>
              <a:spcAft>
                <a:spcPts val="0"/>
              </a:spcAft>
              <a:buNone/>
            </a:pPr>
            <a:r>
              <a:rPr lang="fr" sz="2318">
                <a:solidFill>
                  <a:schemeClr val="dk1"/>
                </a:solidFill>
              </a:rPr>
              <a:t>Nous allons utiliser la base de données </a:t>
            </a:r>
            <a:r>
              <a:rPr b="1" lang="fr" sz="2318">
                <a:solidFill>
                  <a:schemeClr val="dk1"/>
                </a:solidFill>
              </a:rPr>
              <a:t>Open Food Facts</a:t>
            </a:r>
            <a:r>
              <a:rPr lang="fr" sz="2318">
                <a:solidFill>
                  <a:schemeClr val="dk1"/>
                </a:solidFill>
              </a:rPr>
              <a:t>.</a:t>
            </a:r>
            <a:endParaRPr sz="2318">
              <a:solidFill>
                <a:schemeClr val="dk1"/>
              </a:solidFill>
            </a:endParaRPr>
          </a:p>
          <a:p>
            <a:pPr indent="0" lvl="0" marL="0" rtl="0" algn="l">
              <a:spcBef>
                <a:spcPts val="1200"/>
              </a:spcBef>
              <a:spcAft>
                <a:spcPts val="0"/>
              </a:spcAft>
              <a:buNone/>
            </a:pPr>
            <a:r>
              <a:rPr lang="fr" sz="2318">
                <a:solidFill>
                  <a:schemeClr val="dk1"/>
                </a:solidFill>
              </a:rPr>
              <a:t>Cette base de données est mondiale elle a  donc une taille conséquente, il est nécessaire de la télécharger en local:</a:t>
            </a:r>
            <a:endParaRPr sz="2318">
              <a:solidFill>
                <a:schemeClr val="dk1"/>
              </a:solidFill>
            </a:endParaRPr>
          </a:p>
          <a:p>
            <a:pPr indent="0" lvl="0" marL="0" rtl="0" algn="l">
              <a:spcBef>
                <a:spcPts val="1200"/>
              </a:spcBef>
              <a:spcAft>
                <a:spcPts val="0"/>
              </a:spcAft>
              <a:buNone/>
            </a:pPr>
            <a:r>
              <a:rPr lang="fr" sz="2318" u="sng">
                <a:solidFill>
                  <a:schemeClr val="dk1"/>
                </a:solidFill>
                <a:hlinkClick r:id="rId3">
                  <a:extLst>
                    <a:ext uri="{A12FA001-AC4F-418D-AE19-62706E023703}">
                      <ahyp:hlinkClr val="tx"/>
                    </a:ext>
                  </a:extLst>
                </a:hlinkClick>
              </a:rPr>
              <a:t>https://www.kaggle.com/openfoodfacts/world-food-fact</a:t>
            </a:r>
            <a:endParaRPr sz="2318">
              <a:solidFill>
                <a:schemeClr val="dk1"/>
              </a:solidFill>
            </a:endParaRPr>
          </a:p>
          <a:p>
            <a:pPr indent="0" lvl="0" marL="0" rtl="0" algn="l">
              <a:spcBef>
                <a:spcPts val="1200"/>
              </a:spcBef>
              <a:spcAft>
                <a:spcPts val="0"/>
              </a:spcAft>
              <a:buNone/>
            </a:pPr>
            <a:r>
              <a:rPr b="1" lang="fr" sz="2318">
                <a:solidFill>
                  <a:schemeClr val="dk1"/>
                </a:solidFill>
              </a:rPr>
              <a:t>Open Food Facts </a:t>
            </a:r>
            <a:r>
              <a:rPr lang="fr" sz="2318">
                <a:solidFill>
                  <a:schemeClr val="dk1"/>
                </a:solidFill>
              </a:rPr>
              <a:t>est un projet collaboratif en ligne et mobile dont le but est de constituer une base de données libre et ouverte sur les produits alimentaires commercialisés dans le monde entier.</a:t>
            </a:r>
            <a:endParaRPr sz="2318">
              <a:solidFill>
                <a:schemeClr val="dk1"/>
              </a:solidFill>
            </a:endParaRPr>
          </a:p>
          <a:p>
            <a:pPr indent="0" lvl="0" marL="0" rtl="0" algn="l">
              <a:spcBef>
                <a:spcPts val="1200"/>
              </a:spcBef>
              <a:spcAft>
                <a:spcPts val="0"/>
              </a:spcAft>
              <a:buNone/>
            </a:pPr>
            <a:r>
              <a:t/>
            </a:r>
            <a:endParaRPr sz="2318">
              <a:solidFill>
                <a:schemeClr val="dk1"/>
              </a:solidFill>
            </a:endParaRPr>
          </a:p>
          <a:p>
            <a:pPr indent="0" lvl="0" marL="0" rtl="0" algn="l">
              <a:spcBef>
                <a:spcPts val="1200"/>
              </a:spcBef>
              <a:spcAft>
                <a:spcPts val="0"/>
              </a:spcAft>
              <a:buNone/>
            </a:pPr>
            <a:r>
              <a:rPr lang="fr" sz="2318">
                <a:solidFill>
                  <a:schemeClr val="dk1"/>
                </a:solidFill>
              </a:rPr>
              <a:t>Initialement 163 colonnes et 356 027 lugnes</a:t>
            </a:r>
            <a:endParaRPr sz="2318">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7462">
                <a:solidFill>
                  <a:schemeClr val="dk1"/>
                </a:solidFill>
              </a:rPr>
              <a:t>1.3 Notions métier:</a:t>
            </a:r>
            <a:endParaRPr b="1" sz="7462">
              <a:solidFill>
                <a:schemeClr val="dk1"/>
              </a:solidFill>
            </a:endParaRPr>
          </a:p>
          <a:p>
            <a:pPr indent="0" lvl="0" marL="0" rtl="0" algn="l">
              <a:spcBef>
                <a:spcPts val="1200"/>
              </a:spcBef>
              <a:spcAft>
                <a:spcPts val="0"/>
              </a:spcAft>
              <a:buNone/>
            </a:pPr>
            <a:r>
              <a:rPr lang="fr" sz="6400">
                <a:solidFill>
                  <a:schemeClr val="dk1"/>
                </a:solidFill>
              </a:rPr>
              <a:t> Il s’agit ici, d'après les des données de définir un </a:t>
            </a:r>
            <a:r>
              <a:rPr b="1" lang="fr" sz="6400">
                <a:solidFill>
                  <a:schemeClr val="dk1"/>
                </a:solidFill>
              </a:rPr>
              <a:t>score nutritif </a:t>
            </a:r>
            <a:r>
              <a:rPr lang="fr" sz="6400">
                <a:solidFill>
                  <a:schemeClr val="dk1"/>
                </a:solidFill>
              </a:rPr>
              <a:t> à chaque aliment.</a:t>
            </a:r>
            <a:endParaRPr sz="6400">
              <a:solidFill>
                <a:schemeClr val="dk1"/>
              </a:solidFill>
            </a:endParaRPr>
          </a:p>
          <a:p>
            <a:pPr indent="0" lvl="0" marL="0" rtl="0" algn="l">
              <a:spcBef>
                <a:spcPts val="1200"/>
              </a:spcBef>
              <a:spcAft>
                <a:spcPts val="0"/>
              </a:spcAft>
              <a:buNone/>
            </a:pPr>
            <a:r>
              <a:rPr lang="fr" sz="6400">
                <a:solidFill>
                  <a:schemeClr val="dk1"/>
                </a:solidFill>
              </a:rPr>
              <a:t>il existe déjà un Nutri-score définie par le gouvernement français.</a:t>
            </a:r>
            <a:endParaRPr sz="6400">
              <a:solidFill>
                <a:schemeClr val="dk1"/>
              </a:solidFill>
            </a:endParaRPr>
          </a:p>
          <a:p>
            <a:pPr indent="0" lvl="0" marL="0" rtl="0" algn="l">
              <a:spcBef>
                <a:spcPts val="1200"/>
              </a:spcBef>
              <a:spcAft>
                <a:spcPts val="0"/>
              </a:spcAft>
              <a:buNone/>
            </a:pPr>
            <a:r>
              <a:rPr lang="fr" sz="6400">
                <a:solidFill>
                  <a:schemeClr val="dk1"/>
                </a:solidFill>
              </a:rPr>
              <a:t>Ce Nutri-score est un logo qui informe sur la qualité nutritionnelle d’un produit. Celui ci est basé sur une échelle de 5 couleurs :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rPr lang="fr" sz="6400">
                <a:solidFill>
                  <a:schemeClr val="dk1"/>
                </a:solidFill>
              </a:rPr>
              <a:t>Le Nutri-score n’existe pas pour tout les types d’aliments, cela ne concerne pas: les produits non transformés , certaines boissons, les aliments pour bébé, les alcools, les plats composés (2 scores)...</a:t>
            </a:r>
            <a:endParaRPr sz="64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2159163" y="2882675"/>
            <a:ext cx="4940617"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00"/>
              <a:t>Méthode de calcul du Nutri-score</a:t>
            </a:r>
            <a:endParaRPr sz="2000"/>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92" name="Google Shape;92;p18"/>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93" name="Google Shape;93;p18"/>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94" name="Google Shape;94;p18"/>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2. Objectifs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t>Etudier la donnée et sélectionner le sous ensemble qui va permettre de mettre en place la solution et de proposer un jeu de données de bonne qualité permettant de passer à l’implémentation du moteur de recommandation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Présentation du jeu de données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141 colonnes à analyser pour choisir un sample cohérent avec notre objectif</a:t>
            </a:r>
            <a:endParaRPr/>
          </a:p>
        </p:txBody>
      </p:sp>
      <p:pic>
        <p:nvPicPr>
          <p:cNvPr id="107" name="Google Shape;107;p20"/>
          <p:cNvPicPr preferRelativeResize="0"/>
          <p:nvPr/>
        </p:nvPicPr>
        <p:blipFill>
          <a:blip r:embed="rId3">
            <a:alphaModFix/>
          </a:blip>
          <a:stretch>
            <a:fillRect/>
          </a:stretch>
        </p:blipFill>
        <p:spPr>
          <a:xfrm>
            <a:off x="474125" y="1017726"/>
            <a:ext cx="7653826" cy="301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466950"/>
            <a:ext cx="8520600" cy="41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Création du sample de travail (voir Data_Analyse.ipynb) démarrage avec 100 000 lignes  sur les 356027 initiales</a:t>
            </a:r>
            <a:endParaRPr/>
          </a:p>
          <a:p>
            <a:pPr indent="-342900" lvl="0" marL="457200" rtl="0" algn="l">
              <a:spcBef>
                <a:spcPts val="1200"/>
              </a:spcBef>
              <a:spcAft>
                <a:spcPts val="0"/>
              </a:spcAft>
              <a:buSzPts val="1800"/>
              <a:buChar char="-"/>
            </a:pPr>
            <a:r>
              <a:rPr lang="fr"/>
              <a:t>données </a:t>
            </a:r>
            <a:r>
              <a:rPr lang="fr"/>
              <a:t>françaises</a:t>
            </a:r>
            <a:r>
              <a:rPr lang="fr"/>
              <a:t> uniquement</a:t>
            </a:r>
            <a:endParaRPr/>
          </a:p>
          <a:p>
            <a:pPr indent="-342900" lvl="0" marL="457200" rtl="0" algn="l">
              <a:spcBef>
                <a:spcPts val="0"/>
              </a:spcBef>
              <a:spcAft>
                <a:spcPts val="0"/>
              </a:spcAft>
              <a:buSzPts val="1800"/>
              <a:buChar char="-"/>
            </a:pPr>
            <a:r>
              <a:rPr lang="fr"/>
              <a:t>colonnes nécessaires au calcul du nutri-score</a:t>
            </a:r>
            <a:endParaRPr/>
          </a:p>
          <a:p>
            <a:pPr indent="-342900" lvl="0" marL="457200" rtl="0" algn="l">
              <a:spcBef>
                <a:spcPts val="0"/>
              </a:spcBef>
              <a:spcAft>
                <a:spcPts val="0"/>
              </a:spcAft>
              <a:buSzPts val="1800"/>
              <a:buChar char="-"/>
            </a:pPr>
            <a:r>
              <a:rPr lang="fr"/>
              <a:t>colonne product_name (not null)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reste 29 535 lignes et 9 colonnes.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