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781"/>
    <p:restoredTop sz="94643"/>
  </p:normalViewPr>
  <p:slideViewPr>
    <p:cSldViewPr snapToGrid="0" snapToObjects="1">
      <p:cViewPr>
        <p:scale>
          <a:sx n="35" d="100"/>
          <a:sy n="35" d="100"/>
        </p:scale>
        <p:origin x="480" y="-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mariedolleman\Documents\Math%20CAPS\Data\data_and_graphs_csv_v2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mariedolleman\Documents\Math%20CAPS\Data\data_and_graphs_csv_v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USA</a:t>
            </a:r>
            <a:r>
              <a:rPr lang="en-US" sz="2400" baseline="0" dirty="0">
                <a:solidFill>
                  <a:schemeClr val="tx1"/>
                </a:solidFill>
              </a:rPr>
              <a:t> - HI</a:t>
            </a:r>
            <a:endParaRPr lang="en-US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7277777777778"/>
          <c:y val="0.0457875457875458"/>
        </c:manualLayout>
      </c:layout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1188101487314"/>
                  <c:y val="0.0864367114367114"/>
                </c:manualLayout>
              </c:layout>
              <c:numFmt formatCode="General" sourceLinked="0"/>
              <c:spPr>
                <a:noFill/>
                <a:ln w="25400">
                  <a:noFill/>
                </a:ln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val>
            <c:numRef>
              <c:f>Data!$D$253:$BF$253</c:f>
              <c:numCache>
                <c:formatCode>General</c:formatCode>
                <c:ptCount val="55"/>
                <c:pt idx="0">
                  <c:v>15.9997791565885</c:v>
                </c:pt>
                <c:pt idx="1">
                  <c:v>15.6812555160569</c:v>
                </c:pt>
                <c:pt idx="2">
                  <c:v>16.0139374979897</c:v>
                </c:pt>
                <c:pt idx="3">
                  <c:v>16.4827621458238</c:v>
                </c:pt>
                <c:pt idx="4">
                  <c:v>16.96811857897</c:v>
                </c:pt>
                <c:pt idx="5">
                  <c:v>17.4517252487095</c:v>
                </c:pt>
                <c:pt idx="6">
                  <c:v>18.1210730107855</c:v>
                </c:pt>
                <c:pt idx="7">
                  <c:v>18.598317882161</c:v>
                </c:pt>
                <c:pt idx="8">
                  <c:v>19.0893891562783</c:v>
                </c:pt>
                <c:pt idx="9">
                  <c:v>19.85794566231</c:v>
                </c:pt>
                <c:pt idx="10">
                  <c:v>21.1112522725943</c:v>
                </c:pt>
                <c:pt idx="11">
                  <c:v>20.98020347585728</c:v>
                </c:pt>
                <c:pt idx="12">
                  <c:v>21.7486419846018</c:v>
                </c:pt>
                <c:pt idx="13">
                  <c:v>22.5105821272339</c:v>
                </c:pt>
                <c:pt idx="14">
                  <c:v>21.50293037773428</c:v>
                </c:pt>
                <c:pt idx="15">
                  <c:v>20.40222406967538</c:v>
                </c:pt>
                <c:pt idx="16">
                  <c:v>21.1576153736785</c:v>
                </c:pt>
                <c:pt idx="17">
                  <c:v>21.5324840060117</c:v>
                </c:pt>
                <c:pt idx="18">
                  <c:v>21.9730046948357</c:v>
                </c:pt>
                <c:pt idx="19">
                  <c:v>21.7804369776276</c:v>
                </c:pt>
                <c:pt idx="20">
                  <c:v>20.7864877412257</c:v>
                </c:pt>
                <c:pt idx="21">
                  <c:v>19.7667641742132</c:v>
                </c:pt>
                <c:pt idx="22">
                  <c:v>18.59049523016088</c:v>
                </c:pt>
                <c:pt idx="23">
                  <c:v>18.5715437097933</c:v>
                </c:pt>
                <c:pt idx="24">
                  <c:v>18.9767502682074</c:v>
                </c:pt>
                <c:pt idx="25">
                  <c:v>18.88231274272458</c:v>
                </c:pt>
                <c:pt idx="26">
                  <c:v>18.72072271616148</c:v>
                </c:pt>
                <c:pt idx="27">
                  <c:v>19.3503344229412</c:v>
                </c:pt>
                <c:pt idx="28">
                  <c:v>20.0104134086438</c:v>
                </c:pt>
                <c:pt idx="29">
                  <c:v>20.07576977866368</c:v>
                </c:pt>
                <c:pt idx="30">
                  <c:v>19.3227511807806</c:v>
                </c:pt>
                <c:pt idx="31">
                  <c:v>19.0561631861681</c:v>
                </c:pt>
                <c:pt idx="32">
                  <c:v>19.1394372782772</c:v>
                </c:pt>
                <c:pt idx="33">
                  <c:v>19.3470829142925</c:v>
                </c:pt>
                <c:pt idx="34">
                  <c:v>19.3608920479162</c:v>
                </c:pt>
                <c:pt idx="35">
                  <c:v>19.2765452647232</c:v>
                </c:pt>
                <c:pt idx="36">
                  <c:v>19.4960247370023</c:v>
                </c:pt>
                <c:pt idx="37">
                  <c:v>19.6903631815798</c:v>
                </c:pt>
                <c:pt idx="38">
                  <c:v>19.57923620103388</c:v>
                </c:pt>
                <c:pt idx="39">
                  <c:v>19.727169506164</c:v>
                </c:pt>
                <c:pt idx="40">
                  <c:v>20.1787505069199</c:v>
                </c:pt>
                <c:pt idx="41">
                  <c:v>19.6365050677187</c:v>
                </c:pt>
                <c:pt idx="42">
                  <c:v>19.61340407688141</c:v>
                </c:pt>
                <c:pt idx="43">
                  <c:v>19.5641045293305</c:v>
                </c:pt>
                <c:pt idx="44">
                  <c:v>19.6583711815214</c:v>
                </c:pt>
                <c:pt idx="45">
                  <c:v>19.5918852294317</c:v>
                </c:pt>
                <c:pt idx="46">
                  <c:v>19.09406652013489</c:v>
                </c:pt>
                <c:pt idx="47">
                  <c:v>19.217897835532</c:v>
                </c:pt>
                <c:pt idx="48">
                  <c:v>18.4617638680802</c:v>
                </c:pt>
                <c:pt idx="49">
                  <c:v>17.1577377931966</c:v>
                </c:pt>
                <c:pt idx="50">
                  <c:v>17.4416151349557</c:v>
                </c:pt>
                <c:pt idx="51">
                  <c:v>16.9724170879272</c:v>
                </c:pt>
                <c:pt idx="52">
                  <c:v>16.30402162362761</c:v>
                </c:pt>
                <c:pt idx="53">
                  <c:v>16.3158788541005</c:v>
                </c:pt>
                <c:pt idx="54">
                  <c:v>16.49366613162308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512-45AA-A521-4FFED1E4D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28142896"/>
        <c:axId val="-1128140576"/>
      </c:lineChart>
      <c:catAx>
        <c:axId val="-11281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140576"/>
        <c:crosses val="autoZero"/>
        <c:auto val="1"/>
        <c:lblAlgn val="ctr"/>
        <c:lblOffset val="100"/>
        <c:noMultiLvlLbl val="0"/>
      </c:catAx>
      <c:valAx>
        <c:axId val="-112814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1428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3175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Tunisia - LMI</a:t>
            </a:r>
          </a:p>
        </c:rich>
      </c:tx>
      <c:layout>
        <c:manualLayout>
          <c:xMode val="edge"/>
          <c:yMode val="edge"/>
          <c:x val="0.384820064158647"/>
          <c:y val="0.0484950275710949"/>
        </c:manualLayout>
      </c:layout>
      <c:overlay val="0"/>
      <c:spPr>
        <a:noFill/>
        <a:ln w="25400">
          <a:noFill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Data!$B$245</c:f>
              <c:strCache>
                <c:ptCount val="1"/>
                <c:pt idx="0">
                  <c:v>Tunisia</c:v>
                </c:pt>
              </c:strCache>
            </c:strRef>
          </c:tx>
          <c:spPr>
            <a:ln w="19050" cap="rnd" cmpd="sng" algn="ctr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none"/>
          </c:marker>
          <c:trendline>
            <c:spPr>
              <a:ln w="6350" cap="rnd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391805191018"/>
                  <c:y val="-0.45400443063883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aseline="0" dirty="0"/>
                      <a:t>y = 0.0405x + 0.3978</a:t>
                    </a:r>
                    <a:endParaRPr lang="en-US" sz="2400" dirty="0"/>
                  </a:p>
                </c:rich>
              </c:tx>
              <c:numFmt formatCode="General" sourceLinked="0"/>
              <c:spPr>
                <a:noFill/>
                <a:ln w="25400">
                  <a:noFill/>
                </a:ln>
              </c:spPr>
            </c:trendlineLbl>
          </c:trendline>
          <c:val>
            <c:numRef>
              <c:f>Data!$D$245:$BF$245</c:f>
              <c:numCache>
                <c:formatCode>General</c:formatCode>
                <c:ptCount val="55"/>
                <c:pt idx="0">
                  <c:v>0.413564892657699</c:v>
                </c:pt>
                <c:pt idx="1">
                  <c:v>0.417261635383151</c:v>
                </c:pt>
                <c:pt idx="2">
                  <c:v>0.417563397442467</c:v>
                </c:pt>
                <c:pt idx="3">
                  <c:v>0.444800927989233</c:v>
                </c:pt>
                <c:pt idx="4">
                  <c:v>0.618484994542022</c:v>
                </c:pt>
                <c:pt idx="5">
                  <c:v>0.542143061276618</c:v>
                </c:pt>
                <c:pt idx="6">
                  <c:v>0.622198770016871</c:v>
                </c:pt>
                <c:pt idx="7">
                  <c:v>0.651721631947809</c:v>
                </c:pt>
                <c:pt idx="8">
                  <c:v>0.74291675607223</c:v>
                </c:pt>
                <c:pt idx="9">
                  <c:v>0.779306013369688</c:v>
                </c:pt>
                <c:pt idx="10">
                  <c:v>0.739864283375395</c:v>
                </c:pt>
                <c:pt idx="11">
                  <c:v>0.814543725886584</c:v>
                </c:pt>
                <c:pt idx="12">
                  <c:v>0.896023729736099</c:v>
                </c:pt>
                <c:pt idx="13">
                  <c:v>0.893454546463646</c:v>
                </c:pt>
                <c:pt idx="14">
                  <c:v>0.97666989218284</c:v>
                </c:pt>
                <c:pt idx="15">
                  <c:v>0.981547024702095</c:v>
                </c:pt>
                <c:pt idx="16">
                  <c:v>1.01160002877998</c:v>
                </c:pt>
                <c:pt idx="17">
                  <c:v>1.1425653667976</c:v>
                </c:pt>
                <c:pt idx="18">
                  <c:v>1.23729002787985</c:v>
                </c:pt>
                <c:pt idx="19">
                  <c:v>1.41356395236778</c:v>
                </c:pt>
                <c:pt idx="20">
                  <c:v>1.49083134911506</c:v>
                </c:pt>
                <c:pt idx="21">
                  <c:v>1.50265209111533</c:v>
                </c:pt>
                <c:pt idx="22">
                  <c:v>1.41474920926925</c:v>
                </c:pt>
                <c:pt idx="23">
                  <c:v>1.63127412653868</c:v>
                </c:pt>
                <c:pt idx="24">
                  <c:v>1.62001663594017</c:v>
                </c:pt>
                <c:pt idx="25">
                  <c:v>1.63069573972572</c:v>
                </c:pt>
                <c:pt idx="26">
                  <c:v>1.60650093025659</c:v>
                </c:pt>
                <c:pt idx="27">
                  <c:v>1.52738950117872</c:v>
                </c:pt>
                <c:pt idx="28">
                  <c:v>1.58345905123815</c:v>
                </c:pt>
                <c:pt idx="29">
                  <c:v>1.64381005826406</c:v>
                </c:pt>
                <c:pt idx="30">
                  <c:v>1.61150651473612</c:v>
                </c:pt>
                <c:pt idx="31">
                  <c:v>1.84010328731751</c:v>
                </c:pt>
                <c:pt idx="32">
                  <c:v>1.74628688660357</c:v>
                </c:pt>
                <c:pt idx="33">
                  <c:v>1.87839617306447</c:v>
                </c:pt>
                <c:pt idx="34">
                  <c:v>1.77974411260707</c:v>
                </c:pt>
                <c:pt idx="35">
                  <c:v>1.72648015821856</c:v>
                </c:pt>
                <c:pt idx="36">
                  <c:v>1.8105145863181</c:v>
                </c:pt>
                <c:pt idx="37">
                  <c:v>1.80572597289558</c:v>
                </c:pt>
                <c:pt idx="38">
                  <c:v>1.89499468124023</c:v>
                </c:pt>
                <c:pt idx="39">
                  <c:v>1.90876983159273</c:v>
                </c:pt>
                <c:pt idx="40">
                  <c:v>2.05406808419295</c:v>
                </c:pt>
                <c:pt idx="41">
                  <c:v>2.12734468384023</c:v>
                </c:pt>
                <c:pt idx="42">
                  <c:v>2.11484930648075</c:v>
                </c:pt>
                <c:pt idx="43">
                  <c:v>2.13755395295502</c:v>
                </c:pt>
                <c:pt idx="44">
                  <c:v>2.22598474425164</c:v>
                </c:pt>
                <c:pt idx="45">
                  <c:v>2.24321706289603</c:v>
                </c:pt>
                <c:pt idx="46">
                  <c:v>2.25498071033968</c:v>
                </c:pt>
                <c:pt idx="47">
                  <c:v>2.34126250826974</c:v>
                </c:pt>
                <c:pt idx="48">
                  <c:v>2.38539334177353</c:v>
                </c:pt>
                <c:pt idx="49">
                  <c:v>2.355950493041417</c:v>
                </c:pt>
                <c:pt idx="50">
                  <c:v>2.59965793011252</c:v>
                </c:pt>
                <c:pt idx="51">
                  <c:v>2.41798186065153</c:v>
                </c:pt>
                <c:pt idx="52">
                  <c:v>2.480445623950318</c:v>
                </c:pt>
                <c:pt idx="53">
                  <c:v>2.51190424527248</c:v>
                </c:pt>
                <c:pt idx="54">
                  <c:v>2.58705958448329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066-43CB-8EF5-9E5831586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128114864"/>
        <c:axId val="-1128112800"/>
      </c:lineChart>
      <c:catAx>
        <c:axId val="-1128114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112800"/>
        <c:crosses val="autoZero"/>
        <c:auto val="1"/>
        <c:lblAlgn val="ctr"/>
        <c:lblOffset val="100"/>
        <c:noMultiLvlLbl val="0"/>
      </c:catAx>
      <c:valAx>
        <c:axId val="-1128112800"/>
        <c:scaling>
          <c:orientation val="minMax"/>
          <c:max val="2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2811486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C7F1D-A630-654C-8F84-B688EC2A792E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CA2B5-3121-584A-9A89-0E2EA8E3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B1E3E-1B57-7547-8491-D925E45A1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C372-FBDA-8D4F-BD52-D9567194BAE3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11-EA64-B44F-8888-6B1DF3DB6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chart" Target="../charts/chart2.xml"/><Relationship Id="rId21" Type="http://schemas.openxmlformats.org/officeDocument/2006/relationships/image" Target="../media/image15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microsoft.com/office/2007/relationships/hdphoto" Target="../media/hdphoto2.wdp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Relationship Id="rId18" Type="http://schemas.openxmlformats.org/officeDocument/2006/relationships/image" Target="../media/image14.jpg"/><Relationship Id="rId19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microsoft.com/office/2007/relationships/hdphoto" Target="../media/hdphoto1.wdp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50" y="498978"/>
            <a:ext cx="41148000" cy="2286000"/>
          </a:xfrm>
          <a:solidFill>
            <a:schemeClr val="accent1">
              <a:lumMod val="50000"/>
            </a:schemeClr>
          </a:solidFill>
        </p:spPr>
        <p:txBody>
          <a:bodyPr anchor="ctr">
            <a:no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Combining L-Systems Grammar with Fine Arts to Produce Mathematical </a:t>
            </a:r>
            <a:r>
              <a:rPr lang="en-US" sz="7200" dirty="0" smtClean="0">
                <a:solidFill>
                  <a:schemeClr val="bg1"/>
                </a:solidFill>
              </a:rPr>
              <a:t>Objects </a:t>
            </a:r>
            <a:r>
              <a:rPr lang="mr-IN" sz="7200" dirty="0" smtClean="0">
                <a:solidFill>
                  <a:schemeClr val="bg1"/>
                </a:solidFill>
              </a:rPr>
              <a:t>–</a:t>
            </a:r>
            <a:r>
              <a:rPr lang="en-US" sz="7200" dirty="0" smtClean="0">
                <a:solidFill>
                  <a:schemeClr val="bg1"/>
                </a:solidFill>
              </a:rPr>
              <a:t> NEEDS NEW TITLE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Marie Dolleman and Chris Porter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Department of Mathematics and Computer Science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2774" y="2781034"/>
            <a:ext cx="13716000" cy="16110638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 smtClean="0"/>
              <a:t>The Project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/>
              <a:t>To create self-similar fractals using on </a:t>
            </a:r>
            <a:r>
              <a:rPr lang="en-US" sz="2800" dirty="0" err="1" smtClean="0"/>
              <a:t>Lindenmayer</a:t>
            </a:r>
            <a:r>
              <a:rPr lang="en-US" sz="2800" dirty="0" smtClean="0"/>
              <a:t> Systems and turtle graphics. </a:t>
            </a:r>
            <a:r>
              <a:rPr lang="en-US" sz="2800" dirty="0"/>
              <a:t>B</a:t>
            </a:r>
            <a:r>
              <a:rPr lang="en-US" sz="2800" dirty="0" smtClean="0"/>
              <a:t>asing the rules and initial internal and external angles within the fractals on the carbon emissions data set from eight different countries over years 1960-2014, and discovering possible insights the data itself from the final visualization. Then upon fractal creation, present findings in such a way as to draw in viewers from various backgrounds and disciplines, namely those with mathematical, scientific and studio art training utilizing the </a:t>
            </a:r>
            <a:r>
              <a:rPr lang="en-US" sz="2800" dirty="0" err="1" smtClean="0"/>
              <a:t>AxiDraw</a:t>
            </a:r>
            <a:r>
              <a:rPr lang="en-US" sz="2800" dirty="0" smtClean="0"/>
              <a:t> robot to realize the drawing component of the project.</a:t>
            </a:r>
          </a:p>
          <a:p>
            <a:pPr algn="l">
              <a:spcBef>
                <a:spcPts val="0"/>
              </a:spcBef>
            </a:pPr>
            <a:endParaRPr lang="en-US" sz="4500" dirty="0" smtClean="0"/>
          </a:p>
          <a:p>
            <a:pPr>
              <a:spcBef>
                <a:spcPts val="0"/>
              </a:spcBef>
            </a:pPr>
            <a:r>
              <a:rPr lang="en-US" sz="4400" dirty="0" smtClean="0"/>
              <a:t>Research Questions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/>
              <a:t>Can fractals represent carbon emission data?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/>
              <a:t>Will the visual qualities of the fractal indicate properties of the original data?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 smtClean="0"/>
              <a:t>Will the dimension of the fractal relate to the original data?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sz="4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 smtClean="0"/>
              <a:t>Motivation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Many artistically inclined people can absorb details, information, and symbolism from artworks over a period of hours, however they can find it difficult to take that kind of time and attention to detail to a simplistic line graph presenting data. If we truly want to inspire viewers dive into the details of data, why not present it in such a way as to spark their curiosity and interest?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44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4400" dirty="0" smtClean="0"/>
              <a:t>Sample </a:t>
            </a:r>
            <a:r>
              <a:rPr lang="en-US" sz="4400" dirty="0"/>
              <a:t>O</a:t>
            </a:r>
            <a:r>
              <a:rPr lang="en-US" sz="4400" dirty="0" smtClean="0"/>
              <a:t>f </a:t>
            </a:r>
            <a:r>
              <a:rPr lang="en-US" sz="4400" dirty="0"/>
              <a:t>T</a:t>
            </a:r>
            <a:r>
              <a:rPr lang="en-US" sz="4400" dirty="0" smtClean="0"/>
              <a:t>he Data: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8723" y="18897600"/>
            <a:ext cx="13716000" cy="39564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4400" dirty="0"/>
              <a:t>What is a fractal?</a:t>
            </a:r>
          </a:p>
          <a:p>
            <a:pPr marL="434975" lvl="2" indent="-400050">
              <a:buFont typeface="Arial" charset="0"/>
              <a:buChar char="•"/>
            </a:pPr>
            <a:r>
              <a:rPr lang="en-US" sz="2800" dirty="0"/>
              <a:t>A fractal is an infinitely repeating pattern, such that the pattern, or portion thereof, can be infinitely magnified and still recognizable</a:t>
            </a:r>
          </a:p>
          <a:p>
            <a:pPr marL="434975" indent="-400050">
              <a:buFont typeface="Arial" charset="0"/>
              <a:buChar char="•"/>
            </a:pPr>
            <a:r>
              <a:rPr lang="en-US" sz="2800" dirty="0"/>
              <a:t>Self-similarity</a:t>
            </a:r>
          </a:p>
          <a:p>
            <a:pPr marL="434975" lvl="2" indent="-400050">
              <a:buFont typeface="Arial" charset="0"/>
              <a:buChar char="•"/>
            </a:pPr>
            <a:r>
              <a:rPr lang="en-US" sz="2800" dirty="0"/>
              <a:t>Also called fractal recursion</a:t>
            </a:r>
          </a:p>
          <a:p>
            <a:pPr marL="434975" lvl="2" indent="-400050">
              <a:buFont typeface="Arial" charset="0"/>
              <a:buChar char="•"/>
            </a:pPr>
            <a:r>
              <a:rPr lang="en-US" sz="2800" dirty="0"/>
              <a:t>Parts of the of the fractal resemble the whole</a:t>
            </a:r>
          </a:p>
          <a:p>
            <a:pPr marL="434975" indent="-400050">
              <a:buFont typeface="Arial" charset="0"/>
              <a:buChar char="•"/>
            </a:pPr>
            <a:r>
              <a:rPr lang="en-US" sz="2800" dirty="0" smtClean="0"/>
              <a:t>Has Fractal </a:t>
            </a:r>
            <a:r>
              <a:rPr lang="en-US" sz="2800" dirty="0"/>
              <a:t>Dimension</a:t>
            </a:r>
          </a:p>
          <a:p>
            <a:pPr marL="1244600" lvl="2" indent="-330200">
              <a:buFont typeface="Arial" charset="0"/>
              <a:buChar char="•"/>
            </a:pPr>
            <a:r>
              <a:rPr lang="en-US" sz="2800" i="1" dirty="0"/>
              <a:t>“The quantitative measure of self-similarity and scaling”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53456" y="2773421"/>
            <a:ext cx="13716000" cy="1005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4400" dirty="0"/>
              <a:t>The Koch </a:t>
            </a:r>
            <a:r>
              <a:rPr lang="en-US" sz="4400" dirty="0" smtClean="0"/>
              <a:t>Snowflake</a:t>
            </a: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/>
              <a:t>Starts with an equilateral triangle of three symbols:</a:t>
            </a:r>
          </a:p>
          <a:p>
            <a:pPr marL="1201738" lvl="1" indent="-279400">
              <a:buFont typeface="Arial" charset="0"/>
              <a:buChar char="•"/>
            </a:pPr>
            <a:r>
              <a:rPr lang="en-US" sz="2800" dirty="0" smtClean="0"/>
              <a:t> “</a:t>
            </a:r>
            <a:r>
              <a:rPr lang="en-US" sz="2800" dirty="0" err="1" smtClean="0"/>
              <a:t>acaca</a:t>
            </a:r>
            <a:r>
              <a:rPr lang="en-US" sz="2800" dirty="0" smtClean="0"/>
              <a:t>” </a:t>
            </a:r>
            <a:r>
              <a:rPr lang="mr-IN" sz="2800" dirty="0" smtClean="0"/>
              <a:t>–</a:t>
            </a:r>
            <a:r>
              <a:rPr lang="en-US" sz="2800" dirty="0" smtClean="0"/>
              <a:t> Move forward, turn right 120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, move forward, turn right 120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, move forward</a:t>
            </a:r>
          </a:p>
          <a:p>
            <a:pPr marL="574675" indent="-561975">
              <a:buFont typeface="Arial" charset="0"/>
              <a:buChar char="•"/>
            </a:pPr>
            <a:r>
              <a:rPr lang="en-US" sz="2800" dirty="0" smtClean="0"/>
              <a:t>Replacement piece is to replace every “a” with “</a:t>
            </a:r>
            <a:r>
              <a:rPr lang="en-US" sz="2800" dirty="0" err="1" smtClean="0"/>
              <a:t>ababa</a:t>
            </a:r>
            <a:r>
              <a:rPr lang="en-US" sz="2800" dirty="0" smtClean="0"/>
              <a:t>”</a:t>
            </a:r>
          </a:p>
          <a:p>
            <a:pPr marL="1270000" lvl="1" indent="-347663">
              <a:buFont typeface="Arial" charset="0"/>
              <a:buChar char="•"/>
            </a:pPr>
            <a:r>
              <a:rPr lang="en-US" sz="2800" dirty="0" smtClean="0"/>
              <a:t>Meaning instead of going straight, go straight, then turn left 60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, go straight, right 120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, go straight, turn left 60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, go straight again </a:t>
            </a:r>
          </a:p>
          <a:p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347996" y="22860000"/>
            <a:ext cx="13716000" cy="1005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4400" dirty="0"/>
              <a:t>About L-Systems</a:t>
            </a:r>
          </a:p>
          <a:p>
            <a:pPr marL="460375" indent="-460375">
              <a:buFont typeface="Arial" charset="0"/>
              <a:buChar char="•"/>
            </a:pPr>
            <a:r>
              <a:rPr lang="en-US" sz="2800" dirty="0"/>
              <a:t>Created by Hungarian Biologist, </a:t>
            </a:r>
            <a:r>
              <a:rPr lang="en-US" sz="2800" dirty="0" err="1"/>
              <a:t>Aristid</a:t>
            </a:r>
            <a:r>
              <a:rPr lang="en-US" sz="2800" b="1" dirty="0"/>
              <a:t> </a:t>
            </a:r>
            <a:r>
              <a:rPr lang="en-US" sz="2800" dirty="0" err="1"/>
              <a:t>Lindenmayer</a:t>
            </a:r>
            <a:endParaRPr lang="en-US" sz="2800" dirty="0"/>
          </a:p>
          <a:p>
            <a:pPr marL="460375" indent="-460375">
              <a:buFont typeface="Arial" charset="0"/>
              <a:buChar char="•"/>
            </a:pPr>
            <a:r>
              <a:rPr lang="en-US" sz="2800" dirty="0"/>
              <a:t>Initially used for purpose of studying plant growth</a:t>
            </a:r>
          </a:p>
          <a:p>
            <a:pPr marL="460375" indent="-460375">
              <a:buFont typeface="Arial" charset="0"/>
              <a:buChar char="•"/>
            </a:pPr>
            <a:r>
              <a:rPr lang="en-US" sz="2800" dirty="0"/>
              <a:t>As branches grow and split they create a fractal</a:t>
            </a:r>
          </a:p>
          <a:p>
            <a:pPr marL="1257300" lvl="2" indent="-334963">
              <a:buFont typeface="Arial" charset="0"/>
              <a:buChar char="•"/>
            </a:pPr>
            <a:r>
              <a:rPr lang="en-US" sz="2800" dirty="0"/>
              <a:t>Cellular level</a:t>
            </a:r>
          </a:p>
          <a:p>
            <a:pPr marL="1257300" lvl="2" indent="-334963">
              <a:buFont typeface="Arial" charset="0"/>
              <a:buChar char="•"/>
            </a:pPr>
            <a:r>
              <a:rPr lang="en-US" sz="2800" dirty="0"/>
              <a:t>Physical </a:t>
            </a:r>
            <a:r>
              <a:rPr lang="en-US" sz="2800" dirty="0" smtClean="0"/>
              <a:t>level0</a:t>
            </a:r>
            <a:endParaRPr lang="en-US" sz="2800" dirty="0"/>
          </a:p>
          <a:p>
            <a:pPr marL="460375" indent="-460375">
              <a:buFont typeface="Arial" charset="0"/>
              <a:buChar char="•"/>
            </a:pPr>
            <a:r>
              <a:rPr lang="en-US" sz="2800" dirty="0"/>
              <a:t>A grammar using symbols </a:t>
            </a:r>
            <a:r>
              <a:rPr lang="en-US" sz="2800" dirty="0" smtClean="0"/>
              <a:t>and substituting (or</a:t>
            </a:r>
            <a:r>
              <a:rPr lang="en-US" sz="2800" dirty="0" smtClean="0"/>
              <a:t> </a:t>
            </a:r>
            <a:r>
              <a:rPr lang="en-US" sz="2800" dirty="0" smtClean="0"/>
              <a:t>rewriting strings to </a:t>
            </a:r>
            <a:r>
              <a:rPr lang="en-US" sz="2800" dirty="0"/>
              <a:t>transform a single symbol to many for the purpose of creating self-similar </a:t>
            </a:r>
            <a:r>
              <a:rPr lang="en-US" sz="2800" dirty="0" smtClean="0"/>
              <a:t>fractals</a:t>
            </a:r>
          </a:p>
          <a:p>
            <a:pPr marL="460375" indent="-460375">
              <a:buFont typeface="Arial" charset="0"/>
              <a:buChar char="•"/>
            </a:pPr>
            <a:endParaRPr lang="en-US" sz="4400" dirty="0" smtClean="0"/>
          </a:p>
          <a:p>
            <a:pPr algn="ctr"/>
            <a:r>
              <a:rPr lang="en-US" sz="4400" dirty="0"/>
              <a:t>The </a:t>
            </a:r>
            <a:r>
              <a:rPr lang="en-US" sz="4400" dirty="0" smtClean="0"/>
              <a:t>Basic Rules</a:t>
            </a:r>
            <a:endParaRPr lang="en-US" sz="4400" dirty="0"/>
          </a:p>
          <a:p>
            <a:pPr marL="460375" indent="-449263">
              <a:buFont typeface="Arial" charset="0"/>
              <a:buChar char="•"/>
            </a:pPr>
            <a:r>
              <a:rPr lang="en-US" sz="2800" dirty="0" smtClean="0"/>
              <a:t>Every component of a drawing as a symbol to represent an action in string format</a:t>
            </a:r>
          </a:p>
          <a:p>
            <a:pPr marL="460375" indent="-449263">
              <a:buFont typeface="Arial" charset="0"/>
              <a:buChar char="•"/>
            </a:pPr>
            <a:r>
              <a:rPr lang="en-US" sz="2800" dirty="0" smtClean="0"/>
              <a:t>Actions include move forward a certain number of units and turn left or right by specified degrees</a:t>
            </a:r>
          </a:p>
          <a:p>
            <a:pPr marL="460375" indent="-449263">
              <a:buFont typeface="Arial" charset="0"/>
              <a:buChar char="•"/>
            </a:pPr>
            <a:r>
              <a:rPr lang="en-US" sz="2800" dirty="0" smtClean="0"/>
              <a:t>The string of actions is formed </a:t>
            </a:r>
            <a:r>
              <a:rPr lang="en-US" sz="2800" dirty="0" smtClean="0"/>
              <a:t>with </a:t>
            </a:r>
            <a:r>
              <a:rPr lang="en-US" sz="2800" dirty="0" smtClean="0"/>
              <a:t>rules, for </a:t>
            </a:r>
            <a:r>
              <a:rPr lang="en-US" sz="2800" dirty="0"/>
              <a:t>every “a” found in the </a:t>
            </a:r>
            <a:r>
              <a:rPr lang="en-US" sz="2800" dirty="0" smtClean="0"/>
              <a:t>action string</a:t>
            </a:r>
            <a:r>
              <a:rPr lang="en-US" sz="2800" dirty="0"/>
              <a:t>, replace “a” with “</a:t>
            </a:r>
            <a:r>
              <a:rPr lang="en-US" sz="2800" dirty="0" err="1"/>
              <a:t>ababa</a:t>
            </a:r>
            <a:r>
              <a:rPr lang="en-US" sz="2800" dirty="0"/>
              <a:t>”</a:t>
            </a:r>
          </a:p>
          <a:p>
            <a:pPr marL="460375" indent="-449263">
              <a:buFont typeface="Arial" charset="0"/>
              <a:buChar char="•"/>
            </a:pPr>
            <a:r>
              <a:rPr lang="en-US" sz="2800" dirty="0"/>
              <a:t>First iteration</a:t>
            </a:r>
            <a:r>
              <a:rPr lang="en-US" sz="2800" dirty="0" smtClean="0"/>
              <a:t>:</a:t>
            </a:r>
          </a:p>
          <a:p>
            <a:pPr marL="1257300" lvl="1" indent="-334963">
              <a:buFont typeface="Arial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 err="1"/>
              <a:t>ababababababababa</a:t>
            </a:r>
            <a:r>
              <a:rPr lang="en-US" sz="2800" dirty="0"/>
              <a:t>”</a:t>
            </a:r>
          </a:p>
          <a:p>
            <a:pPr marL="460375" indent="-449263">
              <a:buFont typeface="Arial" charset="0"/>
              <a:buChar char="•"/>
            </a:pPr>
            <a:r>
              <a:rPr lang="en-US" sz="2800" dirty="0" smtClean="0"/>
              <a:t>Commonly </a:t>
            </a:r>
            <a:r>
              <a:rPr lang="en-US" sz="2800" dirty="0"/>
              <a:t>implemented with recursion, can depend on the fractal</a:t>
            </a:r>
          </a:p>
          <a:p>
            <a:pPr marL="468312" lvl="1" indent="-457200">
              <a:buFont typeface="Arial" charset="0"/>
              <a:buChar char="•"/>
            </a:pPr>
            <a:r>
              <a:rPr lang="en-US" sz="2800" dirty="0"/>
              <a:t>Creates a self-similar </a:t>
            </a:r>
            <a:r>
              <a:rPr lang="en-US" sz="2800" dirty="0" smtClean="0"/>
              <a:t>fractal with every iteration. The </a:t>
            </a:r>
            <a:r>
              <a:rPr lang="en-US" sz="2800" dirty="0" smtClean="0"/>
              <a:t>edge</a:t>
            </a:r>
            <a:r>
              <a:rPr lang="en-US" sz="2800" dirty="0" smtClean="0"/>
              <a:t> </a:t>
            </a:r>
            <a:r>
              <a:rPr lang="en-US" sz="2800" dirty="0"/>
              <a:t>pieces of a fractal </a:t>
            </a:r>
            <a:r>
              <a:rPr lang="en-US" sz="2800" dirty="0" smtClean="0"/>
              <a:t>are substituted with </a:t>
            </a:r>
            <a:r>
              <a:rPr lang="en-US" sz="2800" dirty="0"/>
              <a:t>the </a:t>
            </a:r>
            <a:r>
              <a:rPr lang="en-US" sz="2800" dirty="0" smtClean="0"/>
              <a:t>generator</a:t>
            </a:r>
            <a:endParaRPr lang="en-US" sz="2800" dirty="0"/>
          </a:p>
          <a:p>
            <a:pPr marL="460375" indent="-449263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54728" y="22860000"/>
            <a:ext cx="13716000" cy="1005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Example: Australia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70728" y="16288101"/>
            <a:ext cx="13716000" cy="657568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dirty="0"/>
              <a:t>Conclusions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/>
              <a:t>Fractals made in this way aren’t useful tools to visualize the numerical quality of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/>
              <a:t>Fractals are a visually stimulating way to explore visualizing data for the purpose of human involvement (opposed to numerical value)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/>
              <a:t>Data presented in an artistic way presents an opening for important discussion about the data itself and why its important to study the numeric value</a:t>
            </a:r>
            <a:r>
              <a:rPr lang="en-US" sz="28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781751" y="22860000"/>
            <a:ext cx="13716000" cy="1005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sz="3960" dirty="0"/>
              <a:t>Bibliography</a:t>
            </a:r>
          </a:p>
          <a:p>
            <a:r>
              <a:rPr lang="en-US" sz="3600" dirty="0"/>
              <a:t>Special thanks to Phillip Chen and Ben Gardner for the use of their facilities, robot, supplies and guidance in the creation of the final artworks</a:t>
            </a:r>
          </a:p>
          <a:p>
            <a:r>
              <a:rPr lang="en-US" sz="3600" dirty="0" err="1"/>
              <a:t>Bassingthwaighte</a:t>
            </a:r>
            <a:r>
              <a:rPr lang="en-US" sz="3600" dirty="0"/>
              <a:t>, James B., et al. </a:t>
            </a:r>
            <a:r>
              <a:rPr lang="en-US" sz="3600" i="1" dirty="0"/>
              <a:t>Fractal physiology</a:t>
            </a:r>
            <a:r>
              <a:rPr lang="en-US" sz="3600" dirty="0"/>
              <a:t>. Oxford University Press, 1994.</a:t>
            </a:r>
          </a:p>
          <a:p>
            <a:r>
              <a:rPr lang="en-US" sz="3600" dirty="0" err="1"/>
              <a:t>Prusinkiewicz</a:t>
            </a:r>
            <a:r>
              <a:rPr lang="en-US" sz="3600" dirty="0"/>
              <a:t>, </a:t>
            </a:r>
            <a:r>
              <a:rPr lang="en-US" sz="3600" dirty="0" err="1" smtClean="0"/>
              <a:t>Przemyslaw</a:t>
            </a:r>
            <a:r>
              <a:rPr lang="en-US" sz="3600" dirty="0" smtClean="0"/>
              <a:t>, </a:t>
            </a:r>
            <a:r>
              <a:rPr lang="en-US" sz="3600" dirty="0"/>
              <a:t>and </a:t>
            </a:r>
            <a:r>
              <a:rPr lang="en-US" sz="3600" dirty="0" err="1"/>
              <a:t>Aristrid</a:t>
            </a:r>
            <a:r>
              <a:rPr lang="en-US" sz="3600" dirty="0"/>
              <a:t> </a:t>
            </a:r>
            <a:r>
              <a:rPr lang="en-US" sz="3600" dirty="0" err="1"/>
              <a:t>Lindenmayer</a:t>
            </a:r>
            <a:r>
              <a:rPr lang="en-US" sz="3600" dirty="0"/>
              <a:t>. </a:t>
            </a:r>
            <a:r>
              <a:rPr lang="en-US" sz="3600" i="1" dirty="0"/>
              <a:t>The algorithmic beauty of plants</a:t>
            </a:r>
            <a:r>
              <a:rPr lang="en-US" sz="3600" dirty="0"/>
              <a:t>. Springer-</a:t>
            </a:r>
            <a:r>
              <a:rPr lang="en-US" sz="3600" dirty="0" err="1"/>
              <a:t>Verlag</a:t>
            </a:r>
            <a:r>
              <a:rPr lang="en-US" sz="3600" dirty="0"/>
              <a:t>, 1996.</a:t>
            </a:r>
          </a:p>
          <a:p>
            <a:r>
              <a:rPr lang="en-US" sz="3600" dirty="0"/>
              <a:t>Mandelbrot, Benoit B. </a:t>
            </a:r>
            <a:r>
              <a:rPr lang="en-US" sz="3600" i="1" dirty="0"/>
              <a:t>The fractal geometry of nature</a:t>
            </a:r>
            <a:r>
              <a:rPr lang="en-US" sz="3600" dirty="0"/>
              <a:t>. Freeman, 1983.</a:t>
            </a:r>
          </a:p>
          <a:p>
            <a:r>
              <a:rPr lang="en-US" sz="3600" dirty="0"/>
              <a:t>Kaye, Brian Howard. </a:t>
            </a:r>
            <a:r>
              <a:rPr lang="en-US" sz="3600" i="1" dirty="0"/>
              <a:t>A random walk through fractal dimensions</a:t>
            </a:r>
            <a:r>
              <a:rPr lang="en-US" sz="3600" dirty="0"/>
              <a:t>. 1st ed., VCH, 1994.</a:t>
            </a:r>
          </a:p>
          <a:p>
            <a:r>
              <a:rPr lang="en-US" sz="3600" dirty="0"/>
              <a:t>“CO2 emissions (Metric tons per capita).” </a:t>
            </a:r>
            <a:r>
              <a:rPr lang="en-US" sz="3600" i="1" dirty="0"/>
              <a:t>CO2 emissions (Metric tons per capita) | Data</a:t>
            </a:r>
            <a:r>
              <a:rPr lang="en-US" sz="3600" dirty="0"/>
              <a:t>, The World Bank, </a:t>
            </a:r>
            <a:r>
              <a:rPr lang="en-US" sz="3600" dirty="0" err="1"/>
              <a:t>data.worldbank.org</a:t>
            </a:r>
            <a:r>
              <a:rPr lang="en-US" sz="3600" dirty="0"/>
              <a:t>/indicator/EN.ATM.CO2E.PC.</a:t>
            </a:r>
          </a:p>
          <a:p>
            <a:r>
              <a:rPr lang="en-US" sz="3600" dirty="0" err="1"/>
              <a:t>Pickover</a:t>
            </a:r>
            <a:r>
              <a:rPr lang="en-US" sz="3600" dirty="0"/>
              <a:t>, Clifford A. </a:t>
            </a:r>
            <a:r>
              <a:rPr lang="en-US" sz="3600" i="1" dirty="0"/>
              <a:t>Fractal horizons: the future uses of fractals</a:t>
            </a:r>
            <a:r>
              <a:rPr lang="en-US" sz="3600" dirty="0"/>
              <a:t>. 1st ed., St. Martins Press, 1996.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09995" y="2786212"/>
            <a:ext cx="13716000" cy="1005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r>
              <a:rPr lang="en-US" sz="4400" dirty="0"/>
              <a:t>Findings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55801" y="12804484"/>
            <a:ext cx="13716000" cy="10058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143000" indent="-617220">
              <a:buFont typeface="Arial" charset="0"/>
              <a:buChar char="•"/>
            </a:pPr>
            <a:endParaRPr lang="en-US" sz="2400" dirty="0" smtClean="0"/>
          </a:p>
          <a:p>
            <a:pPr marL="525780"/>
            <a:r>
              <a:rPr lang="en-US" sz="4400" dirty="0" smtClean="0"/>
              <a:t>The Created Procedure</a:t>
            </a:r>
          </a:p>
          <a:p>
            <a:pPr marL="1143000" indent="-617220">
              <a:buFont typeface="Arial" charset="0"/>
              <a:buChar char="•"/>
            </a:pPr>
            <a:r>
              <a:rPr lang="en-US" sz="2800" dirty="0" smtClean="0"/>
              <a:t>Began </a:t>
            </a:r>
            <a:r>
              <a:rPr lang="en-US" sz="2800" dirty="0"/>
              <a:t>with three rules and three letters of the Koch </a:t>
            </a:r>
            <a:r>
              <a:rPr lang="en-US" sz="2800" dirty="0" smtClean="0"/>
              <a:t>Snowflake</a:t>
            </a:r>
            <a:endParaRPr lang="en-US" sz="2800" dirty="0"/>
          </a:p>
          <a:p>
            <a:pPr marL="1143000" lvl="1" indent="-640080">
              <a:buFont typeface="Arial" charset="0"/>
              <a:buChar char="•"/>
            </a:pPr>
            <a:r>
              <a:rPr lang="en-US" sz="2800" dirty="0"/>
              <a:t>Straight, small degree and large degree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a,b,c</a:t>
            </a:r>
            <a:r>
              <a:rPr lang="en-US" sz="2800" dirty="0"/>
              <a:t> respectively</a:t>
            </a:r>
          </a:p>
          <a:p>
            <a:pPr marL="1143000" indent="-640080">
              <a:buFont typeface="Arial" charset="0"/>
              <a:buChar char="•"/>
            </a:pPr>
            <a:r>
              <a:rPr lang="en-US" sz="2800" dirty="0"/>
              <a:t>Small and large degrees were chosen based on the coefficient of the line of best fit for that country</a:t>
            </a:r>
          </a:p>
          <a:p>
            <a:pPr marL="1143000" indent="-640080">
              <a:buFont typeface="Arial" charset="0"/>
              <a:buChar char="•"/>
            </a:pPr>
            <a:r>
              <a:rPr lang="en-US" sz="2800" dirty="0"/>
              <a:t>The some rules I developed while researching:</a:t>
            </a:r>
          </a:p>
          <a:p>
            <a:pPr marL="1143000" lvl="1" indent="-640080">
              <a:buFont typeface="Arial" charset="0"/>
              <a:buChar char="•"/>
            </a:pPr>
            <a:r>
              <a:rPr lang="en-US" sz="2800" dirty="0"/>
              <a:t>For every “a” replace with “</a:t>
            </a:r>
            <a:r>
              <a:rPr lang="en-US" sz="2800" dirty="0" err="1"/>
              <a:t>abacaba</a:t>
            </a:r>
            <a:r>
              <a:rPr lang="en-US" sz="2800" dirty="0"/>
              <a:t>”</a:t>
            </a:r>
          </a:p>
          <a:p>
            <a:pPr marL="1143000" lvl="1" indent="-640080">
              <a:buFont typeface="Arial" charset="0"/>
              <a:buChar char="•"/>
            </a:pPr>
            <a:r>
              <a:rPr lang="en-US" sz="2800" dirty="0"/>
              <a:t>For every “b” replace with “E”</a:t>
            </a:r>
          </a:p>
          <a:p>
            <a:pPr marL="1143000" lvl="1" indent="-640080">
              <a:buFont typeface="Arial" charset="0"/>
              <a:buChar char="•"/>
            </a:pPr>
            <a:r>
              <a:rPr lang="en-US" sz="2800" dirty="0"/>
              <a:t>For every “c” replace with “F</a:t>
            </a:r>
            <a:r>
              <a:rPr lang="en-US" sz="2800" dirty="0" smtClean="0"/>
              <a:t>”</a:t>
            </a:r>
          </a:p>
          <a:p>
            <a:pPr marL="1143000" lvl="1" indent="-640080">
              <a:buFont typeface="Arial" charset="0"/>
              <a:buChar char="•"/>
            </a:pPr>
            <a:r>
              <a:rPr lang="en-US" sz="2800" dirty="0" smtClean="0"/>
              <a:t>Example</a:t>
            </a:r>
            <a:r>
              <a:rPr lang="en-US" sz="2800" dirty="0"/>
              <a:t>:</a:t>
            </a:r>
          </a:p>
          <a:p>
            <a:pPr marL="1270000" lvl="1" indent="-411163">
              <a:buFont typeface="Arial" charset="0"/>
              <a:buChar char="•"/>
            </a:pPr>
            <a:r>
              <a:rPr lang="en-US" sz="2800" dirty="0"/>
              <a:t>“</a:t>
            </a:r>
            <a:r>
              <a:rPr lang="en-US" sz="2800" dirty="0" err="1"/>
              <a:t>abacaba</a:t>
            </a:r>
            <a:r>
              <a:rPr lang="en-US" sz="2800" dirty="0"/>
              <a:t>” becomes “</a:t>
            </a:r>
            <a:r>
              <a:rPr lang="en-US" sz="2800" dirty="0" err="1"/>
              <a:t>abacabaEabacabaFabacabaEabacaba</a:t>
            </a:r>
            <a:r>
              <a:rPr lang="en-US" sz="2800" dirty="0" smtClean="0"/>
              <a:t>”</a:t>
            </a:r>
          </a:p>
          <a:p>
            <a:pPr marL="1143000" lvl="1" indent="-64008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Patterns repeated on every straight edge, with initial equilateral triangle also taken into account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Unlike the Koch </a:t>
            </a:r>
            <a:r>
              <a:rPr lang="en-US" sz="2800" dirty="0" smtClean="0"/>
              <a:t>Snowflake</a:t>
            </a:r>
            <a:r>
              <a:rPr lang="en-US" sz="2800" dirty="0" smtClean="0"/>
              <a:t>, </a:t>
            </a:r>
            <a:r>
              <a:rPr lang="en-US" sz="2800" dirty="0"/>
              <a:t>a third of the angles within the fractals changed with every iteration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The loss of equiangular angles inside the fractal meant appending the Koch </a:t>
            </a:r>
            <a:r>
              <a:rPr lang="en-US" sz="2800" dirty="0" smtClean="0"/>
              <a:t>Snowflake</a:t>
            </a:r>
            <a:r>
              <a:rPr lang="en-US" sz="2800" dirty="0" smtClean="0"/>
              <a:t>s </a:t>
            </a:r>
            <a:r>
              <a:rPr lang="en-US" sz="2800" dirty="0"/>
              <a:t>rules for the fractal to complete its shape</a:t>
            </a:r>
          </a:p>
          <a:p>
            <a:pPr marL="1143000" lvl="1" indent="-64008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844" y="6028405"/>
            <a:ext cx="7114968" cy="67119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5730" y="9194332"/>
            <a:ext cx="4148586" cy="1624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264" r="9401" b="4583"/>
          <a:stretch/>
        </p:blipFill>
        <p:spPr>
          <a:xfrm>
            <a:off x="19091621" y="6826985"/>
            <a:ext cx="2329452" cy="27874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285" y="6262858"/>
            <a:ext cx="2847110" cy="250384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7139723" y="8639234"/>
            <a:ext cx="229213" cy="74402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17735328" y="7582478"/>
            <a:ext cx="1356293" cy="638214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</p:cNvCxnSpPr>
          <p:nvPr/>
        </p:nvCxnSpPr>
        <p:spPr>
          <a:xfrm>
            <a:off x="21421073" y="8220692"/>
            <a:ext cx="1306276" cy="102423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91541" y="9477246"/>
            <a:ext cx="253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</a:t>
            </a:r>
            <a:r>
              <a:rPr lang="en-US" sz="3600" dirty="0"/>
              <a:t>Iteration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391428" y="8506571"/>
            <a:ext cx="3454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</a:t>
            </a:r>
            <a:r>
              <a:rPr lang="en-US" sz="3600" baseline="30000" dirty="0"/>
              <a:t>th</a:t>
            </a:r>
            <a:r>
              <a:rPr lang="en-US" sz="3600" dirty="0"/>
              <a:t> Iteration</a:t>
            </a:r>
          </a:p>
          <a:p>
            <a:pPr algn="ctr"/>
            <a:r>
              <a:rPr lang="en-US" sz="3600" dirty="0"/>
              <a:t>of the Koch Snowflake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8" t="12848" r="29233" b="26278"/>
          <a:stretch/>
        </p:blipFill>
        <p:spPr>
          <a:xfrm rot="15093188">
            <a:off x="19879613" y="28467396"/>
            <a:ext cx="2642094" cy="337294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"/>
          <a:stretch/>
        </p:blipFill>
        <p:spPr>
          <a:xfrm>
            <a:off x="19514682" y="24503301"/>
            <a:ext cx="2766334" cy="2967106"/>
          </a:xfrm>
          <a:prstGeom prst="rect">
            <a:avLst/>
          </a:prstGeom>
          <a:noFill/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3" t="8922" r="9288" b="8364"/>
          <a:stretch/>
        </p:blipFill>
        <p:spPr>
          <a:xfrm>
            <a:off x="23997941" y="23873790"/>
            <a:ext cx="4572000" cy="485511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058" y="25047128"/>
            <a:ext cx="2632813" cy="2315383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16787254" y="27784341"/>
            <a:ext cx="42642" cy="114913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7828703" y="25880036"/>
            <a:ext cx="2040242" cy="56111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0958892" y="27033505"/>
            <a:ext cx="7178" cy="124974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20500878" y="29076301"/>
            <a:ext cx="715856" cy="9050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1523950" y="29582634"/>
            <a:ext cx="118537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0523523" y="29076301"/>
            <a:ext cx="1027321" cy="5119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21761605" y="29571422"/>
            <a:ext cx="937864" cy="48669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2302472" y="25740937"/>
            <a:ext cx="2117754" cy="83930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84906" l="5455" r="98182">
                        <a14:foregroundMark x1="96364" y1="75472" x2="16364" y2="1887"/>
                        <a14:foregroundMark x1="18182" y1="86792" x2="98182" y2="84906"/>
                        <a14:foregroundMark x1="16364" y1="77358" x2="5455" y2="0"/>
                        <a14:foregroundMark x1="85455" y1="75472" x2="41818" y2="50943"/>
                        <a14:backgroundMark x1="20000" y1="3774" x2="96364" y2="1887"/>
                        <a14:backgroundMark x1="96364" y1="69811" x2="98182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1" t="5200" r="5177" b="17967"/>
          <a:stretch/>
        </p:blipFill>
        <p:spPr>
          <a:xfrm rot="8329460">
            <a:off x="15586992" y="29506186"/>
            <a:ext cx="1901542" cy="1612670"/>
          </a:xfrm>
          <a:prstGeom prst="rect">
            <a:avLst/>
          </a:prstGeom>
        </p:spPr>
      </p:pic>
      <p:pic>
        <p:nvPicPr>
          <p:cNvPr id="109" name="Content Placeholder 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6" t="8794" r="9677" b="8598"/>
          <a:stretch/>
        </p:blipFill>
        <p:spPr>
          <a:xfrm>
            <a:off x="33844491" y="4563091"/>
            <a:ext cx="3453068" cy="36576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7" t="11826" r="12014" b="9098"/>
          <a:stretch/>
        </p:blipFill>
        <p:spPr>
          <a:xfrm>
            <a:off x="35603108" y="11061338"/>
            <a:ext cx="3564241" cy="36576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5695" r="9920" b="13930"/>
          <a:stretch/>
        </p:blipFill>
        <p:spPr>
          <a:xfrm>
            <a:off x="38373699" y="5136348"/>
            <a:ext cx="3412987" cy="36576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4316" r="25895" b="12317"/>
          <a:stretch/>
        </p:blipFill>
        <p:spPr>
          <a:xfrm>
            <a:off x="32757752" y="10952252"/>
            <a:ext cx="2789746" cy="36576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t="7363" r="8112" b="9269"/>
          <a:stretch/>
        </p:blipFill>
        <p:spPr>
          <a:xfrm>
            <a:off x="39221286" y="11061338"/>
            <a:ext cx="3290467" cy="36576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5229" r="21036" b="14283"/>
          <a:stretch/>
        </p:blipFill>
        <p:spPr>
          <a:xfrm>
            <a:off x="29027624" y="4811041"/>
            <a:ext cx="3740727" cy="36576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28604522" y="9401287"/>
            <a:ext cx="449185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United States of America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832719" y="15734371"/>
            <a:ext cx="4130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Malaysia and Costa Rica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509932" y="9406904"/>
            <a:ext cx="223759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Australia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727294" y="9419436"/>
            <a:ext cx="270579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Netherlands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8954371" y="15833967"/>
            <a:ext cx="247871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Uganda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6383578" y="15835918"/>
            <a:ext cx="20032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Bhutan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168705" y="15734371"/>
            <a:ext cx="19678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dirty="0"/>
              <a:t>Tunisia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255" y="1648294"/>
            <a:ext cx="2389348" cy="991580"/>
          </a:xfrm>
          <a:prstGeom prst="rect">
            <a:avLst/>
          </a:prstGeom>
        </p:spPr>
      </p:pic>
      <p:sp>
        <p:nvSpPr>
          <p:cNvPr id="6" name="Triangle 5"/>
          <p:cNvSpPr/>
          <p:nvPr/>
        </p:nvSpPr>
        <p:spPr>
          <a:xfrm rot="20267256">
            <a:off x="20687782" y="25772490"/>
            <a:ext cx="314833" cy="247062"/>
          </a:xfrm>
          <a:prstGeom prst="triangl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129"/>
          </a:p>
        </p:txBody>
      </p:sp>
      <p:graphicFrame>
        <p:nvGraphicFramePr>
          <p:cNvPr id="5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14431"/>
              </p:ext>
            </p:extLst>
          </p:nvPr>
        </p:nvGraphicFramePr>
        <p:xfrm>
          <a:off x="1399523" y="13367749"/>
          <a:ext cx="6858000" cy="4992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794116"/>
              </p:ext>
            </p:extLst>
          </p:nvPr>
        </p:nvGraphicFramePr>
        <p:xfrm>
          <a:off x="8256986" y="13376893"/>
          <a:ext cx="6858000" cy="498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t="6394" r="15659" b="11921"/>
          <a:stretch/>
        </p:blipFill>
        <p:spPr>
          <a:xfrm>
            <a:off x="28533577" y="11061338"/>
            <a:ext cx="3725127" cy="3657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364577" y="6057752"/>
            <a:ext cx="330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Initial Shape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11943" y="10925030"/>
            <a:ext cx="360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Generator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75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787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Combining L-Systems Grammar with Fine Arts to Produce Mathematical Objects – NEEDS NEW TITLE Marie Dolleman and Chris Porter Department of Mathematics and Computer Science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L-Systems Grammar with Fine Arts to Produce Mathematical Objects</dc:title>
  <dc:creator>Marie Dolleman</dc:creator>
  <cp:lastModifiedBy>Marie Dolleman</cp:lastModifiedBy>
  <cp:revision>42</cp:revision>
  <dcterms:created xsi:type="dcterms:W3CDTF">2017-11-15T04:57:02Z</dcterms:created>
  <dcterms:modified xsi:type="dcterms:W3CDTF">2017-11-28T16:06:32Z</dcterms:modified>
</cp:coreProperties>
</file>