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0" r:id="rId4"/>
    <p:sldId id="257" r:id="rId5"/>
    <p:sldId id="269" r:id="rId6"/>
    <p:sldId id="259" r:id="rId7"/>
    <p:sldId id="267" r:id="rId8"/>
    <p:sldId id="258" r:id="rId9"/>
    <p:sldId id="265" r:id="rId10"/>
    <p:sldId id="264" r:id="rId11"/>
    <p:sldId id="261" r:id="rId12"/>
    <p:sldId id="262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5"/>
    <p:restoredTop sz="94643"/>
  </p:normalViewPr>
  <p:slideViewPr>
    <p:cSldViewPr snapToGrid="0" snapToObjects="1">
      <p:cViewPr>
        <p:scale>
          <a:sx n="110" d="100"/>
          <a:sy n="110" d="100"/>
        </p:scale>
        <p:origin x="736" y="288"/>
      </p:cViewPr>
      <p:guideLst>
        <p:guide orient="horz" pos="2160"/>
        <p:guide pos="3840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edolleman/Documents/Math%20CAPS/Data/data_and_graphs_csv_v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Australia - HI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00066123831428"/>
          <c:y val="0.245879882678498"/>
          <c:w val="0.854157416426341"/>
          <c:h val="0.635938857887756"/>
        </c:manualLayout>
      </c:layout>
      <c:lineChart>
        <c:grouping val="standard"/>
        <c:varyColors val="0"/>
        <c:ser>
          <c:idx val="0"/>
          <c:order val="0"/>
          <c:tx>
            <c:strRef>
              <c:f>Data!$B$15</c:f>
              <c:strCache>
                <c:ptCount val="1"/>
                <c:pt idx="0">
                  <c:v>Australia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0"/>
          </c:trendline>
          <c:val>
            <c:numRef>
              <c:f>Data!$D$15:$BF$15</c:f>
              <c:numCache>
                <c:formatCode>General</c:formatCode>
                <c:ptCount val="55"/>
                <c:pt idx="0">
                  <c:v>8.58293664258675</c:v>
                </c:pt>
                <c:pt idx="1">
                  <c:v>8.64156901650291</c:v>
                </c:pt>
                <c:pt idx="2">
                  <c:v>8.83568804691864</c:v>
                </c:pt>
                <c:pt idx="3">
                  <c:v>9.2264399086758</c:v>
                </c:pt>
                <c:pt idx="4">
                  <c:v>9.75907343064385</c:v>
                </c:pt>
                <c:pt idx="5">
                  <c:v>10.6223213909378</c:v>
                </c:pt>
                <c:pt idx="6">
                  <c:v>10.3280924384173</c:v>
                </c:pt>
                <c:pt idx="7">
                  <c:v>10.9556247987118</c:v>
                </c:pt>
                <c:pt idx="8">
                  <c:v>11.2101677075527</c:v>
                </c:pt>
                <c:pt idx="9">
                  <c:v>11.6005543504852</c:v>
                </c:pt>
                <c:pt idx="10">
                  <c:v>11.8028905412969</c:v>
                </c:pt>
                <c:pt idx="11">
                  <c:v>11.8091175697612</c:v>
                </c:pt>
                <c:pt idx="12">
                  <c:v>11.9516315549822</c:v>
                </c:pt>
                <c:pt idx="13">
                  <c:v>12.7796868460389</c:v>
                </c:pt>
                <c:pt idx="14">
                  <c:v>12.559668731327</c:v>
                </c:pt>
                <c:pt idx="15">
                  <c:v>12.6598998056575</c:v>
                </c:pt>
                <c:pt idx="16">
                  <c:v>12.4167917765268</c:v>
                </c:pt>
                <c:pt idx="17">
                  <c:v>13.2318961386697</c:v>
                </c:pt>
                <c:pt idx="18">
                  <c:v>14.069858615406</c:v>
                </c:pt>
                <c:pt idx="19">
                  <c:v>14.1290919801571</c:v>
                </c:pt>
                <c:pt idx="20">
                  <c:v>15.0249160087122</c:v>
                </c:pt>
                <c:pt idx="21">
                  <c:v>15.4325008374087</c:v>
                </c:pt>
                <c:pt idx="22">
                  <c:v>15.4249318091975</c:v>
                </c:pt>
                <c:pt idx="23">
                  <c:v>14.6400841303923</c:v>
                </c:pt>
                <c:pt idx="24">
                  <c:v>15.2209752959341</c:v>
                </c:pt>
                <c:pt idx="25">
                  <c:v>15.3084102043407</c:v>
                </c:pt>
                <c:pt idx="26">
                  <c:v>14.9805731533736</c:v>
                </c:pt>
                <c:pt idx="27">
                  <c:v>15.7469578022492</c:v>
                </c:pt>
                <c:pt idx="28">
                  <c:v>15.7961677816625</c:v>
                </c:pt>
                <c:pt idx="29">
                  <c:v>16.5198629151204</c:v>
                </c:pt>
                <c:pt idx="30">
                  <c:v>15.4528816707784</c:v>
                </c:pt>
                <c:pt idx="31">
                  <c:v>15.1279662115251</c:v>
                </c:pt>
                <c:pt idx="32">
                  <c:v>15.3177685052872</c:v>
                </c:pt>
                <c:pt idx="33">
                  <c:v>15.7014518027962</c:v>
                </c:pt>
                <c:pt idx="34">
                  <c:v>15.5765862783534</c:v>
                </c:pt>
                <c:pt idx="35">
                  <c:v>15.5965188136344</c:v>
                </c:pt>
                <c:pt idx="36">
                  <c:v>16.5018003932063</c:v>
                </c:pt>
                <c:pt idx="37">
                  <c:v>16.5142732084031</c:v>
                </c:pt>
                <c:pt idx="38">
                  <c:v>16.9356958473625</c:v>
                </c:pt>
                <c:pt idx="39">
                  <c:v>17.19029768572328</c:v>
                </c:pt>
                <c:pt idx="40">
                  <c:v>17.20060982613688</c:v>
                </c:pt>
                <c:pt idx="41">
                  <c:v>16.7333674341936</c:v>
                </c:pt>
                <c:pt idx="42">
                  <c:v>17.3704517744283</c:v>
                </c:pt>
                <c:pt idx="43">
                  <c:v>16.9019589452838</c:v>
                </c:pt>
                <c:pt idx="44">
                  <c:v>17.0265153472381</c:v>
                </c:pt>
                <c:pt idx="45">
                  <c:v>17.1697114460549</c:v>
                </c:pt>
                <c:pt idx="46">
                  <c:v>17.6513983061083</c:v>
                </c:pt>
                <c:pt idx="47">
                  <c:v>17.86526003956288</c:v>
                </c:pt>
                <c:pt idx="48">
                  <c:v>18.1608756564953</c:v>
                </c:pt>
                <c:pt idx="49">
                  <c:v>18.2001819589981</c:v>
                </c:pt>
                <c:pt idx="50">
                  <c:v>17.74084505316188</c:v>
                </c:pt>
                <c:pt idx="51">
                  <c:v>17.5388777559057</c:v>
                </c:pt>
                <c:pt idx="52">
                  <c:v>17.0768190552605</c:v>
                </c:pt>
                <c:pt idx="53">
                  <c:v>16.1033361388737</c:v>
                </c:pt>
                <c:pt idx="54">
                  <c:v>15.3985998453413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5539776"/>
        <c:axId val="385541824"/>
      </c:lineChart>
      <c:catAx>
        <c:axId val="38553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541824"/>
        <c:crosses val="autoZero"/>
        <c:auto val="1"/>
        <c:lblAlgn val="ctr"/>
        <c:lblOffset val="100"/>
        <c:noMultiLvlLbl val="0"/>
      </c:catAx>
      <c:valAx>
        <c:axId val="385541824"/>
        <c:scaling>
          <c:orientation val="minMax"/>
          <c:max val="2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5397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Koch</a:t>
            </a:r>
            <a:r>
              <a:rPr lang="en-US" baseline="0"/>
              <a:t> Curve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0118819607"/>
                  <c:y val="-0.550810367454068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Graphs!$T$3:$T$58</c:f>
              <c:numCache>
                <c:formatCode>General</c:formatCode>
                <c:ptCount val="5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</c:numCache>
            </c:numRef>
          </c:cat>
          <c:val>
            <c:numRef>
              <c:f>Graphs!$U$3:$U$58</c:f>
              <c:numCache>
                <c:formatCode>General</c:formatCode>
                <c:ptCount val="56"/>
                <c:pt idx="0">
                  <c:v>0.0</c:v>
                </c:pt>
                <c:pt idx="1">
                  <c:v>0.006</c:v>
                </c:pt>
                <c:pt idx="2">
                  <c:v>0.012</c:v>
                </c:pt>
                <c:pt idx="3">
                  <c:v>0.018</c:v>
                </c:pt>
                <c:pt idx="4">
                  <c:v>0.024</c:v>
                </c:pt>
                <c:pt idx="5">
                  <c:v>0.03</c:v>
                </c:pt>
                <c:pt idx="6">
                  <c:v>0.036</c:v>
                </c:pt>
                <c:pt idx="7">
                  <c:v>0.042</c:v>
                </c:pt>
                <c:pt idx="8">
                  <c:v>0.048</c:v>
                </c:pt>
                <c:pt idx="9">
                  <c:v>0.054</c:v>
                </c:pt>
                <c:pt idx="10">
                  <c:v>0.06</c:v>
                </c:pt>
                <c:pt idx="11">
                  <c:v>0.066</c:v>
                </c:pt>
                <c:pt idx="12">
                  <c:v>0.072</c:v>
                </c:pt>
                <c:pt idx="13">
                  <c:v>0.078</c:v>
                </c:pt>
                <c:pt idx="14">
                  <c:v>0.084</c:v>
                </c:pt>
                <c:pt idx="15">
                  <c:v>0.09</c:v>
                </c:pt>
                <c:pt idx="16">
                  <c:v>0.096</c:v>
                </c:pt>
                <c:pt idx="17">
                  <c:v>0.102</c:v>
                </c:pt>
                <c:pt idx="18">
                  <c:v>0.108</c:v>
                </c:pt>
                <c:pt idx="19">
                  <c:v>0.114</c:v>
                </c:pt>
                <c:pt idx="20">
                  <c:v>0.12</c:v>
                </c:pt>
                <c:pt idx="21">
                  <c:v>0.126</c:v>
                </c:pt>
                <c:pt idx="22">
                  <c:v>0.132</c:v>
                </c:pt>
                <c:pt idx="23">
                  <c:v>0.138</c:v>
                </c:pt>
                <c:pt idx="24">
                  <c:v>0.144</c:v>
                </c:pt>
                <c:pt idx="25">
                  <c:v>0.15</c:v>
                </c:pt>
                <c:pt idx="26">
                  <c:v>0.156</c:v>
                </c:pt>
                <c:pt idx="27">
                  <c:v>0.162</c:v>
                </c:pt>
                <c:pt idx="28">
                  <c:v>0.168</c:v>
                </c:pt>
                <c:pt idx="29">
                  <c:v>0.174</c:v>
                </c:pt>
                <c:pt idx="30">
                  <c:v>0.18</c:v>
                </c:pt>
                <c:pt idx="31">
                  <c:v>0.186</c:v>
                </c:pt>
                <c:pt idx="32">
                  <c:v>0.192</c:v>
                </c:pt>
                <c:pt idx="33">
                  <c:v>0.198</c:v>
                </c:pt>
                <c:pt idx="34">
                  <c:v>0.204</c:v>
                </c:pt>
                <c:pt idx="35">
                  <c:v>0.21</c:v>
                </c:pt>
                <c:pt idx="36">
                  <c:v>0.216</c:v>
                </c:pt>
                <c:pt idx="37">
                  <c:v>0.222</c:v>
                </c:pt>
                <c:pt idx="38">
                  <c:v>0.228</c:v>
                </c:pt>
                <c:pt idx="39">
                  <c:v>0.234</c:v>
                </c:pt>
                <c:pt idx="40">
                  <c:v>0.24</c:v>
                </c:pt>
                <c:pt idx="41">
                  <c:v>0.246</c:v>
                </c:pt>
                <c:pt idx="42">
                  <c:v>0.252</c:v>
                </c:pt>
                <c:pt idx="43">
                  <c:v>0.258</c:v>
                </c:pt>
                <c:pt idx="44">
                  <c:v>0.264</c:v>
                </c:pt>
                <c:pt idx="45">
                  <c:v>0.27</c:v>
                </c:pt>
                <c:pt idx="46">
                  <c:v>0.276</c:v>
                </c:pt>
                <c:pt idx="47">
                  <c:v>0.282</c:v>
                </c:pt>
                <c:pt idx="48">
                  <c:v>0.288</c:v>
                </c:pt>
                <c:pt idx="49">
                  <c:v>0.294</c:v>
                </c:pt>
                <c:pt idx="50">
                  <c:v>0.3</c:v>
                </c:pt>
                <c:pt idx="51">
                  <c:v>0.306</c:v>
                </c:pt>
                <c:pt idx="52">
                  <c:v>0.312</c:v>
                </c:pt>
                <c:pt idx="53">
                  <c:v>0.318</c:v>
                </c:pt>
                <c:pt idx="54">
                  <c:v>0.324</c:v>
                </c:pt>
                <c:pt idx="55">
                  <c:v>0.33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559488"/>
        <c:axId val="424561968"/>
      </c:lineChart>
      <c:catAx>
        <c:axId val="4245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61968"/>
        <c:crosses val="autoZero"/>
        <c:auto val="1"/>
        <c:lblAlgn val="ctr"/>
        <c:lblOffset val="100"/>
        <c:noMultiLvlLbl val="0"/>
      </c:catAx>
      <c:valAx>
        <c:axId val="424561968"/>
        <c:scaling>
          <c:orientation val="minMax"/>
          <c:max val="2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594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USA</a:t>
            </a:r>
            <a:r>
              <a:rPr lang="en-US" baseline="0"/>
              <a:t> - HI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25194345389321"/>
                  <c:y val="-0.212833960766648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Data!$D$253:$BF$253</c:f>
              <c:numCache>
                <c:formatCode>General</c:formatCode>
                <c:ptCount val="55"/>
                <c:pt idx="0">
                  <c:v>15.9997791565885</c:v>
                </c:pt>
                <c:pt idx="1">
                  <c:v>15.6812555160569</c:v>
                </c:pt>
                <c:pt idx="2">
                  <c:v>16.0139374979897</c:v>
                </c:pt>
                <c:pt idx="3">
                  <c:v>16.48276214582387</c:v>
                </c:pt>
                <c:pt idx="4">
                  <c:v>16.96811857897007</c:v>
                </c:pt>
                <c:pt idx="5">
                  <c:v>17.4517252487095</c:v>
                </c:pt>
                <c:pt idx="6">
                  <c:v>18.1210730107855</c:v>
                </c:pt>
                <c:pt idx="7">
                  <c:v>18.59831788216107</c:v>
                </c:pt>
                <c:pt idx="8">
                  <c:v>19.0893891562783</c:v>
                </c:pt>
                <c:pt idx="9">
                  <c:v>19.85794566231</c:v>
                </c:pt>
                <c:pt idx="10">
                  <c:v>21.1112522725943</c:v>
                </c:pt>
                <c:pt idx="11">
                  <c:v>20.98020347585728</c:v>
                </c:pt>
                <c:pt idx="12">
                  <c:v>21.74864198460187</c:v>
                </c:pt>
                <c:pt idx="13">
                  <c:v>22.5105821272339</c:v>
                </c:pt>
                <c:pt idx="14">
                  <c:v>21.50293037773428</c:v>
                </c:pt>
                <c:pt idx="15">
                  <c:v>20.4022240696754</c:v>
                </c:pt>
                <c:pt idx="16">
                  <c:v>21.1576153736785</c:v>
                </c:pt>
                <c:pt idx="17">
                  <c:v>21.5324840060117</c:v>
                </c:pt>
                <c:pt idx="18">
                  <c:v>21.9730046948357</c:v>
                </c:pt>
                <c:pt idx="19">
                  <c:v>21.78043697762767</c:v>
                </c:pt>
                <c:pt idx="20">
                  <c:v>20.7864877412257</c:v>
                </c:pt>
                <c:pt idx="21">
                  <c:v>19.7667641742132</c:v>
                </c:pt>
                <c:pt idx="22">
                  <c:v>18.59049523016088</c:v>
                </c:pt>
                <c:pt idx="23">
                  <c:v>18.5715437097933</c:v>
                </c:pt>
                <c:pt idx="24">
                  <c:v>18.9767502682074</c:v>
                </c:pt>
                <c:pt idx="25">
                  <c:v>18.88231274272458</c:v>
                </c:pt>
                <c:pt idx="26">
                  <c:v>18.72072271616148</c:v>
                </c:pt>
                <c:pt idx="27">
                  <c:v>19.3503344229412</c:v>
                </c:pt>
                <c:pt idx="28">
                  <c:v>20.0104134086438</c:v>
                </c:pt>
                <c:pt idx="29">
                  <c:v>20.07576977866368</c:v>
                </c:pt>
                <c:pt idx="30">
                  <c:v>19.3227511807806</c:v>
                </c:pt>
                <c:pt idx="31">
                  <c:v>19.0561631861681</c:v>
                </c:pt>
                <c:pt idx="32">
                  <c:v>19.1394372782772</c:v>
                </c:pt>
                <c:pt idx="33">
                  <c:v>19.3470829142925</c:v>
                </c:pt>
                <c:pt idx="34">
                  <c:v>19.3608920479162</c:v>
                </c:pt>
                <c:pt idx="35">
                  <c:v>19.27654526472327</c:v>
                </c:pt>
                <c:pt idx="36">
                  <c:v>19.4960247370023</c:v>
                </c:pt>
                <c:pt idx="37">
                  <c:v>19.6903631815798</c:v>
                </c:pt>
                <c:pt idx="38">
                  <c:v>19.57923620103388</c:v>
                </c:pt>
                <c:pt idx="39">
                  <c:v>19.727169506164</c:v>
                </c:pt>
                <c:pt idx="40">
                  <c:v>20.1787505069199</c:v>
                </c:pt>
                <c:pt idx="41">
                  <c:v>19.6365050677187</c:v>
                </c:pt>
                <c:pt idx="42">
                  <c:v>19.6134040768814</c:v>
                </c:pt>
                <c:pt idx="43">
                  <c:v>19.5641045293305</c:v>
                </c:pt>
                <c:pt idx="44">
                  <c:v>19.6583711815214</c:v>
                </c:pt>
                <c:pt idx="45">
                  <c:v>19.5918852294317</c:v>
                </c:pt>
                <c:pt idx="46">
                  <c:v>19.0940665201349</c:v>
                </c:pt>
                <c:pt idx="47">
                  <c:v>19.217897835532</c:v>
                </c:pt>
                <c:pt idx="48">
                  <c:v>18.4617638680802</c:v>
                </c:pt>
                <c:pt idx="49">
                  <c:v>17.1577377931966</c:v>
                </c:pt>
                <c:pt idx="50">
                  <c:v>17.4416151349557</c:v>
                </c:pt>
                <c:pt idx="51">
                  <c:v>16.97241708792727</c:v>
                </c:pt>
                <c:pt idx="52">
                  <c:v>16.3040216236276</c:v>
                </c:pt>
                <c:pt idx="53">
                  <c:v>16.3158788541005</c:v>
                </c:pt>
                <c:pt idx="54">
                  <c:v>16.49366613162308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364784"/>
        <c:axId val="424367264"/>
      </c:lineChart>
      <c:catAx>
        <c:axId val="42436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367264"/>
        <c:crosses val="autoZero"/>
        <c:auto val="1"/>
        <c:lblAlgn val="ctr"/>
        <c:lblOffset val="100"/>
        <c:noMultiLvlLbl val="0"/>
      </c:catAx>
      <c:valAx>
        <c:axId val="42436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3647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Australia - HI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Data!$B$15</c:f>
              <c:strCache>
                <c:ptCount val="1"/>
                <c:pt idx="0">
                  <c:v>Australia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17062254338999"/>
                  <c:y val="-0.2035440150727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Data!$D$15:$BF$15</c:f>
              <c:numCache>
                <c:formatCode>General</c:formatCode>
                <c:ptCount val="55"/>
                <c:pt idx="0">
                  <c:v>8.58293664258675</c:v>
                </c:pt>
                <c:pt idx="1">
                  <c:v>8.64156901650291</c:v>
                </c:pt>
                <c:pt idx="2">
                  <c:v>8.83568804691864</c:v>
                </c:pt>
                <c:pt idx="3">
                  <c:v>9.2264399086758</c:v>
                </c:pt>
                <c:pt idx="4">
                  <c:v>9.759073430643854</c:v>
                </c:pt>
                <c:pt idx="5">
                  <c:v>10.6223213909378</c:v>
                </c:pt>
                <c:pt idx="6">
                  <c:v>10.3280924384173</c:v>
                </c:pt>
                <c:pt idx="7">
                  <c:v>10.9556247987118</c:v>
                </c:pt>
                <c:pt idx="8">
                  <c:v>11.2101677075527</c:v>
                </c:pt>
                <c:pt idx="9">
                  <c:v>11.6005543504852</c:v>
                </c:pt>
                <c:pt idx="10">
                  <c:v>11.8028905412969</c:v>
                </c:pt>
                <c:pt idx="11">
                  <c:v>11.8091175697612</c:v>
                </c:pt>
                <c:pt idx="12">
                  <c:v>11.9516315549822</c:v>
                </c:pt>
                <c:pt idx="13">
                  <c:v>12.7796868460389</c:v>
                </c:pt>
                <c:pt idx="14">
                  <c:v>12.559668731327</c:v>
                </c:pt>
                <c:pt idx="15">
                  <c:v>12.6598998056575</c:v>
                </c:pt>
                <c:pt idx="16">
                  <c:v>12.4167917765268</c:v>
                </c:pt>
                <c:pt idx="17">
                  <c:v>13.2318961386697</c:v>
                </c:pt>
                <c:pt idx="18">
                  <c:v>14.069858615406</c:v>
                </c:pt>
                <c:pt idx="19">
                  <c:v>14.1290919801571</c:v>
                </c:pt>
                <c:pt idx="20">
                  <c:v>15.0249160087122</c:v>
                </c:pt>
                <c:pt idx="21">
                  <c:v>15.4325008374087</c:v>
                </c:pt>
                <c:pt idx="22">
                  <c:v>15.4249318091975</c:v>
                </c:pt>
                <c:pt idx="23">
                  <c:v>14.6400841303923</c:v>
                </c:pt>
                <c:pt idx="24">
                  <c:v>15.2209752959341</c:v>
                </c:pt>
                <c:pt idx="25">
                  <c:v>15.3084102043407</c:v>
                </c:pt>
                <c:pt idx="26">
                  <c:v>14.9805731533736</c:v>
                </c:pt>
                <c:pt idx="27">
                  <c:v>15.7469578022492</c:v>
                </c:pt>
                <c:pt idx="28">
                  <c:v>15.7961677816625</c:v>
                </c:pt>
                <c:pt idx="29">
                  <c:v>16.5198629151204</c:v>
                </c:pt>
                <c:pt idx="30">
                  <c:v>15.4528816707784</c:v>
                </c:pt>
                <c:pt idx="31">
                  <c:v>15.1279662115251</c:v>
                </c:pt>
                <c:pt idx="32">
                  <c:v>15.3177685052872</c:v>
                </c:pt>
                <c:pt idx="33">
                  <c:v>15.7014518027962</c:v>
                </c:pt>
                <c:pt idx="34">
                  <c:v>15.5765862783534</c:v>
                </c:pt>
                <c:pt idx="35">
                  <c:v>15.5965188136344</c:v>
                </c:pt>
                <c:pt idx="36">
                  <c:v>16.5018003932063</c:v>
                </c:pt>
                <c:pt idx="37">
                  <c:v>16.5142732084031</c:v>
                </c:pt>
                <c:pt idx="38">
                  <c:v>16.9356958473625</c:v>
                </c:pt>
                <c:pt idx="39">
                  <c:v>17.19029768572328</c:v>
                </c:pt>
                <c:pt idx="40">
                  <c:v>17.20060982613688</c:v>
                </c:pt>
                <c:pt idx="41">
                  <c:v>16.7333674341936</c:v>
                </c:pt>
                <c:pt idx="42">
                  <c:v>17.3704517744283</c:v>
                </c:pt>
                <c:pt idx="43">
                  <c:v>16.9019589452838</c:v>
                </c:pt>
                <c:pt idx="44">
                  <c:v>17.0265153472381</c:v>
                </c:pt>
                <c:pt idx="45">
                  <c:v>17.1697114460549</c:v>
                </c:pt>
                <c:pt idx="46">
                  <c:v>17.6513983061083</c:v>
                </c:pt>
                <c:pt idx="47">
                  <c:v>17.86526003956288</c:v>
                </c:pt>
                <c:pt idx="48">
                  <c:v>18.1608756564953</c:v>
                </c:pt>
                <c:pt idx="49">
                  <c:v>18.2001819589981</c:v>
                </c:pt>
                <c:pt idx="50">
                  <c:v>17.74084505316188</c:v>
                </c:pt>
                <c:pt idx="51">
                  <c:v>17.5388777559057</c:v>
                </c:pt>
                <c:pt idx="52">
                  <c:v>17.0768190552605</c:v>
                </c:pt>
                <c:pt idx="53">
                  <c:v>16.1033361388737</c:v>
                </c:pt>
                <c:pt idx="54">
                  <c:v>15.3985998453413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388800"/>
        <c:axId val="424391280"/>
      </c:lineChart>
      <c:catAx>
        <c:axId val="42438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391280"/>
        <c:crosses val="autoZero"/>
        <c:auto val="1"/>
        <c:lblAlgn val="ctr"/>
        <c:lblOffset val="100"/>
        <c:noMultiLvlLbl val="0"/>
      </c:catAx>
      <c:valAx>
        <c:axId val="424391280"/>
        <c:scaling>
          <c:orientation val="minMax"/>
          <c:max val="2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3888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Netherlands - HI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8397294932728"/>
                  <c:y val="-0.369953755780527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Data!$D$178:$BF$178</c:f>
              <c:numCache>
                <c:formatCode>General</c:formatCode>
                <c:ptCount val="55"/>
                <c:pt idx="0">
                  <c:v>6.3991796202037</c:v>
                </c:pt>
                <c:pt idx="1">
                  <c:v>6.520357665006228</c:v>
                </c:pt>
                <c:pt idx="2">
                  <c:v>7.0608537968432</c:v>
                </c:pt>
                <c:pt idx="3">
                  <c:v>7.623924888304046</c:v>
                </c:pt>
                <c:pt idx="4">
                  <c:v>7.9876732480589</c:v>
                </c:pt>
                <c:pt idx="5">
                  <c:v>8.17405389560342</c:v>
                </c:pt>
                <c:pt idx="6">
                  <c:v>8.32153181563217</c:v>
                </c:pt>
                <c:pt idx="7">
                  <c:v>8.47605463668979</c:v>
                </c:pt>
                <c:pt idx="8">
                  <c:v>8.92025221919632</c:v>
                </c:pt>
                <c:pt idx="9">
                  <c:v>9.000648160457404</c:v>
                </c:pt>
                <c:pt idx="10">
                  <c:v>10.8858088713402</c:v>
                </c:pt>
                <c:pt idx="11">
                  <c:v>10.6768101125795</c:v>
                </c:pt>
                <c:pt idx="12">
                  <c:v>11.8388097678427</c:v>
                </c:pt>
                <c:pt idx="13">
                  <c:v>12.3254524298175</c:v>
                </c:pt>
                <c:pt idx="14">
                  <c:v>11.8453491812806</c:v>
                </c:pt>
                <c:pt idx="15">
                  <c:v>11.1968748753781</c:v>
                </c:pt>
                <c:pt idx="16">
                  <c:v>12.3190529399623</c:v>
                </c:pt>
                <c:pt idx="17">
                  <c:v>11.8559280927615</c:v>
                </c:pt>
                <c:pt idx="18">
                  <c:v>12.2329775421936</c:v>
                </c:pt>
                <c:pt idx="19">
                  <c:v>13.3786242179414</c:v>
                </c:pt>
                <c:pt idx="20">
                  <c:v>12.544945440925</c:v>
                </c:pt>
                <c:pt idx="21">
                  <c:v>11.5781511717945</c:v>
                </c:pt>
                <c:pt idx="22">
                  <c:v>9.38483331924327</c:v>
                </c:pt>
                <c:pt idx="23">
                  <c:v>9.623180022092191</c:v>
                </c:pt>
                <c:pt idx="24">
                  <c:v>10.056391923274</c:v>
                </c:pt>
                <c:pt idx="25">
                  <c:v>10.209256072746</c:v>
                </c:pt>
                <c:pt idx="26">
                  <c:v>9.95697831183292</c:v>
                </c:pt>
                <c:pt idx="27">
                  <c:v>10.4036015729111</c:v>
                </c:pt>
                <c:pt idx="28">
                  <c:v>9.95350625815798</c:v>
                </c:pt>
                <c:pt idx="29">
                  <c:v>10.984029060186</c:v>
                </c:pt>
                <c:pt idx="30">
                  <c:v>10.5944750062034</c:v>
                </c:pt>
                <c:pt idx="31">
                  <c:v>10.9592939467404</c:v>
                </c:pt>
                <c:pt idx="32">
                  <c:v>10.683788164592</c:v>
                </c:pt>
                <c:pt idx="33">
                  <c:v>10.7781783930903</c:v>
                </c:pt>
                <c:pt idx="34">
                  <c:v>10.747238448458</c:v>
                </c:pt>
                <c:pt idx="35">
                  <c:v>11.5553508420917</c:v>
                </c:pt>
                <c:pt idx="36">
                  <c:v>11.9665980446989</c:v>
                </c:pt>
                <c:pt idx="37">
                  <c:v>11.4224290468366</c:v>
                </c:pt>
                <c:pt idx="38">
                  <c:v>11.3603815292711</c:v>
                </c:pt>
                <c:pt idx="39">
                  <c:v>10.9830816145218</c:v>
                </c:pt>
                <c:pt idx="40">
                  <c:v>10.8947262797751</c:v>
                </c:pt>
                <c:pt idx="41">
                  <c:v>11.0177876603653</c:v>
                </c:pt>
                <c:pt idx="42">
                  <c:v>11.2492401198866</c:v>
                </c:pt>
                <c:pt idx="43">
                  <c:v>11.229738343237</c:v>
                </c:pt>
                <c:pt idx="44">
                  <c:v>11.3522689995976</c:v>
                </c:pt>
                <c:pt idx="45">
                  <c:v>11.1201775651617</c:v>
                </c:pt>
                <c:pt idx="46">
                  <c:v>10.9897152843972</c:v>
                </c:pt>
                <c:pt idx="47">
                  <c:v>10.7858629533841</c:v>
                </c:pt>
                <c:pt idx="48">
                  <c:v>10.7640240154308</c:v>
                </c:pt>
                <c:pt idx="49">
                  <c:v>10.4275230563251</c:v>
                </c:pt>
                <c:pt idx="50">
                  <c:v>11.0170708560989</c:v>
                </c:pt>
                <c:pt idx="51">
                  <c:v>10.4335386040941</c:v>
                </c:pt>
                <c:pt idx="52">
                  <c:v>10.1647588338308</c:v>
                </c:pt>
                <c:pt idx="53">
                  <c:v>10.3100627858175</c:v>
                </c:pt>
                <c:pt idx="54">
                  <c:v>9.92013807523839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412816"/>
        <c:axId val="424415296"/>
      </c:lineChart>
      <c:catAx>
        <c:axId val="42441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15296"/>
        <c:crosses val="autoZero"/>
        <c:auto val="1"/>
        <c:lblAlgn val="ctr"/>
        <c:lblOffset val="100"/>
        <c:noMultiLvlLbl val="0"/>
      </c:catAx>
      <c:valAx>
        <c:axId val="424415296"/>
        <c:scaling>
          <c:orientation val="minMax"/>
          <c:max val="2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12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Costa</a:t>
            </a:r>
            <a:r>
              <a:rPr lang="en-US" baseline="0"/>
              <a:t> Rica - UMI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8397294932728"/>
                  <c:y val="-0.576385764279465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0"/>
          </c:trendline>
          <c:val>
            <c:numRef>
              <c:f>Data!$D$50:$BF$50</c:f>
              <c:numCache>
                <c:formatCode>General</c:formatCode>
                <c:ptCount val="55"/>
                <c:pt idx="0">
                  <c:v>0.368614595210946</c:v>
                </c:pt>
                <c:pt idx="1">
                  <c:v>0.355577071560738</c:v>
                </c:pt>
                <c:pt idx="2">
                  <c:v>0.383956274845821</c:v>
                </c:pt>
                <c:pt idx="3">
                  <c:v>0.405108756424679</c:v>
                </c:pt>
                <c:pt idx="4">
                  <c:v>0.438978530826439</c:v>
                </c:pt>
                <c:pt idx="5">
                  <c:v>0.532879849976818</c:v>
                </c:pt>
                <c:pt idx="6">
                  <c:v>0.605142779197971</c:v>
                </c:pt>
                <c:pt idx="7">
                  <c:v>0.517146296416496</c:v>
                </c:pt>
                <c:pt idx="8">
                  <c:v>0.594069160309102</c:v>
                </c:pt>
                <c:pt idx="9">
                  <c:v>0.638249446285987</c:v>
                </c:pt>
                <c:pt idx="10">
                  <c:v>0.676331870454646</c:v>
                </c:pt>
                <c:pt idx="11">
                  <c:v>0.805505278240165</c:v>
                </c:pt>
                <c:pt idx="12">
                  <c:v>0.905898056955966</c:v>
                </c:pt>
                <c:pt idx="13">
                  <c:v>1.0252752984728</c:v>
                </c:pt>
                <c:pt idx="14">
                  <c:v>0.932175715445008</c:v>
                </c:pt>
                <c:pt idx="15">
                  <c:v>0.972082194824371</c:v>
                </c:pt>
                <c:pt idx="16">
                  <c:v>0.969800562120235</c:v>
                </c:pt>
                <c:pt idx="17">
                  <c:v>1.18428291567111</c:v>
                </c:pt>
                <c:pt idx="18">
                  <c:v>1.28967360558903</c:v>
                </c:pt>
                <c:pt idx="19">
                  <c:v>1.20094949765849</c:v>
                </c:pt>
                <c:pt idx="20">
                  <c:v>1.03135382181467</c:v>
                </c:pt>
                <c:pt idx="21">
                  <c:v>0.917448919759312</c:v>
                </c:pt>
                <c:pt idx="22">
                  <c:v>0.82760173062644</c:v>
                </c:pt>
                <c:pt idx="23">
                  <c:v>0.812708451579772</c:v>
                </c:pt>
                <c:pt idx="24">
                  <c:v>0.752761975516029</c:v>
                </c:pt>
                <c:pt idx="25">
                  <c:v>0.830041245564023</c:v>
                </c:pt>
                <c:pt idx="26">
                  <c:v>0.930828286896115</c:v>
                </c:pt>
                <c:pt idx="27">
                  <c:v>0.960091023953324</c:v>
                </c:pt>
                <c:pt idx="28">
                  <c:v>0.998769594203814</c:v>
                </c:pt>
                <c:pt idx="29">
                  <c:v>0.985088217611723</c:v>
                </c:pt>
                <c:pt idx="30">
                  <c:v>0.954653350538357</c:v>
                </c:pt>
                <c:pt idx="31">
                  <c:v>1.05079937990628</c:v>
                </c:pt>
                <c:pt idx="32">
                  <c:v>1.16399618599242</c:v>
                </c:pt>
                <c:pt idx="33">
                  <c:v>1.18318505455246</c:v>
                </c:pt>
                <c:pt idx="34">
                  <c:v>1.53822412419104</c:v>
                </c:pt>
                <c:pt idx="35">
                  <c:v>1.38599019176138</c:v>
                </c:pt>
                <c:pt idx="36">
                  <c:v>1.32029992782337</c:v>
                </c:pt>
                <c:pt idx="37">
                  <c:v>1.35419288706053</c:v>
                </c:pt>
                <c:pt idx="38">
                  <c:v>1.41136808062276</c:v>
                </c:pt>
                <c:pt idx="39">
                  <c:v>1.43489204081458</c:v>
                </c:pt>
                <c:pt idx="40">
                  <c:v>1.3947039862762</c:v>
                </c:pt>
                <c:pt idx="41">
                  <c:v>1.44136806513614</c:v>
                </c:pt>
                <c:pt idx="42">
                  <c:v>1.55679483481509</c:v>
                </c:pt>
                <c:pt idx="43">
                  <c:v>1.60599020206395</c:v>
                </c:pt>
                <c:pt idx="44">
                  <c:v>1.65525844284193</c:v>
                </c:pt>
                <c:pt idx="45">
                  <c:v>1.61688985063236</c:v>
                </c:pt>
                <c:pt idx="46">
                  <c:v>1.64763318924042</c:v>
                </c:pt>
                <c:pt idx="47">
                  <c:v>1.85889978850977</c:v>
                </c:pt>
                <c:pt idx="48">
                  <c:v>1.83535936722543</c:v>
                </c:pt>
                <c:pt idx="49">
                  <c:v>1.76067779450536</c:v>
                </c:pt>
                <c:pt idx="50">
                  <c:v>1.66517530273163</c:v>
                </c:pt>
                <c:pt idx="51">
                  <c:v>1.68266074321907</c:v>
                </c:pt>
                <c:pt idx="52">
                  <c:v>1.66878006206111</c:v>
                </c:pt>
                <c:pt idx="53">
                  <c:v>1.61440217270054</c:v>
                </c:pt>
                <c:pt idx="54">
                  <c:v>1.63095106225335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438704"/>
        <c:axId val="424441184"/>
      </c:lineChart>
      <c:catAx>
        <c:axId val="4244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41184"/>
        <c:crosses val="autoZero"/>
        <c:auto val="1"/>
        <c:lblAlgn val="ctr"/>
        <c:lblOffset val="100"/>
        <c:noMultiLvlLbl val="0"/>
      </c:catAx>
      <c:valAx>
        <c:axId val="424441184"/>
        <c:scaling>
          <c:orientation val="minMax"/>
          <c:max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38704"/>
        <c:crosses val="autoZero"/>
        <c:crossBetween val="between"/>
        <c:majorUnit val="5.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Bhutan - LMI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Data!$B$34</c:f>
              <c:strCache>
                <c:ptCount val="1"/>
                <c:pt idx="0">
                  <c:v>Bhutan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86850827205158"/>
                  <c:y val="-0.583972836728742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Data!$D$34:$BF$34</c:f>
              <c:numCache>
                <c:formatCode>General</c:formatCode>
                <c:ptCount val="55"/>
                <c:pt idx="10">
                  <c:v>0.0122929524205417</c:v>
                </c:pt>
                <c:pt idx="11">
                  <c:v>0.0119037957754023</c:v>
                </c:pt>
                <c:pt idx="12">
                  <c:v>0.0115298149632914</c:v>
                </c:pt>
                <c:pt idx="13">
                  <c:v>0.0111692536367845</c:v>
                </c:pt>
                <c:pt idx="14">
                  <c:v>0.0108189282563735</c:v>
                </c:pt>
                <c:pt idx="15">
                  <c:v>0.0104776817093451</c:v>
                </c:pt>
                <c:pt idx="16">
                  <c:v>0.0101451079664135</c:v>
                </c:pt>
                <c:pt idx="17">
                  <c:v>0.0196451339854925</c:v>
                </c:pt>
                <c:pt idx="18">
                  <c:v>0.0285455545637598</c:v>
                </c:pt>
                <c:pt idx="19">
                  <c:v>0.0553662648783311</c:v>
                </c:pt>
                <c:pt idx="20">
                  <c:v>0.0537720078597754</c:v>
                </c:pt>
                <c:pt idx="21">
                  <c:v>0.0610614206194396</c:v>
                </c:pt>
                <c:pt idx="22">
                  <c:v>0.0765642036886672</c:v>
                </c:pt>
                <c:pt idx="23">
                  <c:v>0.0663940232704986</c:v>
                </c:pt>
                <c:pt idx="24">
                  <c:v>0.113149078726968</c:v>
                </c:pt>
                <c:pt idx="25">
                  <c:v>0.133437362204556</c:v>
                </c:pt>
                <c:pt idx="26">
                  <c:v>0.113893306167073</c:v>
                </c:pt>
                <c:pt idx="27">
                  <c:v>0.205172679078485</c:v>
                </c:pt>
                <c:pt idx="28">
                  <c:v>0.212672998590686</c:v>
                </c:pt>
                <c:pt idx="29">
                  <c:v>0.117563747390416</c:v>
                </c:pt>
                <c:pt idx="30">
                  <c:v>0.238879169148303</c:v>
                </c:pt>
                <c:pt idx="31">
                  <c:v>0.348078483632492</c:v>
                </c:pt>
                <c:pt idx="32">
                  <c:v>0.40704200178731</c:v>
                </c:pt>
                <c:pt idx="33">
                  <c:v>0.350495204705639</c:v>
                </c:pt>
                <c:pt idx="34">
                  <c:v>0.411780764100112</c:v>
                </c:pt>
                <c:pt idx="35">
                  <c:v>0.484302076029809</c:v>
                </c:pt>
                <c:pt idx="36">
                  <c:v>0.579057236723014</c:v>
                </c:pt>
                <c:pt idx="37">
                  <c:v>0.742063417014339</c:v>
                </c:pt>
                <c:pt idx="38">
                  <c:v>0.703429830952403</c:v>
                </c:pt>
                <c:pt idx="39">
                  <c:v>0.690592474481789</c:v>
                </c:pt>
                <c:pt idx="40">
                  <c:v>0.690660881454302</c:v>
                </c:pt>
                <c:pt idx="41">
                  <c:v>0.653044436906377</c:v>
                </c:pt>
                <c:pt idx="42">
                  <c:v>0.689377785913235</c:v>
                </c:pt>
                <c:pt idx="43">
                  <c:v>0.605839591680916</c:v>
                </c:pt>
                <c:pt idx="44">
                  <c:v>0.481081773343621</c:v>
                </c:pt>
                <c:pt idx="45">
                  <c:v>0.603125918503165</c:v>
                </c:pt>
                <c:pt idx="46">
                  <c:v>0.583684404696026</c:v>
                </c:pt>
                <c:pt idx="47">
                  <c:v>0.571168834193648</c:v>
                </c:pt>
                <c:pt idx="48">
                  <c:v>0.601619231043584</c:v>
                </c:pt>
                <c:pt idx="49">
                  <c:v>0.544051574760168</c:v>
                </c:pt>
                <c:pt idx="50">
                  <c:v>0.670263220461739</c:v>
                </c:pt>
                <c:pt idx="51">
                  <c:v>0.990398509135596</c:v>
                </c:pt>
                <c:pt idx="52">
                  <c:v>1.0860250183607</c:v>
                </c:pt>
                <c:pt idx="53">
                  <c:v>1.20322081779333</c:v>
                </c:pt>
                <c:pt idx="54">
                  <c:v>1.28932137116716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462720"/>
        <c:axId val="424465200"/>
      </c:lineChart>
      <c:catAx>
        <c:axId val="4244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65200"/>
        <c:crosses val="autoZero"/>
        <c:auto val="1"/>
        <c:lblAlgn val="ctr"/>
        <c:lblOffset val="100"/>
        <c:noMultiLvlLbl val="0"/>
      </c:catAx>
      <c:valAx>
        <c:axId val="424465200"/>
        <c:scaling>
          <c:orientation val="minMax"/>
          <c:max val="2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62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Tunisia - LMI</a:t>
            </a:r>
          </a:p>
        </c:rich>
      </c:tx>
      <c:layout>
        <c:manualLayout>
          <c:xMode val="edge"/>
          <c:yMode val="edge"/>
          <c:x val="0.390375647104885"/>
          <c:y val="0.0408496778811739"/>
        </c:manualLayout>
      </c:layout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Data!$B$245</c:f>
              <c:strCache>
                <c:ptCount val="1"/>
                <c:pt idx="0">
                  <c:v>Tunisia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8397294932728"/>
                  <c:y val="-0.56762592175978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Data!$D$245:$BF$245</c:f>
              <c:numCache>
                <c:formatCode>General</c:formatCode>
                <c:ptCount val="55"/>
                <c:pt idx="0">
                  <c:v>0.413564892657699</c:v>
                </c:pt>
                <c:pt idx="1">
                  <c:v>0.417261635383151</c:v>
                </c:pt>
                <c:pt idx="2">
                  <c:v>0.417563397442467</c:v>
                </c:pt>
                <c:pt idx="3">
                  <c:v>0.444800927989233</c:v>
                </c:pt>
                <c:pt idx="4">
                  <c:v>0.618484994542022</c:v>
                </c:pt>
                <c:pt idx="5">
                  <c:v>0.542143061276618</c:v>
                </c:pt>
                <c:pt idx="6">
                  <c:v>0.622198770016871</c:v>
                </c:pt>
                <c:pt idx="7">
                  <c:v>0.651721631947809</c:v>
                </c:pt>
                <c:pt idx="8">
                  <c:v>0.74291675607223</c:v>
                </c:pt>
                <c:pt idx="9">
                  <c:v>0.779306013369688</c:v>
                </c:pt>
                <c:pt idx="10">
                  <c:v>0.739864283375395</c:v>
                </c:pt>
                <c:pt idx="11">
                  <c:v>0.814543725886584</c:v>
                </c:pt>
                <c:pt idx="12">
                  <c:v>0.896023729736099</c:v>
                </c:pt>
                <c:pt idx="13">
                  <c:v>0.893454546463646</c:v>
                </c:pt>
                <c:pt idx="14">
                  <c:v>0.97666989218284</c:v>
                </c:pt>
                <c:pt idx="15">
                  <c:v>0.981547024702095</c:v>
                </c:pt>
                <c:pt idx="16">
                  <c:v>1.01160002877998</c:v>
                </c:pt>
                <c:pt idx="17">
                  <c:v>1.1425653667976</c:v>
                </c:pt>
                <c:pt idx="18">
                  <c:v>1.23729002787985</c:v>
                </c:pt>
                <c:pt idx="19">
                  <c:v>1.41356395236778</c:v>
                </c:pt>
                <c:pt idx="20">
                  <c:v>1.49083134911506</c:v>
                </c:pt>
                <c:pt idx="21">
                  <c:v>1.50265209111533</c:v>
                </c:pt>
                <c:pt idx="22">
                  <c:v>1.41474920926925</c:v>
                </c:pt>
                <c:pt idx="23">
                  <c:v>1.63127412653868</c:v>
                </c:pt>
                <c:pt idx="24">
                  <c:v>1.62001663594017</c:v>
                </c:pt>
                <c:pt idx="25">
                  <c:v>1.63069573972572</c:v>
                </c:pt>
                <c:pt idx="26">
                  <c:v>1.60650093025659</c:v>
                </c:pt>
                <c:pt idx="27">
                  <c:v>1.52738950117872</c:v>
                </c:pt>
                <c:pt idx="28">
                  <c:v>1.58345905123815</c:v>
                </c:pt>
                <c:pt idx="29">
                  <c:v>1.64381005826406</c:v>
                </c:pt>
                <c:pt idx="30">
                  <c:v>1.61150651473612</c:v>
                </c:pt>
                <c:pt idx="31">
                  <c:v>1.84010328731751</c:v>
                </c:pt>
                <c:pt idx="32">
                  <c:v>1.74628688660357</c:v>
                </c:pt>
                <c:pt idx="33">
                  <c:v>1.87839617306447</c:v>
                </c:pt>
                <c:pt idx="34">
                  <c:v>1.77974411260707</c:v>
                </c:pt>
                <c:pt idx="35">
                  <c:v>1.72648015821856</c:v>
                </c:pt>
                <c:pt idx="36">
                  <c:v>1.8105145863181</c:v>
                </c:pt>
                <c:pt idx="37">
                  <c:v>1.80572597289558</c:v>
                </c:pt>
                <c:pt idx="38">
                  <c:v>1.89499468124023</c:v>
                </c:pt>
                <c:pt idx="39">
                  <c:v>1.90876983159273</c:v>
                </c:pt>
                <c:pt idx="40">
                  <c:v>2.05406808419295</c:v>
                </c:pt>
                <c:pt idx="41">
                  <c:v>2.12734468384023</c:v>
                </c:pt>
                <c:pt idx="42">
                  <c:v>2.11484930648075</c:v>
                </c:pt>
                <c:pt idx="43">
                  <c:v>2.13755395295502</c:v>
                </c:pt>
                <c:pt idx="44">
                  <c:v>2.22598474425164</c:v>
                </c:pt>
                <c:pt idx="45">
                  <c:v>2.24321706289603</c:v>
                </c:pt>
                <c:pt idx="46">
                  <c:v>2.25498071033968</c:v>
                </c:pt>
                <c:pt idx="47">
                  <c:v>2.34126250826974</c:v>
                </c:pt>
                <c:pt idx="48">
                  <c:v>2.38539334177353</c:v>
                </c:pt>
                <c:pt idx="49">
                  <c:v>2.355950493041417</c:v>
                </c:pt>
                <c:pt idx="50">
                  <c:v>2.59965793011252</c:v>
                </c:pt>
                <c:pt idx="51">
                  <c:v>2.41798186065153</c:v>
                </c:pt>
                <c:pt idx="52">
                  <c:v>2.480445623950318</c:v>
                </c:pt>
                <c:pt idx="53">
                  <c:v>2.51190424527248</c:v>
                </c:pt>
                <c:pt idx="54">
                  <c:v>2.58705958448329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487008"/>
        <c:axId val="424489488"/>
      </c:lineChart>
      <c:catAx>
        <c:axId val="424487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89488"/>
        <c:crosses val="autoZero"/>
        <c:auto val="1"/>
        <c:lblAlgn val="ctr"/>
        <c:lblOffset val="100"/>
        <c:noMultiLvlLbl val="0"/>
      </c:catAx>
      <c:valAx>
        <c:axId val="424489488"/>
        <c:scaling>
          <c:orientation val="minMax"/>
          <c:max val="2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870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Malaysia - UMI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Data!$B$171</c:f>
              <c:strCache>
                <c:ptCount val="1"/>
                <c:pt idx="0">
                  <c:v>Malaysia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05619595973927"/>
                  <c:y val="-0.451806545015206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Data!$D$171:$BF$171</c:f>
              <c:numCache>
                <c:formatCode>General</c:formatCode>
                <c:ptCount val="55"/>
                <c:pt idx="10">
                  <c:v>1.35153866473997</c:v>
                </c:pt>
                <c:pt idx="11">
                  <c:v>1.507594145107479</c:v>
                </c:pt>
                <c:pt idx="12">
                  <c:v>1.58185252163697</c:v>
                </c:pt>
                <c:pt idx="13">
                  <c:v>1.51074340071655</c:v>
                </c:pt>
                <c:pt idx="14">
                  <c:v>1.60472505257036</c:v>
                </c:pt>
                <c:pt idx="15">
                  <c:v>1.59887444625303</c:v>
                </c:pt>
                <c:pt idx="16">
                  <c:v>1.91630259398328</c:v>
                </c:pt>
                <c:pt idx="17">
                  <c:v>1.76776831888177</c:v>
                </c:pt>
                <c:pt idx="18">
                  <c:v>1.77075796827709</c:v>
                </c:pt>
                <c:pt idx="19">
                  <c:v>2.02662746269539</c:v>
                </c:pt>
                <c:pt idx="20">
                  <c:v>2.02908329936133</c:v>
                </c:pt>
                <c:pt idx="21">
                  <c:v>2.18092195751473</c:v>
                </c:pt>
                <c:pt idx="22">
                  <c:v>2.112677379075258</c:v>
                </c:pt>
                <c:pt idx="23">
                  <c:v>2.56243784423337</c:v>
                </c:pt>
                <c:pt idx="24">
                  <c:v>2.2839659351781</c:v>
                </c:pt>
                <c:pt idx="25">
                  <c:v>2.32306101272766</c:v>
                </c:pt>
                <c:pt idx="26">
                  <c:v>2.49204430501201</c:v>
                </c:pt>
                <c:pt idx="27">
                  <c:v>2.46669322826816</c:v>
                </c:pt>
                <c:pt idx="28">
                  <c:v>2.50911738057087</c:v>
                </c:pt>
                <c:pt idx="29">
                  <c:v>2.8445645239719</c:v>
                </c:pt>
                <c:pt idx="30">
                  <c:v>3.13736577811205</c:v>
                </c:pt>
                <c:pt idx="31">
                  <c:v>3.70174075285759</c:v>
                </c:pt>
                <c:pt idx="32">
                  <c:v>3.96040977610573</c:v>
                </c:pt>
                <c:pt idx="33">
                  <c:v>4.70494107530421</c:v>
                </c:pt>
                <c:pt idx="34">
                  <c:v>4.70362623627263</c:v>
                </c:pt>
                <c:pt idx="35">
                  <c:v>5.91014796982981</c:v>
                </c:pt>
                <c:pt idx="36">
                  <c:v>5.96360251551123</c:v>
                </c:pt>
                <c:pt idx="37">
                  <c:v>5.78804228547448</c:v>
                </c:pt>
                <c:pt idx="38">
                  <c:v>5.16367372384535</c:v>
                </c:pt>
                <c:pt idx="39">
                  <c:v>4.763996976379974</c:v>
                </c:pt>
                <c:pt idx="40">
                  <c:v>5.4229371944872</c:v>
                </c:pt>
                <c:pt idx="41">
                  <c:v>5.72264062642214</c:v>
                </c:pt>
                <c:pt idx="42">
                  <c:v>5.526834520919226</c:v>
                </c:pt>
                <c:pt idx="43">
                  <c:v>6.41008638647401</c:v>
                </c:pt>
                <c:pt idx="44">
                  <c:v>6.50775334292864</c:v>
                </c:pt>
                <c:pt idx="45">
                  <c:v>6.800116471967975</c:v>
                </c:pt>
                <c:pt idx="46">
                  <c:v>6.41469151530438</c:v>
                </c:pt>
                <c:pt idx="47">
                  <c:v>6.94125576108476</c:v>
                </c:pt>
                <c:pt idx="48">
                  <c:v>7.52577775520397</c:v>
                </c:pt>
                <c:pt idx="49">
                  <c:v>7.20424991024395</c:v>
                </c:pt>
                <c:pt idx="50">
                  <c:v>7.77155474604007</c:v>
                </c:pt>
                <c:pt idx="51">
                  <c:v>7.697015882031326</c:v>
                </c:pt>
                <c:pt idx="52">
                  <c:v>7.497558968567376</c:v>
                </c:pt>
                <c:pt idx="53">
                  <c:v>7.96151399932217</c:v>
                </c:pt>
                <c:pt idx="54">
                  <c:v>8.03299157864044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511024"/>
        <c:axId val="424513504"/>
      </c:lineChart>
      <c:catAx>
        <c:axId val="42451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13504"/>
        <c:crosses val="autoZero"/>
        <c:auto val="1"/>
        <c:lblAlgn val="ctr"/>
        <c:lblOffset val="100"/>
        <c:noMultiLvlLbl val="0"/>
      </c:catAx>
      <c:valAx>
        <c:axId val="424513504"/>
        <c:scaling>
          <c:orientation val="minMax"/>
          <c:max val="2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110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Uganda - LI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6840817195148"/>
                  <c:y val="-0.570745323501229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Data!$D$249:$BF$249</c:f>
              <c:numCache>
                <c:formatCode>General</c:formatCode>
                <c:ptCount val="55"/>
                <c:pt idx="0">
                  <c:v>0.062123115152233</c:v>
                </c:pt>
                <c:pt idx="1">
                  <c:v>0.0580930954996501</c:v>
                </c:pt>
                <c:pt idx="2">
                  <c:v>0.0592581062278338</c:v>
                </c:pt>
                <c:pt idx="3">
                  <c:v>0.0577909987527094</c:v>
                </c:pt>
                <c:pt idx="4">
                  <c:v>0.0634347327553466</c:v>
                </c:pt>
                <c:pt idx="5">
                  <c:v>0.0782412809141943</c:v>
                </c:pt>
                <c:pt idx="6">
                  <c:v>0.0884384191735072</c:v>
                </c:pt>
                <c:pt idx="7">
                  <c:v>0.0944455891354015</c:v>
                </c:pt>
                <c:pt idx="8">
                  <c:v>0.110759028594871</c:v>
                </c:pt>
                <c:pt idx="9">
                  <c:v>0.128465399292992</c:v>
                </c:pt>
                <c:pt idx="10">
                  <c:v>0.152952383130159</c:v>
                </c:pt>
                <c:pt idx="11">
                  <c:v>0.148258420256206</c:v>
                </c:pt>
                <c:pt idx="12">
                  <c:v>0.138406728618655</c:v>
                </c:pt>
                <c:pt idx="13">
                  <c:v>0.115125254608597</c:v>
                </c:pt>
                <c:pt idx="14">
                  <c:v>0.11348720622428</c:v>
                </c:pt>
                <c:pt idx="15">
                  <c:v>0.104653885275595</c:v>
                </c:pt>
                <c:pt idx="16">
                  <c:v>0.0888783521261046</c:v>
                </c:pt>
                <c:pt idx="17">
                  <c:v>0.0703294703007192</c:v>
                </c:pt>
                <c:pt idx="18">
                  <c:v>0.0592637337987581</c:v>
                </c:pt>
                <c:pt idx="19">
                  <c:v>0.0554030104091261</c:v>
                </c:pt>
                <c:pt idx="20">
                  <c:v>0.0499665326378497</c:v>
                </c:pt>
                <c:pt idx="21">
                  <c:v>0.0408383190093834</c:v>
                </c:pt>
                <c:pt idx="22">
                  <c:v>0.0410094862156103</c:v>
                </c:pt>
                <c:pt idx="23">
                  <c:v>0.0448521183164133</c:v>
                </c:pt>
                <c:pt idx="24">
                  <c:v>0.0411340247642416</c:v>
                </c:pt>
                <c:pt idx="25">
                  <c:v>0.042311661718086</c:v>
                </c:pt>
                <c:pt idx="26">
                  <c:v>0.0464590071834009</c:v>
                </c:pt>
                <c:pt idx="27">
                  <c:v>0.0490633854698039</c:v>
                </c:pt>
                <c:pt idx="28">
                  <c:v>0.0532150803321967</c:v>
                </c:pt>
                <c:pt idx="29">
                  <c:v>0.047671180671598</c:v>
                </c:pt>
                <c:pt idx="30">
                  <c:v>0.0435273265692626</c:v>
                </c:pt>
                <c:pt idx="31">
                  <c:v>0.0432955674357796</c:v>
                </c:pt>
                <c:pt idx="32">
                  <c:v>0.0422671790948844</c:v>
                </c:pt>
                <c:pt idx="33">
                  <c:v>0.0405216031067958</c:v>
                </c:pt>
                <c:pt idx="34">
                  <c:v>0.0355507339546226</c:v>
                </c:pt>
                <c:pt idx="35">
                  <c:v>0.0456807156648049</c:v>
                </c:pt>
                <c:pt idx="36">
                  <c:v>0.0499838270874636</c:v>
                </c:pt>
                <c:pt idx="37">
                  <c:v>0.0506465514777304</c:v>
                </c:pt>
                <c:pt idx="38">
                  <c:v>0.0560982102129459</c:v>
                </c:pt>
                <c:pt idx="39">
                  <c:v>0.0564081245237237</c:v>
                </c:pt>
                <c:pt idx="40">
                  <c:v>0.059491397285958</c:v>
                </c:pt>
                <c:pt idx="41">
                  <c:v>0.0607849754486964</c:v>
                </c:pt>
                <c:pt idx="42">
                  <c:v>0.0605984948779938</c:v>
                </c:pt>
                <c:pt idx="43">
                  <c:v>0.0600496829649928</c:v>
                </c:pt>
                <c:pt idx="44">
                  <c:v>0.0630488432495772</c:v>
                </c:pt>
                <c:pt idx="45">
                  <c:v>0.0760534109867103</c:v>
                </c:pt>
                <c:pt idx="46">
                  <c:v>0.0858716464626072</c:v>
                </c:pt>
                <c:pt idx="47">
                  <c:v>0.0944606079661301</c:v>
                </c:pt>
                <c:pt idx="48">
                  <c:v>0.100754815516069</c:v>
                </c:pt>
                <c:pt idx="49">
                  <c:v>0.103166875153237</c:v>
                </c:pt>
                <c:pt idx="50">
                  <c:v>0.115583300233557</c:v>
                </c:pt>
                <c:pt idx="51">
                  <c:v>0.121524014830262</c:v>
                </c:pt>
                <c:pt idx="52">
                  <c:v>0.112110415912217</c:v>
                </c:pt>
                <c:pt idx="53">
                  <c:v>0.129674908955772</c:v>
                </c:pt>
                <c:pt idx="54">
                  <c:v>0.134656000985545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535040"/>
        <c:axId val="424537520"/>
      </c:lineChart>
      <c:catAx>
        <c:axId val="42453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37520"/>
        <c:crosses val="autoZero"/>
        <c:auto val="1"/>
        <c:lblAlgn val="ctr"/>
        <c:lblOffset val="100"/>
        <c:noMultiLvlLbl val="0"/>
      </c:catAx>
      <c:valAx>
        <c:axId val="424537520"/>
        <c:scaling>
          <c:orientation val="minMax"/>
          <c:max val="2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350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27852-BA84-D746-9F02-855095EA258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1E3E-1B57-7547-8491-D925E45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1E3E-1B57-7547-8491-D925E45A1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Factorization </a:t>
            </a:r>
            <a:r>
              <a:rPr lang="mr-IN" dirty="0" smtClean="0"/>
              <a:t>–</a:t>
            </a:r>
            <a:r>
              <a:rPr lang="en-US" dirty="0" smtClean="0"/>
              <a:t> grey book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</a:t>
            </a:r>
            <a:r>
              <a:rPr lang="mr-IN" dirty="0" smtClean="0"/>
              <a:t>–</a:t>
            </a:r>
            <a:r>
              <a:rPr lang="en-US" dirty="0" smtClean="0"/>
              <a:t> Grey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1E3E-1B57-7547-8491-D925E45A1B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3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1E3E-1B57-7547-8491-D925E45A1B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1E3E-1B57-7547-8491-D925E45A1B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7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2DCD-FBAC-1D49-9827-3AF2BED4BD0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05B-F9B8-CC40-AC3E-40CBB171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2017 Math Capstone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Marie Dolleman</a:t>
            </a:r>
          </a:p>
        </p:txBody>
      </p:sp>
    </p:spTree>
    <p:extLst>
      <p:ext uri="{BB962C8B-B14F-4D97-AF65-F5344CB8AC3E}">
        <p14:creationId xmlns:p14="http://schemas.microsoft.com/office/powerpoint/2010/main" val="3708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20" Type="http://schemas.openxmlformats.org/officeDocument/2006/relationships/image" Target="../media/image15.jp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microsoft.com/office/2007/relationships/hdphoto" Target="../media/hdphoto2.wdp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chart" Target="../charts/chart8.xml"/><Relationship Id="rId10" Type="http://schemas.openxmlformats.org/officeDocument/2006/relationships/chart" Target="../charts/chart9.xml"/><Relationship Id="rId11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93076"/>
            <a:ext cx="4059936" cy="1920240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r>
              <a:rPr lang="en-US" sz="5000" dirty="0" smtClean="0"/>
              <a:t>About L-Systems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4400" dirty="0"/>
              <a:t>Created by Hungarian Biologist, </a:t>
            </a:r>
            <a:r>
              <a:rPr lang="en-US" sz="4400" dirty="0" err="1"/>
              <a:t>Aristid</a:t>
            </a:r>
            <a:r>
              <a:rPr lang="en-US" sz="4400" b="1" dirty="0"/>
              <a:t> </a:t>
            </a:r>
            <a:r>
              <a:rPr lang="en-US" sz="4400" dirty="0" err="1"/>
              <a:t>Lindenmayer</a:t>
            </a:r>
            <a:endParaRPr lang="en-US" sz="4400" dirty="0"/>
          </a:p>
          <a:p>
            <a:pPr marL="342900" indent="-342900" algn="l">
              <a:buFont typeface="Arial" charset="0"/>
              <a:buChar char="•"/>
            </a:pPr>
            <a:r>
              <a:rPr lang="en-US" sz="4400" dirty="0"/>
              <a:t>Initially used for purpose of studying plant growth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4400" dirty="0"/>
              <a:t>As branches grow and split they create a fractal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4000" dirty="0"/>
              <a:t>Cellular level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4000" dirty="0"/>
              <a:t>Physical level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4400" dirty="0"/>
              <a:t>A grammar using symbols and substitutions (or rewriting) to transform a single symbol to many for the purpose of creating self-similar fractals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4400" dirty="0"/>
              <a:t>L-systems commonly implemented using </a:t>
            </a:r>
            <a:r>
              <a:rPr lang="en-US" sz="4400" dirty="0" smtClean="0"/>
              <a:t>recursion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13316"/>
            <a:ext cx="4059936" cy="1920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300" dirty="0" smtClean="0"/>
              <a:t>Basic Rules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/>
              <a:t>For every “a” found in the string, replace “a” with “</a:t>
            </a:r>
            <a:r>
              <a:rPr lang="en-US" sz="1000" dirty="0" err="1" smtClean="0"/>
              <a:t>ababa</a:t>
            </a:r>
            <a:r>
              <a:rPr lang="en-US" sz="1000" dirty="0" smtClean="0"/>
              <a:t>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/>
              <a:t>First </a:t>
            </a:r>
            <a:r>
              <a:rPr lang="en-US" sz="1000" dirty="0"/>
              <a:t>iteration: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/>
              <a:t>“</a:t>
            </a:r>
            <a:r>
              <a:rPr lang="en-US" sz="1000" dirty="0" err="1"/>
              <a:t>ababababababababa</a:t>
            </a:r>
            <a:r>
              <a:rPr lang="en-US" sz="1000" dirty="0"/>
              <a:t>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/>
              <a:t>Koch Snowflake uses three letters: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000" dirty="0"/>
              <a:t>“a”, “b”, “c”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000" dirty="0"/>
              <a:t>Straight line, 60 and 120 degree turns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/>
              <a:t>Commonly implemented with recursion, can depend on the fractal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/>
              <a:t>Creates a self-similar fractal</a:t>
            </a:r>
          </a:p>
          <a:p>
            <a:pPr marL="857250" lvl="2" indent="-171450">
              <a:spcBef>
                <a:spcPts val="1000"/>
              </a:spcBef>
              <a:buFont typeface="Arial" charset="0"/>
              <a:buChar char="•"/>
            </a:pPr>
            <a:r>
              <a:rPr lang="en-US" sz="1000" dirty="0"/>
              <a:t>For every iteration, the terminal pieces of a fractal is replaced with the initial step </a:t>
            </a:r>
            <a:r>
              <a:rPr lang="en-US" sz="1000" dirty="0" smtClean="0"/>
              <a:t>transformation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59936" y="1104227"/>
            <a:ext cx="4059936" cy="1899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The Koch Curve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52664" y="3006341"/>
            <a:ext cx="4059936" cy="1920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7744" y="4933556"/>
            <a:ext cx="4059936" cy="1920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19872" y="3006341"/>
            <a:ext cx="4059936" cy="1920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Conclusions / Findings</a:t>
            </a:r>
          </a:p>
          <a:p>
            <a:r>
              <a:rPr lang="en-US" sz="1200" dirty="0"/>
              <a:t>Fractals made in this way aren’t useful tools to visualize the numerical quality of data</a:t>
            </a:r>
          </a:p>
          <a:p>
            <a:r>
              <a:rPr lang="en-US" sz="1200" dirty="0"/>
              <a:t>Fractals are a visually stimulating way to explore visualizing data for the purpose of human involvement (opposed to numerical value)</a:t>
            </a:r>
          </a:p>
          <a:p>
            <a:r>
              <a:rPr lang="en-US" sz="1200" dirty="0"/>
              <a:t>Data presented in an artistic way presents an opening for important discussion about the data itself and why its important to study the numeric value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119872" y="4933556"/>
            <a:ext cx="4059936" cy="1920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40000" lnSpcReduction="20000"/>
          </a:bodyPr>
          <a:lstStyle/>
          <a:p>
            <a:r>
              <a:rPr lang="en-US" sz="3300" dirty="0" smtClean="0"/>
              <a:t>Bibliography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900" dirty="0"/>
              <a:t>Special thanks to Phillip Chen and Ben Gardner for the use of their facilities, robot, supplies and guidance in the creation of the final artworks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900" dirty="0" err="1"/>
              <a:t>Bassingthwaighte</a:t>
            </a:r>
            <a:r>
              <a:rPr lang="en-US" sz="2900" dirty="0"/>
              <a:t>, James B., et al. </a:t>
            </a:r>
            <a:r>
              <a:rPr lang="en-US" sz="2900" i="1" dirty="0"/>
              <a:t>Fractal physiology</a:t>
            </a:r>
            <a:r>
              <a:rPr lang="en-US" sz="2900" dirty="0"/>
              <a:t>. Oxford University Press, 1994.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900" dirty="0" err="1"/>
              <a:t>Prusinkiewicz</a:t>
            </a:r>
            <a:r>
              <a:rPr lang="en-US" sz="2900" dirty="0"/>
              <a:t>, </a:t>
            </a:r>
            <a:r>
              <a:rPr lang="en-US" sz="2900" dirty="0" err="1"/>
              <a:t>Przemyslaw</a:t>
            </a:r>
            <a:r>
              <a:rPr lang="en-US" sz="2900" dirty="0"/>
              <a:t>, and </a:t>
            </a:r>
            <a:r>
              <a:rPr lang="en-US" sz="2900" dirty="0" err="1"/>
              <a:t>Aristrid</a:t>
            </a:r>
            <a:r>
              <a:rPr lang="en-US" sz="2900" dirty="0"/>
              <a:t> </a:t>
            </a:r>
            <a:r>
              <a:rPr lang="en-US" sz="2900" dirty="0" err="1"/>
              <a:t>Lindenmayer</a:t>
            </a:r>
            <a:r>
              <a:rPr lang="en-US" sz="2900" dirty="0"/>
              <a:t>. </a:t>
            </a:r>
            <a:r>
              <a:rPr lang="en-US" sz="2900" i="1" dirty="0"/>
              <a:t>The algorithmic beauty of plants</a:t>
            </a:r>
            <a:r>
              <a:rPr lang="en-US" sz="2900" dirty="0"/>
              <a:t>. Springer-</a:t>
            </a:r>
            <a:r>
              <a:rPr lang="en-US" sz="2900" dirty="0" err="1"/>
              <a:t>Verlag</a:t>
            </a:r>
            <a:r>
              <a:rPr lang="en-US" sz="2900" dirty="0"/>
              <a:t>, 1996.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900" dirty="0"/>
              <a:t>“CO2 emissions (Metric tons per capita).” </a:t>
            </a:r>
            <a:r>
              <a:rPr lang="en-US" sz="2900" i="1" dirty="0"/>
              <a:t>CO2 emissions (Metric tons per capita) | Data</a:t>
            </a:r>
            <a:r>
              <a:rPr lang="en-US" sz="2900" dirty="0"/>
              <a:t>, The World Bank, </a:t>
            </a:r>
            <a:r>
              <a:rPr lang="en-US" sz="2900" dirty="0" err="1"/>
              <a:t>data.worldbank.org</a:t>
            </a:r>
            <a:r>
              <a:rPr lang="en-US" sz="2900" dirty="0"/>
              <a:t>/indicator/EN.ATM.CO2E.PC</a:t>
            </a:r>
            <a:r>
              <a:rPr lang="en-US" sz="2900" dirty="0" smtClean="0"/>
              <a:t>.</a:t>
            </a:r>
            <a:endParaRPr lang="en-US" sz="2900" dirty="0"/>
          </a:p>
        </p:txBody>
      </p:sp>
      <p:sp>
        <p:nvSpPr>
          <p:cNvPr id="14" name="TextBox 13"/>
          <p:cNvSpPr txBox="1"/>
          <p:nvPr/>
        </p:nvSpPr>
        <p:spPr>
          <a:xfrm>
            <a:off x="8118570" y="1072152"/>
            <a:ext cx="4059936" cy="1920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dirty="0" smtClean="0"/>
              <a:t>Creations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933556"/>
            <a:ext cx="4059936" cy="1920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300" dirty="0" smtClean="0"/>
              <a:t>Created Rules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/>
              <a:t>Began with three rules and three letters of the Koch Curve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/>
              <a:t>Straight, small degree and large degree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a,b,c</a:t>
            </a:r>
            <a:r>
              <a:rPr lang="en-US" sz="1000" dirty="0"/>
              <a:t> respectively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/>
              <a:t>Small and large degrees were chosen based on the coefficient of the line of best fit for that country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/>
              <a:t>The some rules I developed while researching: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/>
              <a:t>For every “a” replace with “</a:t>
            </a:r>
            <a:r>
              <a:rPr lang="en-US" sz="1000" dirty="0" err="1"/>
              <a:t>abacaba</a:t>
            </a:r>
            <a:r>
              <a:rPr lang="en-US" sz="1000" dirty="0"/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/>
              <a:t>For every “b” replace with “E”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/>
              <a:t>For every “c” replace with “F”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/>
              <a:t>Example: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/>
              <a:t>“</a:t>
            </a:r>
            <a:r>
              <a:rPr lang="en-US" sz="1000" dirty="0" err="1"/>
              <a:t>abacaba</a:t>
            </a:r>
            <a:r>
              <a:rPr lang="en-US" sz="1000" dirty="0"/>
              <a:t>” becomes “</a:t>
            </a:r>
            <a:r>
              <a:rPr lang="en-US" sz="1000" dirty="0" err="1"/>
              <a:t>abacabaEabacabaFabacabaEabacaba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85" y="1107025"/>
            <a:ext cx="1976380" cy="186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80" y="2299855"/>
            <a:ext cx="1152385" cy="4513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51" y="1618020"/>
            <a:ext cx="866331" cy="8494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1418395"/>
            <a:ext cx="790864" cy="69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3076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Combining L-Systems Grammar with Fine Arts to Produce Mathematical Objects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30877" y="2124369"/>
            <a:ext cx="235716" cy="3430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47451" y="1854906"/>
            <a:ext cx="618609" cy="1515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</p:cNvCxnSpPr>
          <p:nvPr/>
        </p:nvCxnSpPr>
        <p:spPr>
          <a:xfrm flipV="1">
            <a:off x="6111082" y="2039247"/>
            <a:ext cx="373801" cy="34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0332" y="2391365"/>
            <a:ext cx="703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r>
              <a:rPr lang="en-US" sz="800" baseline="30000" dirty="0" smtClean="0"/>
              <a:t>nd</a:t>
            </a:r>
            <a:r>
              <a:rPr lang="en-US" sz="800" dirty="0" smtClean="0"/>
              <a:t> Iteration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611318" y="1775601"/>
            <a:ext cx="95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4</a:t>
            </a:r>
            <a:r>
              <a:rPr lang="en-US" sz="800" baseline="30000" dirty="0" smtClean="0"/>
              <a:t>th</a:t>
            </a:r>
            <a:r>
              <a:rPr lang="en-US" sz="800" dirty="0" smtClean="0"/>
              <a:t> Iteration</a:t>
            </a:r>
          </a:p>
          <a:p>
            <a:pPr algn="ctr"/>
            <a:r>
              <a:rPr lang="en-US" sz="800" dirty="0"/>
              <a:t>o</a:t>
            </a:r>
            <a:r>
              <a:rPr lang="en-US" sz="800" dirty="0" smtClean="0"/>
              <a:t>f the Koch Snowflake</a:t>
            </a:r>
            <a:endParaRPr lang="en-US" sz="800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054295"/>
              </p:ext>
            </p:extLst>
          </p:nvPr>
        </p:nvGraphicFramePr>
        <p:xfrm>
          <a:off x="4252880" y="3470966"/>
          <a:ext cx="3452613" cy="145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 t="12848" r="29233" b="26278"/>
          <a:stretch/>
        </p:blipFill>
        <p:spPr>
          <a:xfrm rot="15093188">
            <a:off x="5437782" y="5788132"/>
            <a:ext cx="733915" cy="93692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6"/>
          <a:stretch/>
        </p:blipFill>
        <p:spPr>
          <a:xfrm>
            <a:off x="5388674" y="4998937"/>
            <a:ext cx="768426" cy="82419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28" y="5242489"/>
            <a:ext cx="1413550" cy="140190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49" y="5249286"/>
            <a:ext cx="731337" cy="643162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4526733" y="5827412"/>
            <a:ext cx="11845" cy="3192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926706" y="5432400"/>
            <a:ext cx="566734" cy="1558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836170" y="5626553"/>
            <a:ext cx="1994" cy="3471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606123" y="5973896"/>
            <a:ext cx="195315" cy="2354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0" idx="2"/>
          </p:cNvCxnSpPr>
          <p:nvPr/>
        </p:nvCxnSpPr>
        <p:spPr>
          <a:xfrm flipV="1">
            <a:off x="5891490" y="6108362"/>
            <a:ext cx="357642" cy="104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606123" y="5955632"/>
            <a:ext cx="303040" cy="1612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0" idx="2"/>
          </p:cNvCxnSpPr>
          <p:nvPr/>
        </p:nvCxnSpPr>
        <p:spPr>
          <a:xfrm flipV="1">
            <a:off x="5950596" y="6108362"/>
            <a:ext cx="298536" cy="1345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160774" y="5393412"/>
            <a:ext cx="588265" cy="2331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88749" y="6200836"/>
            <a:ext cx="171002" cy="438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703780" y="5318562"/>
            <a:ext cx="28910" cy="14090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709603" y="5401304"/>
            <a:ext cx="126567" cy="532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792283" y="6242925"/>
            <a:ext cx="173569" cy="4415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708563" y="6288879"/>
            <a:ext cx="91654" cy="874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703306" y="6237410"/>
            <a:ext cx="58769" cy="14067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32690" y="5333168"/>
            <a:ext cx="106188" cy="7095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4906" l="5455" r="98182">
                        <a14:foregroundMark x1="96364" y1="75472" x2="16364" y2="1887"/>
                        <a14:foregroundMark x1="18182" y1="86792" x2="98182" y2="84906"/>
                        <a14:foregroundMark x1="16364" y1="77358" x2="5455" y2="0"/>
                        <a14:foregroundMark x1="85455" y1="75472" x2="41818" y2="50943"/>
                        <a14:backgroundMark x1="20000" y1="3774" x2="96364" y2="1887"/>
                        <a14:backgroundMark x1="96364" y1="69811" x2="98182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1" t="5200" r="5177" b="17967"/>
          <a:stretch/>
        </p:blipFill>
        <p:spPr>
          <a:xfrm rot="8329460">
            <a:off x="4242882" y="6370982"/>
            <a:ext cx="528206" cy="447964"/>
          </a:xfrm>
          <a:prstGeom prst="rect">
            <a:avLst/>
          </a:prstGeom>
        </p:spPr>
      </p:pic>
      <p:pic>
        <p:nvPicPr>
          <p:cNvPr id="109" name="Content Placeholder 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8794" r="9677" b="8598"/>
          <a:stretch/>
        </p:blipFill>
        <p:spPr>
          <a:xfrm>
            <a:off x="9691297" y="1328804"/>
            <a:ext cx="517960" cy="54864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t="11826" r="12014" b="9098"/>
          <a:stretch/>
        </p:blipFill>
        <p:spPr>
          <a:xfrm>
            <a:off x="10437960" y="2151996"/>
            <a:ext cx="534636" cy="54864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t="6394" r="15659" b="11921"/>
          <a:stretch/>
        </p:blipFill>
        <p:spPr>
          <a:xfrm>
            <a:off x="8446294" y="2158959"/>
            <a:ext cx="558769" cy="54864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t="5695" r="9920" b="13930"/>
          <a:stretch/>
        </p:blipFill>
        <p:spPr>
          <a:xfrm>
            <a:off x="10827819" y="1317344"/>
            <a:ext cx="511948" cy="54864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4316" r="25895" b="12317"/>
          <a:stretch/>
        </p:blipFill>
        <p:spPr>
          <a:xfrm>
            <a:off x="9528138" y="2151996"/>
            <a:ext cx="418462" cy="54864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7363" r="8112" b="9269"/>
          <a:stretch/>
        </p:blipFill>
        <p:spPr>
          <a:xfrm>
            <a:off x="11370249" y="2151996"/>
            <a:ext cx="493570" cy="54864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5229" r="21036" b="14283"/>
          <a:stretch/>
        </p:blipFill>
        <p:spPr>
          <a:xfrm>
            <a:off x="8465410" y="1351515"/>
            <a:ext cx="561109" cy="54864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091965" y="1883170"/>
            <a:ext cx="1247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United States of America</a:t>
            </a:r>
            <a:endParaRPr 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168076" y="2676567"/>
            <a:ext cx="114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Malaysia and Costa Rica</a:t>
            </a:r>
            <a:endParaRPr 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548163" y="1901049"/>
            <a:ext cx="62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Australia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721316" y="1898463"/>
            <a:ext cx="751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Netherlands</a:t>
            </a:r>
            <a:endParaRPr 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1188924" y="2756024"/>
            <a:ext cx="688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Uganda</a:t>
            </a:r>
            <a:endParaRPr 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31404" y="2765594"/>
            <a:ext cx="556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Bhutan</a:t>
            </a:r>
            <a:endParaRPr 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463899" y="2756024"/>
            <a:ext cx="546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Tunisia</a:t>
            </a:r>
            <a:endParaRPr lang="en-US" sz="8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624" y="615704"/>
            <a:ext cx="1003076" cy="4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Began with three rules and three letters of the Koch Curve</a:t>
            </a:r>
          </a:p>
          <a:p>
            <a:pPr lvl="1"/>
            <a:r>
              <a:rPr lang="en-US" dirty="0" smtClean="0"/>
              <a:t>Straight, small degree and large degree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 respectively</a:t>
            </a:r>
          </a:p>
          <a:p>
            <a:r>
              <a:rPr lang="en-US" dirty="0" smtClean="0"/>
              <a:t>Small and large degrees were chosen based on the coefficient of the line of best fit for that country</a:t>
            </a:r>
          </a:p>
          <a:p>
            <a:r>
              <a:rPr lang="en-US" dirty="0"/>
              <a:t>The </a:t>
            </a:r>
            <a:r>
              <a:rPr lang="en-US" dirty="0" smtClean="0"/>
              <a:t>some </a:t>
            </a:r>
            <a:r>
              <a:rPr lang="en-US" dirty="0"/>
              <a:t>rules I </a:t>
            </a:r>
            <a:r>
              <a:rPr lang="en-US" dirty="0" smtClean="0"/>
              <a:t>developed while researching:</a:t>
            </a:r>
            <a:endParaRPr lang="en-US" dirty="0"/>
          </a:p>
          <a:p>
            <a:pPr lvl="1"/>
            <a:r>
              <a:rPr lang="en-US" dirty="0"/>
              <a:t>For every “a” replace with “</a:t>
            </a:r>
            <a:r>
              <a:rPr lang="en-US" dirty="0" err="1"/>
              <a:t>abacaba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every “b” replace with “E”</a:t>
            </a:r>
          </a:p>
          <a:p>
            <a:pPr lvl="1"/>
            <a:r>
              <a:rPr lang="en-US" dirty="0"/>
              <a:t>For every “c” replace with “F”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abacaba</a:t>
            </a:r>
            <a:r>
              <a:rPr lang="en-US" dirty="0"/>
              <a:t>” </a:t>
            </a:r>
            <a:r>
              <a:rPr lang="en-US" dirty="0" smtClean="0"/>
              <a:t>becomes “</a:t>
            </a:r>
            <a:r>
              <a:rPr lang="en-US" dirty="0" err="1" smtClean="0"/>
              <a:t>abacabaEabacabaFabacabaEabacaba</a:t>
            </a:r>
            <a:r>
              <a:rPr lang="en-US" dirty="0"/>
              <a:t>”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4701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Patterns repeated on every straight edge, with initial 60 degree triangle angles also taken into account</a:t>
            </a:r>
          </a:p>
          <a:p>
            <a:r>
              <a:rPr lang="en-US" dirty="0" smtClean="0"/>
              <a:t>Unlike the Koch curve, a third of the angles within the fractals changed with every iteration</a:t>
            </a:r>
          </a:p>
          <a:p>
            <a:r>
              <a:rPr lang="en-US" dirty="0" smtClean="0"/>
              <a:t>The loss of equiangular angles inside the fractal meant appending the Koch Curves rules for the fractal to complete its shape</a:t>
            </a:r>
          </a:p>
        </p:txBody>
      </p:sp>
    </p:spTree>
    <p:extLst>
      <p:ext uri="{BB962C8B-B14F-4D97-AF65-F5344CB8AC3E}">
        <p14:creationId xmlns:p14="http://schemas.microsoft.com/office/powerpoint/2010/main" val="15263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Curves - Australia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29460">
            <a:off x="887575" y="5024858"/>
            <a:ext cx="1561894" cy="1505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 t="12848" r="29233" b="26278"/>
          <a:stretch/>
        </p:blipFill>
        <p:spPr>
          <a:xfrm rot="15093188">
            <a:off x="5401130" y="4591767"/>
            <a:ext cx="1515041" cy="193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6"/>
          <a:stretch/>
        </p:blipFill>
        <p:spPr>
          <a:xfrm>
            <a:off x="4589514" y="1423671"/>
            <a:ext cx="2467344" cy="2646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17" y="1948000"/>
            <a:ext cx="3450089" cy="3421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6" y="1948000"/>
            <a:ext cx="2608493" cy="229399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34242" y="4070089"/>
            <a:ext cx="0" cy="8829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51793" y="2806700"/>
            <a:ext cx="2112307" cy="2882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42893" y="3294529"/>
            <a:ext cx="56201" cy="16584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787996" y="4953000"/>
            <a:ext cx="358875" cy="5237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455924" y="5222875"/>
            <a:ext cx="567176" cy="292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89985" y="4953000"/>
            <a:ext cx="593970" cy="2933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83955" y="5222875"/>
            <a:ext cx="639145" cy="235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00672" y="2950848"/>
            <a:ext cx="2084832" cy="6161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27700" y="2533650"/>
            <a:ext cx="2667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657850" y="2540000"/>
            <a:ext cx="50800" cy="317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657850" y="2724150"/>
            <a:ext cx="336550" cy="13335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57264" y="5515555"/>
            <a:ext cx="295310" cy="8170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967433" y="5599273"/>
            <a:ext cx="191516" cy="18875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960289" y="5515555"/>
            <a:ext cx="111899" cy="2802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30227" y="5465052"/>
            <a:ext cx="322347" cy="505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00"/>
            <a:ext cx="12192000" cy="1325563"/>
          </a:xfrm>
        </p:spPr>
        <p:txBody>
          <a:bodyPr/>
          <a:lstStyle/>
          <a:p>
            <a:r>
              <a:rPr lang="en-US" dirty="0" smtClean="0"/>
              <a:t>Conclusion </a:t>
            </a:r>
            <a:r>
              <a:rPr lang="mr-IN" dirty="0" smtClean="0"/>
              <a:t>–</a:t>
            </a:r>
            <a:r>
              <a:rPr lang="en-US" dirty="0" smtClean="0"/>
              <a:t> The Fractals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8794" r="9677" b="8598"/>
          <a:stretch/>
        </p:blipFill>
        <p:spPr>
          <a:xfrm>
            <a:off x="5289884" y="1603701"/>
            <a:ext cx="1726531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t="11826" r="12014" b="9098"/>
          <a:stretch/>
        </p:blipFill>
        <p:spPr>
          <a:xfrm>
            <a:off x="7170234" y="4365417"/>
            <a:ext cx="1782122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t="6394" r="15659" b="11921"/>
          <a:stretch/>
        </p:blipFill>
        <p:spPr>
          <a:xfrm>
            <a:off x="513878" y="4413859"/>
            <a:ext cx="1862562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t="5695" r="9920" b="13930"/>
          <a:stretch/>
        </p:blipFill>
        <p:spPr>
          <a:xfrm>
            <a:off x="8710289" y="1600200"/>
            <a:ext cx="1706493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4316" r="25895" b="12317"/>
          <a:stretch/>
        </p:blipFill>
        <p:spPr>
          <a:xfrm>
            <a:off x="3922955" y="4413859"/>
            <a:ext cx="139487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7363" r="8112" b="9269"/>
          <a:stretch/>
        </p:blipFill>
        <p:spPr>
          <a:xfrm>
            <a:off x="10262306" y="4358308"/>
            <a:ext cx="164523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5229" r="21036" b="14283"/>
          <a:stretch/>
        </p:blipFill>
        <p:spPr>
          <a:xfrm>
            <a:off x="1725647" y="1600200"/>
            <a:ext cx="1870363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5942" y="3429000"/>
            <a:ext cx="25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United States of America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3878" y="6249723"/>
            <a:ext cx="25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Malaysia and Costa Rica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258" y="3440430"/>
            <a:ext cx="10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Australia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64763" y="3428087"/>
            <a:ext cx="139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Netherlands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05356" y="6247844"/>
            <a:ext cx="15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Uganda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1251" y="6288758"/>
            <a:ext cx="126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Bhutan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1497" y="6288758"/>
            <a:ext cx="12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Tunisia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Fractals made in this way aren’t useful tools to visualize the numerical quality of data</a:t>
            </a:r>
          </a:p>
          <a:p>
            <a:r>
              <a:rPr lang="en-US" dirty="0" smtClean="0"/>
              <a:t>Fractals are a visually stimulating way to explore visualizing data for the purpose of human involvement (opposed to numerical value)</a:t>
            </a:r>
          </a:p>
          <a:p>
            <a:r>
              <a:rPr lang="en-US" dirty="0" smtClean="0"/>
              <a:t>Data presented in an artistic way presents an opening for important discussion about the data itself and why its important to study the numeric value.</a:t>
            </a:r>
          </a:p>
        </p:txBody>
      </p:sp>
    </p:spTree>
    <p:extLst>
      <p:ext uri="{BB962C8B-B14F-4D97-AF65-F5344CB8AC3E}">
        <p14:creationId xmlns:p14="http://schemas.microsoft.com/office/powerpoint/2010/main" val="2667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and 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495"/>
          </a:xfrm>
        </p:spPr>
        <p:txBody>
          <a:bodyPr/>
          <a:lstStyle/>
          <a:p>
            <a:r>
              <a:rPr lang="en-US" dirty="0" smtClean="0"/>
              <a:t>Special thanks to Phillip Chen and Ben Gardner for the use of their facilities, robot, supplies and guidance in the creation of the final artworks</a:t>
            </a:r>
          </a:p>
          <a:p>
            <a:r>
              <a:rPr lang="en-US" dirty="0" err="1"/>
              <a:t>Bassingthwaighte</a:t>
            </a:r>
            <a:r>
              <a:rPr lang="en-US" dirty="0"/>
              <a:t>, James B., et al. </a:t>
            </a:r>
            <a:r>
              <a:rPr lang="en-US" i="1" dirty="0"/>
              <a:t>Fractal physiology</a:t>
            </a:r>
            <a:r>
              <a:rPr lang="en-US" dirty="0"/>
              <a:t>. Oxford University Press, 1994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Prusinkiewicz</a:t>
            </a:r>
            <a:r>
              <a:rPr lang="en-US" dirty="0"/>
              <a:t>, </a:t>
            </a:r>
            <a:r>
              <a:rPr lang="en-US" dirty="0" err="1"/>
              <a:t>Przemyslaw</a:t>
            </a:r>
            <a:r>
              <a:rPr lang="en-US" dirty="0"/>
              <a:t>, and </a:t>
            </a:r>
            <a:r>
              <a:rPr lang="en-US" dirty="0" err="1"/>
              <a:t>Aristrid</a:t>
            </a:r>
            <a:r>
              <a:rPr lang="en-US" dirty="0"/>
              <a:t> </a:t>
            </a:r>
            <a:r>
              <a:rPr lang="en-US" dirty="0" err="1"/>
              <a:t>Lindenmayer</a:t>
            </a:r>
            <a:r>
              <a:rPr lang="en-US" dirty="0"/>
              <a:t>. </a:t>
            </a:r>
            <a:r>
              <a:rPr lang="en-US" i="1" dirty="0"/>
              <a:t>The algorithmic beauty of plants</a:t>
            </a:r>
            <a:r>
              <a:rPr lang="en-US" dirty="0"/>
              <a:t>. Springer-</a:t>
            </a:r>
            <a:r>
              <a:rPr lang="en-US" dirty="0" err="1"/>
              <a:t>Verlag</a:t>
            </a:r>
            <a:r>
              <a:rPr lang="en-US" dirty="0"/>
              <a:t>, 1996</a:t>
            </a:r>
            <a:r>
              <a:rPr lang="en-US" dirty="0" smtClean="0"/>
              <a:t>.</a:t>
            </a:r>
          </a:p>
          <a:p>
            <a:r>
              <a:rPr lang="en-US" dirty="0"/>
              <a:t>“CO2 emissions (Metric tons per capita).” </a:t>
            </a:r>
            <a:r>
              <a:rPr lang="en-US" i="1" dirty="0"/>
              <a:t>CO2 emissions (Metric tons per capita) | Data</a:t>
            </a:r>
            <a:r>
              <a:rPr lang="en-US" dirty="0"/>
              <a:t>, The World Bank, </a:t>
            </a:r>
            <a:r>
              <a:rPr lang="en-US" dirty="0" err="1"/>
              <a:t>data.worldbank.org</a:t>
            </a:r>
            <a:r>
              <a:rPr lang="en-US" dirty="0"/>
              <a:t>/indicator/EN.ATM.CO2E.PC.</a:t>
            </a:r>
          </a:p>
        </p:txBody>
      </p:sp>
    </p:spTree>
    <p:extLst>
      <p:ext uri="{BB962C8B-B14F-4D97-AF65-F5344CB8AC3E}">
        <p14:creationId xmlns:p14="http://schemas.microsoft.com/office/powerpoint/2010/main" val="5758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03" t="48809" r="13220" b="6514"/>
          <a:stretch/>
        </p:blipFill>
        <p:spPr>
          <a:xfrm>
            <a:off x="3154680" y="3509963"/>
            <a:ext cx="5955030" cy="34509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Alternate Visualizations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Because line graphs aren’t as interesting to non-scientists</a:t>
            </a:r>
          </a:p>
          <a:p>
            <a:r>
              <a:rPr lang="en-US" dirty="0" smtClean="0"/>
              <a:t>Marie Dolleman and Chris Porter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29" y="5665540"/>
            <a:ext cx="1905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fractals relate back to the original data?</a:t>
            </a:r>
          </a:p>
          <a:p>
            <a:r>
              <a:rPr lang="en-US" dirty="0" smtClean="0"/>
              <a:t>Sometimes data is boring</a:t>
            </a:r>
          </a:p>
          <a:p>
            <a:r>
              <a:rPr lang="en-US" dirty="0" smtClean="0"/>
              <a:t>Find a new way to represent data to the general public in a new way, but also mathematically accurate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and Motivations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L-Systems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Hungarian Biologist, </a:t>
            </a:r>
            <a:r>
              <a:rPr lang="en-US" dirty="0" err="1" smtClean="0"/>
              <a:t>Aristid</a:t>
            </a:r>
            <a:r>
              <a:rPr lang="en-US" b="1" dirty="0" smtClean="0"/>
              <a:t> </a:t>
            </a:r>
            <a:r>
              <a:rPr lang="en-US" dirty="0" err="1" smtClean="0"/>
              <a:t>Lindenmayer</a:t>
            </a:r>
            <a:endParaRPr lang="en-US" dirty="0" smtClean="0"/>
          </a:p>
          <a:p>
            <a:r>
              <a:rPr lang="en-US" dirty="0" smtClean="0"/>
              <a:t>Initially used for purpose of studying plant growth</a:t>
            </a:r>
          </a:p>
          <a:p>
            <a:r>
              <a:rPr lang="en-US" dirty="0"/>
              <a:t>As branches grow and split they create a fractal</a:t>
            </a:r>
            <a:endParaRPr lang="en-US" dirty="0" smtClean="0"/>
          </a:p>
          <a:p>
            <a:pPr lvl="1"/>
            <a:r>
              <a:rPr lang="en-US" dirty="0" smtClean="0"/>
              <a:t>Cellular level</a:t>
            </a:r>
          </a:p>
          <a:p>
            <a:pPr lvl="1"/>
            <a:r>
              <a:rPr lang="en-US" dirty="0" smtClean="0"/>
              <a:t>Physical level</a:t>
            </a:r>
          </a:p>
          <a:p>
            <a:r>
              <a:rPr lang="en-US" dirty="0"/>
              <a:t>A</a:t>
            </a:r>
            <a:r>
              <a:rPr lang="en-US" dirty="0" smtClean="0"/>
              <a:t> grammar using symbols and substitutions (or rewriting) to transform a single symbol to many for the purpose of creating self-similar fractals</a:t>
            </a:r>
          </a:p>
          <a:p>
            <a:r>
              <a:rPr lang="en-US" dirty="0" smtClean="0"/>
              <a:t>L-systems commonly implemented using recursion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75" y="1736417"/>
            <a:ext cx="2489200" cy="2235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7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Fractal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 fractal?</a:t>
            </a:r>
          </a:p>
          <a:p>
            <a:pPr lvl="1"/>
            <a:r>
              <a:rPr lang="en-US" dirty="0" smtClean="0"/>
              <a:t>Repeating pattern</a:t>
            </a:r>
          </a:p>
          <a:p>
            <a:pPr lvl="2"/>
            <a:r>
              <a:rPr lang="en-US" dirty="0" smtClean="0"/>
              <a:t>A fractal is an infinitely repeating pattern, such that the pattern can be seen infinitely magnified upon</a:t>
            </a:r>
          </a:p>
          <a:p>
            <a:r>
              <a:rPr lang="en-US" dirty="0"/>
              <a:t>Scaling</a:t>
            </a:r>
          </a:p>
          <a:p>
            <a:pPr lvl="1"/>
            <a:r>
              <a:rPr lang="en-US" dirty="0"/>
              <a:t>Any measurements of a fractal depend on the scale of which they’re </a:t>
            </a:r>
            <a:r>
              <a:rPr lang="en-US" dirty="0" smtClean="0"/>
              <a:t>measured</a:t>
            </a:r>
          </a:p>
          <a:p>
            <a:r>
              <a:rPr lang="en-US" dirty="0" smtClean="0"/>
              <a:t>Self-similarity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called fractal </a:t>
            </a:r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Parts of the of the fractal resemble the whole</a:t>
            </a:r>
          </a:p>
          <a:p>
            <a:r>
              <a:rPr lang="en-US" dirty="0" smtClean="0"/>
              <a:t>Fractal Dimension</a:t>
            </a:r>
          </a:p>
          <a:p>
            <a:pPr lvl="1"/>
            <a:r>
              <a:rPr lang="en-US" i="1" dirty="0" smtClean="0"/>
              <a:t>“The quantitative measure of self-similarity and scaling”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01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Koch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2" y="1333795"/>
            <a:ext cx="2608493" cy="2280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71" y="1636604"/>
            <a:ext cx="2535094" cy="2485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80" y="4761402"/>
            <a:ext cx="3414070" cy="133726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2877015" y="2563263"/>
            <a:ext cx="1666856" cy="3161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79" y="1333795"/>
            <a:ext cx="3850121" cy="363206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1889499" y="3614444"/>
            <a:ext cx="284989" cy="149281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951574" y="2913640"/>
            <a:ext cx="1442418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22033" y="3518588"/>
            <a:ext cx="1414130" cy="14268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5317" y="3958682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69" y="4721066"/>
            <a:ext cx="135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69980" y="61024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based on </a:t>
            </a:r>
            <a:r>
              <a:rPr lang="en-US" smtClean="0"/>
              <a:t>factorization 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Fractal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548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the Koch curve, the factorization is 3</a:t>
            </a:r>
          </a:p>
          <a:p>
            <a:pPr lvl="1"/>
            <a:r>
              <a:rPr lang="en-US" dirty="0" smtClean="0"/>
              <a:t>Because the </a:t>
            </a:r>
            <a:r>
              <a:rPr lang="en-US" dirty="0"/>
              <a:t>triangle formed is </a:t>
            </a:r>
            <a:r>
              <a:rPr lang="en-US" dirty="0" smtClean="0"/>
              <a:t>equilateral,</a:t>
            </a:r>
          </a:p>
          <a:p>
            <a:pPr marL="457200" lvl="1" indent="0">
              <a:buNone/>
            </a:pPr>
            <a:r>
              <a:rPr lang="en-US" dirty="0" smtClean="0"/>
              <a:t>	X = R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F = R</a:t>
            </a:r>
            <a:r>
              <a:rPr lang="en-US" baseline="-25000" dirty="0" smtClean="0"/>
              <a:t>2</a:t>
            </a:r>
            <a:r>
              <a:rPr lang="en-US" dirty="0" smtClean="0"/>
              <a:t> + X + R</a:t>
            </a:r>
            <a:r>
              <a:rPr lang="en-US" baseline="-25000" dirty="0" smtClean="0"/>
              <a:t>2</a:t>
            </a:r>
            <a:r>
              <a:rPr lang="en-US" dirty="0" smtClean="0"/>
              <a:t> = 3(R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Resizing to fill the plane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=  R</a:t>
            </a:r>
            <a:r>
              <a:rPr lang="en-US" baseline="-25000" dirty="0" smtClean="0"/>
              <a:t>2</a:t>
            </a:r>
            <a:r>
              <a:rPr lang="en-US" dirty="0" smtClean="0"/>
              <a:t> * F/N</a:t>
            </a:r>
          </a:p>
          <a:p>
            <a:pPr lvl="1"/>
            <a:r>
              <a:rPr lang="en-US" dirty="0" smtClean="0"/>
              <a:t>F is the factorization</a:t>
            </a:r>
          </a:p>
          <a:p>
            <a:pPr lvl="1"/>
            <a:r>
              <a:rPr lang="en-US" dirty="0" smtClean="0"/>
              <a:t>N is the number of sides replacing a side</a:t>
            </a:r>
          </a:p>
          <a:p>
            <a:pPr lvl="1"/>
            <a:r>
              <a:rPr lang="en-US" dirty="0" smtClean="0"/>
              <a:t>Koch curve usually drawn by reducing ¾ of side length</a:t>
            </a:r>
          </a:p>
          <a:p>
            <a:r>
              <a:rPr lang="en-US" dirty="0" smtClean="0"/>
              <a:t>Alternate Approach</a:t>
            </a:r>
          </a:p>
          <a:p>
            <a:pPr lvl="1"/>
            <a:r>
              <a:rPr lang="en-US" dirty="0" smtClean="0"/>
              <a:t>Python Turtle graphics rejected decimal length</a:t>
            </a:r>
          </a:p>
          <a:p>
            <a:pPr lvl="1"/>
            <a:r>
              <a:rPr lang="en-US" dirty="0" smtClean="0"/>
              <a:t>Instead of scaling down, take an aerial view</a:t>
            </a:r>
          </a:p>
          <a:p>
            <a:pPr lvl="1"/>
            <a:r>
              <a:rPr lang="en-US" dirty="0" smtClean="0"/>
              <a:t>Reduced the number of calculations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"/>
          <a:stretch/>
        </p:blipFill>
        <p:spPr>
          <a:xfrm>
            <a:off x="6883682" y="3976688"/>
            <a:ext cx="5308318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4144" y="5896015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 rot="3401422">
            <a:off x="9850040" y="462816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018160">
            <a:off x="8359873" y="462673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20289" y="5896015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883682" y="2477532"/>
            <a:ext cx="4999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44779" y="2042835"/>
            <a:ext cx="80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448972" y="2654300"/>
            <a:ext cx="0" cy="15748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71122" y="6036489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634363" y="6001604"/>
            <a:ext cx="1603818" cy="0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L-Systems Rules to Turtle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element has a unique symbol</a:t>
            </a:r>
          </a:p>
          <a:p>
            <a:r>
              <a:rPr lang="en-US" dirty="0" smtClean="0"/>
              <a:t>In the triangle:</a:t>
            </a:r>
          </a:p>
          <a:p>
            <a:pPr marL="457200" lvl="1" indent="0">
              <a:buNone/>
            </a:pPr>
            <a:r>
              <a:rPr lang="en-US" dirty="0" smtClean="0"/>
              <a:t>-The straight line is “a”</a:t>
            </a:r>
          </a:p>
          <a:p>
            <a:pPr marL="457200" lvl="1" indent="0">
              <a:buNone/>
            </a:pPr>
            <a:r>
              <a:rPr lang="en-US" dirty="0"/>
              <a:t>-</a:t>
            </a:r>
            <a:r>
              <a:rPr lang="en-US" dirty="0" smtClean="0"/>
              <a:t>The 60 degree turn is “b”</a:t>
            </a:r>
            <a:endParaRPr lang="en-US" dirty="0"/>
          </a:p>
          <a:p>
            <a:r>
              <a:rPr lang="en-US" dirty="0" smtClean="0"/>
              <a:t>The encoding for a triangle: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ababa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every “a” found in the string, replace “a” with “</a:t>
            </a:r>
            <a:r>
              <a:rPr lang="en-US" dirty="0" err="1" smtClean="0"/>
              <a:t>ababa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First iteration: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ababababababababa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Koch Snowflake uses three letters:</a:t>
            </a:r>
          </a:p>
          <a:p>
            <a:pPr lvl="1"/>
            <a:r>
              <a:rPr lang="en-US" dirty="0" smtClean="0"/>
              <a:t>“a”, “b”, “c”</a:t>
            </a:r>
          </a:p>
          <a:p>
            <a:pPr lvl="1"/>
            <a:r>
              <a:rPr lang="en-US" dirty="0" smtClean="0"/>
              <a:t>Straight line, 60 and 120 degree turns</a:t>
            </a:r>
          </a:p>
          <a:p>
            <a:r>
              <a:rPr lang="en-US" dirty="0" smtClean="0"/>
              <a:t>Commonly implemented with recursion, can depend on the fractal</a:t>
            </a:r>
          </a:p>
          <a:p>
            <a:r>
              <a:rPr lang="en-US" dirty="0" smtClean="0"/>
              <a:t>Creates a self-similar fractal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For every iteration, the terminal pieces of a fractal is replaced with the initial step </a:t>
            </a:r>
            <a:r>
              <a:rPr lang="en-US" dirty="0" smtClean="0"/>
              <a:t>transformation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2185" y="5585948"/>
            <a:ext cx="166989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378006" y="4076251"/>
            <a:ext cx="847490" cy="14788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225496" y="4076251"/>
            <a:ext cx="786580" cy="15096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13810071">
            <a:off x="3639048" y="4920124"/>
            <a:ext cx="552450" cy="764207"/>
          </a:xfrm>
          <a:prstGeom prst="arc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7054251">
            <a:off x="2829289" y="3991731"/>
            <a:ext cx="552450" cy="764207"/>
          </a:xfrm>
          <a:prstGeom prst="arc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256539" y="5454781"/>
            <a:ext cx="235671" cy="2356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63929" y="5517778"/>
            <a:ext cx="117836" cy="1178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5720" y="5271257"/>
            <a:ext cx="235671" cy="2356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83417" y="5184018"/>
            <a:ext cx="117836" cy="1178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22919" y="4197652"/>
            <a:ext cx="235671" cy="2356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04850" y="4396705"/>
            <a:ext cx="117836" cy="1178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92214"/>
              </p:ext>
            </p:extLst>
          </p:nvPr>
        </p:nvGraphicFramePr>
        <p:xfrm>
          <a:off x="-1" y="1331057"/>
          <a:ext cx="405993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605285"/>
              </p:ext>
            </p:extLst>
          </p:nvPr>
        </p:nvGraphicFramePr>
        <p:xfrm>
          <a:off x="4053839" y="1325563"/>
          <a:ext cx="405993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551908"/>
              </p:ext>
            </p:extLst>
          </p:nvPr>
        </p:nvGraphicFramePr>
        <p:xfrm>
          <a:off x="8113774" y="1327476"/>
          <a:ext cx="407822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773390"/>
              </p:ext>
            </p:extLst>
          </p:nvPr>
        </p:nvGraphicFramePr>
        <p:xfrm>
          <a:off x="4057408" y="3154200"/>
          <a:ext cx="405993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7635"/>
              </p:ext>
            </p:extLst>
          </p:nvPr>
        </p:nvGraphicFramePr>
        <p:xfrm>
          <a:off x="3048" y="4988656"/>
          <a:ext cx="4059936" cy="1869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316463"/>
              </p:ext>
            </p:extLst>
          </p:nvPr>
        </p:nvGraphicFramePr>
        <p:xfrm>
          <a:off x="8113790" y="3154363"/>
          <a:ext cx="405993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909"/>
              </p:ext>
            </p:extLst>
          </p:nvPr>
        </p:nvGraphicFramePr>
        <p:xfrm>
          <a:off x="-6097" y="3159857"/>
          <a:ext cx="405993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351938"/>
              </p:ext>
            </p:extLst>
          </p:nvPr>
        </p:nvGraphicFramePr>
        <p:xfrm>
          <a:off x="8120913" y="4988656"/>
          <a:ext cx="4059936" cy="1869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235953"/>
              </p:ext>
            </p:extLst>
          </p:nvPr>
        </p:nvGraphicFramePr>
        <p:xfrm>
          <a:off x="4060978" y="4986624"/>
          <a:ext cx="4059935" cy="187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0743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1021</Words>
  <Application>Microsoft Macintosh PowerPoint</Application>
  <PresentationFormat>Widescreen</PresentationFormat>
  <Paragraphs>166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Combining L-Systems Grammar with Fine Arts to Produce Mathematical Objects</vt:lpstr>
      <vt:lpstr>Alternate Visualizations</vt:lpstr>
      <vt:lpstr>The Project and Motivations</vt:lpstr>
      <vt:lpstr>About L-Systems</vt:lpstr>
      <vt:lpstr>Anatomy of a Fractal</vt:lpstr>
      <vt:lpstr>The Koch Curve</vt:lpstr>
      <vt:lpstr>Anatomy of a Fractal</vt:lpstr>
      <vt:lpstr>L-Systems Rules to Turtle Commands</vt:lpstr>
      <vt:lpstr>The Data</vt:lpstr>
      <vt:lpstr>Transformed Rules</vt:lpstr>
      <vt:lpstr>Generated Curves - Australia</vt:lpstr>
      <vt:lpstr>Conclusion – The Fractals</vt:lpstr>
      <vt:lpstr>Conclusion - Why is this Important?</vt:lpstr>
      <vt:lpstr>Acknowledgements and Bibliography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L-Systems Grammar with Fine Arts to Produce Mathematical Objects</dc:title>
  <dc:creator>Marie Dolleman</dc:creator>
  <cp:lastModifiedBy>Marie Dolleman</cp:lastModifiedBy>
  <cp:revision>81</cp:revision>
  <dcterms:created xsi:type="dcterms:W3CDTF">2017-11-07T03:55:18Z</dcterms:created>
  <dcterms:modified xsi:type="dcterms:W3CDTF">2017-11-14T04:03:27Z</dcterms:modified>
</cp:coreProperties>
</file>