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40"/>
  </p:notesMasterIdLst>
  <p:sldIdLst>
    <p:sldId id="296" r:id="rId3"/>
    <p:sldId id="335" r:id="rId4"/>
    <p:sldId id="366" r:id="rId5"/>
    <p:sldId id="329" r:id="rId6"/>
    <p:sldId id="337" r:id="rId7"/>
    <p:sldId id="338" r:id="rId8"/>
    <p:sldId id="345" r:id="rId9"/>
    <p:sldId id="339" r:id="rId10"/>
    <p:sldId id="298" r:id="rId11"/>
    <p:sldId id="300" r:id="rId12"/>
    <p:sldId id="314" r:id="rId13"/>
    <p:sldId id="301" r:id="rId14"/>
    <p:sldId id="363" r:id="rId15"/>
    <p:sldId id="362" r:id="rId16"/>
    <p:sldId id="364" r:id="rId17"/>
    <p:sldId id="336" r:id="rId18"/>
    <p:sldId id="340" r:id="rId19"/>
    <p:sldId id="351" r:id="rId20"/>
    <p:sldId id="365" r:id="rId21"/>
    <p:sldId id="341" r:id="rId22"/>
    <p:sldId id="342" r:id="rId23"/>
    <p:sldId id="343" r:id="rId24"/>
    <p:sldId id="344" r:id="rId25"/>
    <p:sldId id="346" r:id="rId26"/>
    <p:sldId id="347" r:id="rId27"/>
    <p:sldId id="318" r:id="rId28"/>
    <p:sldId id="303" r:id="rId29"/>
    <p:sldId id="355" r:id="rId30"/>
    <p:sldId id="348" r:id="rId31"/>
    <p:sldId id="354" r:id="rId32"/>
    <p:sldId id="356" r:id="rId33"/>
    <p:sldId id="357" r:id="rId34"/>
    <p:sldId id="359" r:id="rId35"/>
    <p:sldId id="358" r:id="rId36"/>
    <p:sldId id="360" r:id="rId37"/>
    <p:sldId id="361" r:id="rId38"/>
    <p:sldId id="328"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6" autoAdjust="0"/>
    <p:restoredTop sz="94660"/>
  </p:normalViewPr>
  <p:slideViewPr>
    <p:cSldViewPr>
      <p:cViewPr varScale="1">
        <p:scale>
          <a:sx n="90" d="100"/>
          <a:sy n="90" d="100"/>
        </p:scale>
        <p:origin x="1120" y="1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notesMaster" Target="notesMasters/notesMaster1.xml"/><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5240D3-503B-4C7C-9E4A-039C1F4FBED0}" type="datetimeFigureOut">
              <a:rPr lang="en-US" smtClean="0"/>
              <a:t>6/14/16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2C0CA8-97BA-4B1B-BEB2-B0AFA775C803}" type="slidenum">
              <a:rPr lang="en-US" smtClean="0"/>
              <a:t>‹#›</a:t>
            </a:fld>
            <a:endParaRPr lang="en-US"/>
          </a:p>
        </p:txBody>
      </p:sp>
    </p:spTree>
    <p:extLst>
      <p:ext uri="{BB962C8B-B14F-4D97-AF65-F5344CB8AC3E}">
        <p14:creationId xmlns:p14="http://schemas.microsoft.com/office/powerpoint/2010/main" val="22418296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60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fld id="{F98A2DEF-AF04-4CEE-BC43-1B8F848E3920}" type="datetimeFigureOut">
              <a:rPr lang="en-US" smtClean="0"/>
              <a:t>6/14/16</a:t>
            </a:fld>
            <a:endParaRPr lang="en-US"/>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fld id="{2DB5BF18-CFBC-4378-8A11-332A2FC04382}" type="slidenum">
              <a:rPr lang="en-US" smtClean="0"/>
              <a:t>‹#›</a:t>
            </a:fld>
            <a:endParaRPr lang="en-US"/>
          </a:p>
        </p:txBody>
      </p:sp>
      <p:grpSp>
        <p:nvGrpSpPr>
          <p:cNvPr id="8" name="Group 7"/>
          <p:cNvGrpSpPr/>
          <p:nvPr/>
        </p:nvGrpSpPr>
        <p:grpSpPr>
          <a:xfrm>
            <a:off x="564643" y="744469"/>
            <a:ext cx="8005589" cy="534967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679250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8A2DEF-AF04-4CEE-BC43-1B8F848E3920}" type="datetimeFigureOut">
              <a:rPr lang="en-US" smtClean="0"/>
              <a:t>6/14/16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B5BF18-CFBC-4378-8A11-332A2FC04382}" type="slidenum">
              <a:rPr lang="en-US" smtClean="0"/>
              <a:t>‹#›</a:t>
            </a:fld>
            <a:endParaRPr lang="en-US"/>
          </a:p>
        </p:txBody>
      </p:sp>
    </p:spTree>
    <p:extLst>
      <p:ext uri="{BB962C8B-B14F-4D97-AF65-F5344CB8AC3E}">
        <p14:creationId xmlns:p14="http://schemas.microsoft.com/office/powerpoint/2010/main" val="3780853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0797" y="624156"/>
            <a:ext cx="1490950"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28700" y="624156"/>
            <a:ext cx="5724525"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8A2DEF-AF04-4CEE-BC43-1B8F848E3920}" type="datetimeFigureOut">
              <a:rPr lang="en-US" smtClean="0"/>
              <a:t>6/14/16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B5BF18-CFBC-4378-8A11-332A2FC04382}" type="slidenum">
              <a:rPr lang="en-US" smtClean="0"/>
              <a:t>‹#›</a:t>
            </a:fld>
            <a:endParaRPr lang="en-US"/>
          </a:p>
        </p:txBody>
      </p:sp>
    </p:spTree>
    <p:extLst>
      <p:ext uri="{BB962C8B-B14F-4D97-AF65-F5344CB8AC3E}">
        <p14:creationId xmlns:p14="http://schemas.microsoft.com/office/powerpoint/2010/main" val="21900954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60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fld id="{F98A2DEF-AF04-4CEE-BC43-1B8F848E3920}" type="datetimeFigureOut">
              <a:rPr lang="en-US" smtClean="0"/>
              <a:t>6/14/16</a:t>
            </a:fld>
            <a:endParaRPr lang="en-US"/>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fld id="{2DB5BF18-CFBC-4378-8A11-332A2FC04382}" type="slidenum">
              <a:rPr lang="en-US" smtClean="0"/>
              <a:t>‹#›</a:t>
            </a:fld>
            <a:endParaRPr lang="en-US"/>
          </a:p>
        </p:txBody>
      </p:sp>
      <p:grpSp>
        <p:nvGrpSpPr>
          <p:cNvPr id="8" name="Group 7"/>
          <p:cNvGrpSpPr/>
          <p:nvPr/>
        </p:nvGrpSpPr>
        <p:grpSpPr>
          <a:xfrm>
            <a:off x="564643" y="744469"/>
            <a:ext cx="8005589" cy="534967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2601514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8A2DEF-AF04-4CEE-BC43-1B8F848E3920}" type="datetimeFigureOut">
              <a:rPr lang="en-US" smtClean="0"/>
              <a:t>6/14/16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B5BF18-CFBC-4378-8A11-332A2FC04382}" type="slidenum">
              <a:rPr lang="en-US" smtClean="0"/>
              <a:t>‹#›</a:t>
            </a:fld>
            <a:endParaRPr lang="en-US"/>
          </a:p>
        </p:txBody>
      </p:sp>
    </p:spTree>
    <p:extLst>
      <p:ext uri="{BB962C8B-B14F-4D97-AF65-F5344CB8AC3E}">
        <p14:creationId xmlns:p14="http://schemas.microsoft.com/office/powerpoint/2010/main" val="40425157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60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fld id="{F98A2DEF-AF04-4CEE-BC43-1B8F848E3920}" type="datetimeFigureOut">
              <a:rPr lang="en-US" smtClean="0"/>
              <a:t>6/14/16</a:t>
            </a:fld>
            <a:endParaRPr lang="en-US"/>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fld id="{2DB5BF18-CFBC-4378-8A11-332A2FC04382}" type="slidenum">
              <a:rPr lang="en-US" smtClean="0"/>
              <a:t>‹#›</a:t>
            </a:fld>
            <a:endParaRPr lang="en-US"/>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title="Crop Mark"/>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626458480"/>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8A2DEF-AF04-4CEE-BC43-1B8F848E3920}" type="datetimeFigureOut">
              <a:rPr lang="en-US" smtClean="0"/>
              <a:t>6/14/16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B5BF18-CFBC-4378-8A11-332A2FC04382}" type="slidenum">
              <a:rPr lang="en-US" smtClean="0"/>
              <a:t>‹#›</a:t>
            </a:fld>
            <a:endParaRPr lang="en-US"/>
          </a:p>
        </p:txBody>
      </p:sp>
    </p:spTree>
    <p:extLst>
      <p:ext uri="{BB962C8B-B14F-4D97-AF65-F5344CB8AC3E}">
        <p14:creationId xmlns:p14="http://schemas.microsoft.com/office/powerpoint/2010/main" val="4034049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28700" y="2340230"/>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028700" y="3305208"/>
            <a:ext cx="3335839"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3760" y="2349754"/>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893760" y="3305208"/>
            <a:ext cx="3335840"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8A2DEF-AF04-4CEE-BC43-1B8F848E3920}" type="datetimeFigureOut">
              <a:rPr lang="en-US" smtClean="0"/>
              <a:t>6/14/16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B5BF18-CFBC-4378-8A11-332A2FC04382}" type="slidenum">
              <a:rPr lang="en-US" smtClean="0"/>
              <a:t>‹#›</a:t>
            </a:fld>
            <a:endParaRPr lang="en-US"/>
          </a:p>
        </p:txBody>
      </p:sp>
    </p:spTree>
    <p:extLst>
      <p:ext uri="{BB962C8B-B14F-4D97-AF65-F5344CB8AC3E}">
        <p14:creationId xmlns:p14="http://schemas.microsoft.com/office/powerpoint/2010/main" val="15271809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8A2DEF-AF04-4CEE-BC43-1B8F848E3920}" type="datetimeFigureOut">
              <a:rPr lang="en-US" smtClean="0"/>
              <a:t>6/14/16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B5BF18-CFBC-4378-8A11-332A2FC04382}" type="slidenum">
              <a:rPr lang="en-US" smtClean="0"/>
              <a:t>‹#›</a:t>
            </a:fld>
            <a:endParaRPr lang="en-US"/>
          </a:p>
        </p:txBody>
      </p:sp>
    </p:spTree>
    <p:extLst>
      <p:ext uri="{BB962C8B-B14F-4D97-AF65-F5344CB8AC3E}">
        <p14:creationId xmlns:p14="http://schemas.microsoft.com/office/powerpoint/2010/main" val="23220701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8A2DEF-AF04-4CEE-BC43-1B8F848E3920}" type="datetimeFigureOut">
              <a:rPr lang="en-US" smtClean="0"/>
              <a:t>6/14/16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B5BF18-CFBC-4378-8A11-332A2FC04382}" type="slidenum">
              <a:rPr lang="en-US" smtClean="0"/>
              <a:t>‹#›</a:t>
            </a:fld>
            <a:endParaRPr lang="en-US"/>
          </a:p>
        </p:txBody>
      </p:sp>
    </p:spTree>
    <p:extLst>
      <p:ext uri="{BB962C8B-B14F-4D97-AF65-F5344CB8AC3E}">
        <p14:creationId xmlns:p14="http://schemas.microsoft.com/office/powerpoint/2010/main" val="6020359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4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2925" y="2856344"/>
            <a:ext cx="289179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F98A2DEF-AF04-4CEE-BC43-1B8F848E3920}" type="datetimeFigureOut">
              <a:rPr lang="en-US" smtClean="0"/>
              <a:t>6/14/16</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2DB5BF18-CFBC-4378-8A11-332A2FC04382}" type="slidenum">
              <a:rPr lang="en-US" smtClean="0"/>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43362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8A2DEF-AF04-4CEE-BC43-1B8F848E3920}" type="datetimeFigureOut">
              <a:rPr lang="en-US" smtClean="0"/>
              <a:t>6/14/16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B5BF18-CFBC-4378-8A11-332A2FC04382}" type="slidenum">
              <a:rPr lang="en-US" smtClean="0"/>
              <a:t>‹#›</a:t>
            </a:fld>
            <a:endParaRPr lang="en-US"/>
          </a:p>
        </p:txBody>
      </p:sp>
    </p:spTree>
    <p:extLst>
      <p:ext uri="{BB962C8B-B14F-4D97-AF65-F5344CB8AC3E}">
        <p14:creationId xmlns:p14="http://schemas.microsoft.com/office/powerpoint/2010/main" val="13240443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4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42925" y="2855968"/>
            <a:ext cx="289179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F98A2DEF-AF04-4CEE-BC43-1B8F848E3920}" type="datetimeFigureOut">
              <a:rPr lang="en-US" smtClean="0"/>
              <a:t>6/14/16</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2DB5BF18-CFBC-4378-8A11-332A2FC04382}" type="slidenum">
              <a:rPr lang="en-US" smtClean="0"/>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647130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8A2DEF-AF04-4CEE-BC43-1B8F848E3920}" type="datetimeFigureOut">
              <a:rPr lang="en-US" smtClean="0"/>
              <a:t>6/14/16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B5BF18-CFBC-4378-8A11-332A2FC04382}" type="slidenum">
              <a:rPr lang="en-US" smtClean="0"/>
              <a:t>‹#›</a:t>
            </a:fld>
            <a:endParaRPr lang="en-US"/>
          </a:p>
        </p:txBody>
      </p:sp>
    </p:spTree>
    <p:extLst>
      <p:ext uri="{BB962C8B-B14F-4D97-AF65-F5344CB8AC3E}">
        <p14:creationId xmlns:p14="http://schemas.microsoft.com/office/powerpoint/2010/main" val="13543749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0797" y="624156"/>
            <a:ext cx="1490950"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28700" y="624156"/>
            <a:ext cx="5724525"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8A2DEF-AF04-4CEE-BC43-1B8F848E3920}" type="datetimeFigureOut">
              <a:rPr lang="en-US" smtClean="0"/>
              <a:t>6/14/16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B5BF18-CFBC-4378-8A11-332A2FC04382}" type="slidenum">
              <a:rPr lang="en-US" smtClean="0"/>
              <a:t>‹#›</a:t>
            </a:fld>
            <a:endParaRPr lang="en-US"/>
          </a:p>
        </p:txBody>
      </p:sp>
    </p:spTree>
    <p:extLst>
      <p:ext uri="{BB962C8B-B14F-4D97-AF65-F5344CB8AC3E}">
        <p14:creationId xmlns:p14="http://schemas.microsoft.com/office/powerpoint/2010/main" val="4234764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60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fld id="{F98A2DEF-AF04-4CEE-BC43-1B8F848E3920}" type="datetimeFigureOut">
              <a:rPr lang="en-US" smtClean="0"/>
              <a:t>6/14/16</a:t>
            </a:fld>
            <a:endParaRPr lang="en-US"/>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fld id="{2DB5BF18-CFBC-4378-8A11-332A2FC04382}" type="slidenum">
              <a:rPr lang="en-US" smtClean="0"/>
              <a:t>‹#›</a:t>
            </a:fld>
            <a:endParaRPr lang="en-US"/>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title="Crop Mark"/>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43382820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8A2DEF-AF04-4CEE-BC43-1B8F848E3920}" type="datetimeFigureOut">
              <a:rPr lang="en-US" smtClean="0"/>
              <a:t>6/14/16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B5BF18-CFBC-4378-8A11-332A2FC04382}" type="slidenum">
              <a:rPr lang="en-US" smtClean="0"/>
              <a:t>‹#›</a:t>
            </a:fld>
            <a:endParaRPr lang="en-US"/>
          </a:p>
        </p:txBody>
      </p:sp>
    </p:spTree>
    <p:extLst>
      <p:ext uri="{BB962C8B-B14F-4D97-AF65-F5344CB8AC3E}">
        <p14:creationId xmlns:p14="http://schemas.microsoft.com/office/powerpoint/2010/main" val="1741671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28700" y="2340230"/>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028700" y="3305208"/>
            <a:ext cx="3335839"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3760" y="2349754"/>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893760" y="3305208"/>
            <a:ext cx="3335840"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8A2DEF-AF04-4CEE-BC43-1B8F848E3920}" type="datetimeFigureOut">
              <a:rPr lang="en-US" smtClean="0"/>
              <a:t>6/14/16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B5BF18-CFBC-4378-8A11-332A2FC04382}" type="slidenum">
              <a:rPr lang="en-US" smtClean="0"/>
              <a:t>‹#›</a:t>
            </a:fld>
            <a:endParaRPr lang="en-US"/>
          </a:p>
        </p:txBody>
      </p:sp>
    </p:spTree>
    <p:extLst>
      <p:ext uri="{BB962C8B-B14F-4D97-AF65-F5344CB8AC3E}">
        <p14:creationId xmlns:p14="http://schemas.microsoft.com/office/powerpoint/2010/main" val="4024629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8A2DEF-AF04-4CEE-BC43-1B8F848E3920}" type="datetimeFigureOut">
              <a:rPr lang="en-US" smtClean="0"/>
              <a:t>6/14/16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B5BF18-CFBC-4378-8A11-332A2FC04382}" type="slidenum">
              <a:rPr lang="en-US" smtClean="0"/>
              <a:t>‹#›</a:t>
            </a:fld>
            <a:endParaRPr lang="en-US"/>
          </a:p>
        </p:txBody>
      </p:sp>
    </p:spTree>
    <p:extLst>
      <p:ext uri="{BB962C8B-B14F-4D97-AF65-F5344CB8AC3E}">
        <p14:creationId xmlns:p14="http://schemas.microsoft.com/office/powerpoint/2010/main" val="2056635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8A2DEF-AF04-4CEE-BC43-1B8F848E3920}" type="datetimeFigureOut">
              <a:rPr lang="en-US" smtClean="0"/>
              <a:t>6/14/16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B5BF18-CFBC-4378-8A11-332A2FC04382}" type="slidenum">
              <a:rPr lang="en-US" smtClean="0"/>
              <a:t>‹#›</a:t>
            </a:fld>
            <a:endParaRPr lang="en-US"/>
          </a:p>
        </p:txBody>
      </p:sp>
    </p:spTree>
    <p:extLst>
      <p:ext uri="{BB962C8B-B14F-4D97-AF65-F5344CB8AC3E}">
        <p14:creationId xmlns:p14="http://schemas.microsoft.com/office/powerpoint/2010/main" val="778377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4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2925" y="2856344"/>
            <a:ext cx="289179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F98A2DEF-AF04-4CEE-BC43-1B8F848E3920}" type="datetimeFigureOut">
              <a:rPr lang="en-US" smtClean="0"/>
              <a:t>6/14/16</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2DB5BF18-CFBC-4378-8A11-332A2FC04382}" type="slidenum">
              <a:rPr lang="en-US" smtClean="0"/>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15113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4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42925" y="2855968"/>
            <a:ext cx="289179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F98A2DEF-AF04-4CEE-BC43-1B8F848E3920}" type="datetimeFigureOut">
              <a:rPr lang="en-US" smtClean="0"/>
              <a:t>6/14/16</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2DB5BF18-CFBC-4378-8A11-332A2FC04382}" type="slidenum">
              <a:rPr lang="en-US" smtClean="0"/>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1379297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000" baseline="0">
                <a:solidFill>
                  <a:schemeClr val="tx2"/>
                </a:solidFill>
              </a:defRPr>
            </a:lvl1pPr>
          </a:lstStyle>
          <a:p>
            <a:fld id="{F98A2DEF-AF04-4CEE-BC43-1B8F848E3920}" type="datetimeFigureOut">
              <a:rPr lang="en-US" smtClean="0"/>
              <a:t>6/14/16</a:t>
            </a:fld>
            <a:endParaRPr lang="en-US"/>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000" baseline="0">
                <a:solidFill>
                  <a:schemeClr val="tx2"/>
                </a:solidFill>
              </a:defRPr>
            </a:lvl1pPr>
          </a:lstStyle>
          <a:p>
            <a:endParaRPr lang="en-US"/>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000" baseline="0">
                <a:solidFill>
                  <a:schemeClr val="tx2"/>
                </a:solidFill>
              </a:defRPr>
            </a:lvl1pPr>
          </a:lstStyle>
          <a:p>
            <a:fld id="{2DB5BF18-CFBC-4378-8A11-332A2FC04382}" type="slidenum">
              <a:rPr lang="en-US" smtClean="0"/>
              <a:t>‹#›</a:t>
            </a:fld>
            <a:endParaRPr lang="en-US"/>
          </a:p>
        </p:txBody>
      </p:sp>
      <p:sp>
        <p:nvSpPr>
          <p:cNvPr id="9" name="Rectangle 8"/>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title="Side bar"/>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246591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12">
          <p15:clr>
            <a:srgbClr val="F26B43"/>
          </p15:clr>
        </p15:guide>
        <p15:guide id="2" pos="936">
          <p15:clr>
            <a:srgbClr val="F26B43"/>
          </p15:clr>
        </p15:guide>
        <p15:guide id="3" pos="864">
          <p15:clr>
            <a:srgbClr val="F26B43"/>
          </p15:clr>
        </p15:guide>
        <p15:guide id="0" orient="horz" pos="1368">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5184">
          <p15:clr>
            <a:srgbClr val="F26B43"/>
          </p15:clr>
        </p15:guide>
        <p15:guide id="9" pos="702">
          <p15:clr>
            <a:srgbClr val="F26B43"/>
          </p15:clr>
        </p15:guide>
        <p15:guide id="10" pos="64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000" baseline="0">
                <a:solidFill>
                  <a:schemeClr val="tx2"/>
                </a:solidFill>
              </a:defRPr>
            </a:lvl1pPr>
          </a:lstStyle>
          <a:p>
            <a:fld id="{F98A2DEF-AF04-4CEE-BC43-1B8F848E3920}" type="datetimeFigureOut">
              <a:rPr lang="en-US" smtClean="0"/>
              <a:t>6/14/16</a:t>
            </a:fld>
            <a:endParaRPr lang="en-US"/>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000" baseline="0">
                <a:solidFill>
                  <a:schemeClr val="tx2"/>
                </a:solidFill>
              </a:defRPr>
            </a:lvl1pPr>
          </a:lstStyle>
          <a:p>
            <a:endParaRPr lang="en-US"/>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000" baseline="0">
                <a:solidFill>
                  <a:schemeClr val="tx2"/>
                </a:solidFill>
              </a:defRPr>
            </a:lvl1pPr>
          </a:lstStyle>
          <a:p>
            <a:fld id="{2DB5BF18-CFBC-4378-8A11-332A2FC04382}" type="slidenum">
              <a:rPr lang="en-US" smtClean="0"/>
              <a:t>‹#›</a:t>
            </a:fld>
            <a:endParaRPr lang="en-US"/>
          </a:p>
        </p:txBody>
      </p:sp>
      <p:sp>
        <p:nvSpPr>
          <p:cNvPr id="9" name="Rectangle 8"/>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title="Side bar"/>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2725306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12">
          <p15:clr>
            <a:srgbClr val="F26B43"/>
          </p15:clr>
        </p15:guide>
        <p15:guide id="2" pos="936">
          <p15:clr>
            <a:srgbClr val="F26B43"/>
          </p15:clr>
        </p15:guide>
        <p15:guide id="3" pos="864">
          <p15:clr>
            <a:srgbClr val="F26B43"/>
          </p15:clr>
        </p15:guide>
        <p15:guide id="0" orient="horz" pos="1368">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5184">
          <p15:clr>
            <a:srgbClr val="F26B43"/>
          </p15:clr>
        </p15:guide>
        <p15:guide id="9" pos="702">
          <p15:clr>
            <a:srgbClr val="F26B43"/>
          </p15:clr>
        </p15:guide>
        <p15:guide id="10" pos="64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5.png"/><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themeOverride" Target="../theme/themeOverride1.xml"/><Relationship Id="rId2"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4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9.png"/><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1.png"/><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30.png"/><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Experimental Statistics I</a:t>
            </a:r>
          </a:p>
        </p:txBody>
      </p:sp>
      <p:sp>
        <p:nvSpPr>
          <p:cNvPr id="3" name="Subtitle 2"/>
          <p:cNvSpPr>
            <a:spLocks noGrp="1"/>
          </p:cNvSpPr>
          <p:nvPr>
            <p:ph type="subTitle" idx="1"/>
          </p:nvPr>
        </p:nvSpPr>
        <p:spPr/>
        <p:txBody>
          <a:bodyPr/>
          <a:lstStyle/>
          <a:p>
            <a:r>
              <a:rPr lang="en-US" dirty="0"/>
              <a:t>Live Session Unit 6</a:t>
            </a:r>
          </a:p>
          <a:p>
            <a:r>
              <a:rPr lang="en-US" dirty="0"/>
              <a:t>June 13-14, 2016</a:t>
            </a:r>
          </a:p>
        </p:txBody>
      </p:sp>
    </p:spTree>
    <p:extLst>
      <p:ext uri="{BB962C8B-B14F-4D97-AF65-F5344CB8AC3E}">
        <p14:creationId xmlns:p14="http://schemas.microsoft.com/office/powerpoint/2010/main" val="2540637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br>
              <a:rPr lang="en-US" dirty="0"/>
            </a:br>
            <a:r>
              <a:rPr lang="en-US" dirty="0"/>
              <a:t>	Spock Conspiracy Trial</a:t>
            </a:r>
          </a:p>
        </p:txBody>
      </p:sp>
      <p:sp>
        <p:nvSpPr>
          <p:cNvPr id="3" name="Content Placeholder 2"/>
          <p:cNvSpPr>
            <a:spLocks noGrp="1"/>
          </p:cNvSpPr>
          <p:nvPr>
            <p:ph idx="1"/>
          </p:nvPr>
        </p:nvSpPr>
        <p:spPr>
          <a:xfrm>
            <a:off x="1028700" y="2286000"/>
            <a:ext cx="7353300" cy="4114800"/>
          </a:xfrm>
        </p:spPr>
        <p:txBody>
          <a:bodyPr>
            <a:normAutofit fontScale="92500"/>
          </a:bodyPr>
          <a:lstStyle/>
          <a:p>
            <a:r>
              <a:rPr lang="en-US" dirty="0"/>
              <a:t>Introduced on page 117 of </a:t>
            </a:r>
            <a:r>
              <a:rPr lang="en-US" i="1" dirty="0"/>
              <a:t>Statistical Sleuth</a:t>
            </a:r>
            <a:r>
              <a:rPr lang="en-US" dirty="0"/>
              <a:t> (3</a:t>
            </a:r>
            <a:r>
              <a:rPr lang="en-US" baseline="30000" dirty="0"/>
              <a:t>rd</a:t>
            </a:r>
            <a:r>
              <a:rPr lang="en-US" dirty="0"/>
              <a:t> Edition)</a:t>
            </a:r>
          </a:p>
          <a:p>
            <a:r>
              <a:rPr lang="en-US" dirty="0"/>
              <a:t>Key questions to answer:</a:t>
            </a:r>
          </a:p>
          <a:p>
            <a:pPr lvl="1"/>
            <a:r>
              <a:rPr lang="en-US" dirty="0"/>
              <a:t>Is there evidence that women are underrepresented on Spock’s judge’s venires compared to those of other judges?</a:t>
            </a:r>
          </a:p>
          <a:p>
            <a:pPr lvl="1"/>
            <a:r>
              <a:rPr lang="en-US" dirty="0"/>
              <a:t>Is there any evidence that there are differences in women’s representation in the venires of the other six judges? </a:t>
            </a:r>
          </a:p>
          <a:p>
            <a:r>
              <a:rPr lang="en-US" dirty="0"/>
              <a:t>Data created by given SAS code (SpockTrial.txt) has 3 variables</a:t>
            </a:r>
          </a:p>
          <a:p>
            <a:pPr lvl="1"/>
            <a:r>
              <a:rPr lang="en-US" dirty="0"/>
              <a:t>PERCENT: percent of women in given venire</a:t>
            </a:r>
          </a:p>
          <a:p>
            <a:pPr lvl="1"/>
            <a:r>
              <a:rPr lang="en-US" dirty="0"/>
              <a:t>JUDGE: judge identification</a:t>
            </a:r>
          </a:p>
          <a:p>
            <a:pPr lvl="1"/>
            <a:r>
              <a:rPr lang="en-US" dirty="0"/>
              <a:t>SPOCKS: identifies whether the judge is Spock’s judge or not</a:t>
            </a:r>
          </a:p>
          <a:p>
            <a:pPr lvl="2"/>
            <a:r>
              <a:rPr lang="en-US" dirty="0"/>
              <a:t>Created to look at reduced model – will ignore this week</a:t>
            </a:r>
          </a:p>
        </p:txBody>
      </p:sp>
    </p:spTree>
    <p:extLst>
      <p:ext uri="{BB962C8B-B14F-4D97-AF65-F5344CB8AC3E}">
        <p14:creationId xmlns:p14="http://schemas.microsoft.com/office/powerpoint/2010/main" val="3564142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we did last time</a:t>
            </a:r>
          </a:p>
        </p:txBody>
      </p:sp>
      <p:sp>
        <p:nvSpPr>
          <p:cNvPr id="3" name="Content Placeholder 2"/>
          <p:cNvSpPr>
            <a:spLocks noGrp="1"/>
          </p:cNvSpPr>
          <p:nvPr>
            <p:ph idx="1"/>
          </p:nvPr>
        </p:nvSpPr>
        <p:spPr>
          <a:xfrm>
            <a:off x="1028700" y="2286000"/>
            <a:ext cx="7200900" cy="4114800"/>
          </a:xfrm>
        </p:spPr>
        <p:txBody>
          <a:bodyPr>
            <a:normAutofit/>
          </a:bodyPr>
          <a:lstStyle/>
          <a:p>
            <a:r>
              <a:rPr lang="en-US" dirty="0"/>
              <a:t>Last time we showed that there was a difference in the means of at least two of the judges (or, equivalently, that at least one judge was different than the others)</a:t>
            </a:r>
          </a:p>
          <a:p>
            <a:r>
              <a:rPr lang="en-US" dirty="0"/>
              <a:t>We also showed that we did not need to assign all the other judges their own mean (i.e. that we could use the reduced model)</a:t>
            </a:r>
          </a:p>
          <a:p>
            <a:pPr lvl="1"/>
            <a:r>
              <a:rPr lang="en-US" dirty="0"/>
              <a:t>However, this doesn’t mean that none of these judges are different from each other, only that there is not much gained by assuming they are ALL different from each other</a:t>
            </a:r>
          </a:p>
          <a:p>
            <a:r>
              <a:rPr lang="en-US" dirty="0"/>
              <a:t>The new SpockTrial.txt file has all the analyses from last week, plus what we will do this week.</a:t>
            </a:r>
          </a:p>
        </p:txBody>
      </p:sp>
    </p:spTree>
    <p:extLst>
      <p:ext uri="{BB962C8B-B14F-4D97-AF65-F5344CB8AC3E}">
        <p14:creationId xmlns:p14="http://schemas.microsoft.com/office/powerpoint/2010/main" val="352228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Contrasts</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p:txBody>
              <a:bodyPr>
                <a:normAutofit fontScale="85000" lnSpcReduction="20000"/>
              </a:bodyPr>
              <a:lstStyle/>
              <a:p>
                <a:r>
                  <a:rPr lang="en-US" sz="2600" dirty="0"/>
                  <a:t>The contrast would be written as   </a:t>
                </a:r>
              </a:p>
              <a:p>
                <a:pPr marL="0" indent="0">
                  <a:buNone/>
                </a:pPr>
                <a:r>
                  <a:rPr lang="en-US" sz="2600" dirty="0"/>
                  <a:t> </a:t>
                </a:r>
                <a14:m>
                  <m:oMath xmlns:m="http://schemas.openxmlformats.org/officeDocument/2006/math">
                    <m:r>
                      <a:rPr lang="en-US" sz="2600" i="1">
                        <a:latin typeface="Cambria Math" panose="02040503050406030204" pitchFamily="18" charset="0"/>
                      </a:rPr>
                      <m:t>𝛾</m:t>
                    </m:r>
                    <m:r>
                      <a:rPr lang="en-US" sz="2600" i="1">
                        <a:latin typeface="Cambria Math" panose="02040503050406030204" pitchFamily="18" charset="0"/>
                      </a:rPr>
                      <m:t>=</m:t>
                    </m:r>
                    <m:sSub>
                      <m:sSubPr>
                        <m:ctrlPr>
                          <a:rPr lang="en-US" sz="2600" i="1">
                            <a:latin typeface="Cambria Math" charset="0"/>
                          </a:rPr>
                        </m:ctrlPr>
                      </m:sSubPr>
                      <m:e>
                        <m:r>
                          <a:rPr lang="en-US" sz="2600" i="1">
                            <a:latin typeface="Cambria Math" panose="02040503050406030204" pitchFamily="18" charset="0"/>
                          </a:rPr>
                          <m:t>𝜇</m:t>
                        </m:r>
                      </m:e>
                      <m:sub>
                        <m:r>
                          <a:rPr lang="en-US" sz="2600" i="1">
                            <a:latin typeface="Cambria Math" panose="02040503050406030204" pitchFamily="18" charset="0"/>
                          </a:rPr>
                          <m:t>𝐴</m:t>
                        </m:r>
                      </m:sub>
                    </m:sSub>
                    <m:r>
                      <a:rPr lang="en-US" sz="2600" b="0" i="1" smtClean="0">
                        <a:latin typeface="Cambria Math" panose="02040503050406030204" pitchFamily="18" charset="0"/>
                      </a:rPr>
                      <m:t>+</m:t>
                    </m:r>
                    <m:sSub>
                      <m:sSubPr>
                        <m:ctrlPr>
                          <a:rPr lang="en-US" sz="2600" i="1">
                            <a:latin typeface="Cambria Math" charset="0"/>
                          </a:rPr>
                        </m:ctrlPr>
                      </m:sSubPr>
                      <m:e>
                        <m:r>
                          <a:rPr lang="en-US" sz="2600" i="1">
                            <a:latin typeface="Cambria Math" panose="02040503050406030204" pitchFamily="18" charset="0"/>
                          </a:rPr>
                          <m:t>𝜇</m:t>
                        </m:r>
                      </m:e>
                      <m:sub>
                        <m:r>
                          <a:rPr lang="en-US" sz="2600" i="1">
                            <a:latin typeface="Cambria Math" panose="02040503050406030204" pitchFamily="18" charset="0"/>
                          </a:rPr>
                          <m:t>𝐵</m:t>
                        </m:r>
                      </m:sub>
                    </m:sSub>
                    <m:r>
                      <a:rPr lang="en-US" sz="2600" b="0" i="1" smtClean="0">
                        <a:latin typeface="Cambria Math" panose="02040503050406030204" pitchFamily="18" charset="0"/>
                      </a:rPr>
                      <m:t>+</m:t>
                    </m:r>
                    <m:sSub>
                      <m:sSubPr>
                        <m:ctrlPr>
                          <a:rPr lang="en-US" sz="2600" i="1">
                            <a:latin typeface="Cambria Math" charset="0"/>
                          </a:rPr>
                        </m:ctrlPr>
                      </m:sSubPr>
                      <m:e>
                        <m:r>
                          <a:rPr lang="en-US" sz="2600" i="1">
                            <a:latin typeface="Cambria Math" panose="02040503050406030204" pitchFamily="18" charset="0"/>
                          </a:rPr>
                          <m:t>𝜇</m:t>
                        </m:r>
                      </m:e>
                      <m:sub>
                        <m:r>
                          <a:rPr lang="en-US" sz="2600" i="1">
                            <a:latin typeface="Cambria Math" panose="02040503050406030204" pitchFamily="18" charset="0"/>
                          </a:rPr>
                          <m:t>𝐶</m:t>
                        </m:r>
                      </m:sub>
                    </m:sSub>
                    <m:r>
                      <a:rPr lang="en-US" sz="2600" b="0" i="1" smtClean="0">
                        <a:latin typeface="Cambria Math" panose="02040503050406030204" pitchFamily="18" charset="0"/>
                      </a:rPr>
                      <m:t>+</m:t>
                    </m:r>
                    <m:sSub>
                      <m:sSubPr>
                        <m:ctrlPr>
                          <a:rPr lang="en-US" sz="2600" i="1">
                            <a:latin typeface="Cambria Math" charset="0"/>
                          </a:rPr>
                        </m:ctrlPr>
                      </m:sSubPr>
                      <m:e>
                        <m:r>
                          <a:rPr lang="en-US" sz="2600" i="1">
                            <a:latin typeface="Cambria Math" panose="02040503050406030204" pitchFamily="18" charset="0"/>
                          </a:rPr>
                          <m:t>𝜇</m:t>
                        </m:r>
                      </m:e>
                      <m:sub>
                        <m:r>
                          <a:rPr lang="en-US" sz="2600" i="1">
                            <a:latin typeface="Cambria Math" panose="02040503050406030204" pitchFamily="18" charset="0"/>
                          </a:rPr>
                          <m:t>𝐷</m:t>
                        </m:r>
                      </m:sub>
                    </m:sSub>
                    <m:r>
                      <a:rPr lang="en-US" sz="2600" b="0" i="1" smtClean="0">
                        <a:latin typeface="Cambria Math" panose="02040503050406030204" pitchFamily="18" charset="0"/>
                      </a:rPr>
                      <m:t>+</m:t>
                    </m:r>
                    <m:sSub>
                      <m:sSubPr>
                        <m:ctrlPr>
                          <a:rPr lang="en-US" sz="2600" i="1">
                            <a:latin typeface="Cambria Math" charset="0"/>
                          </a:rPr>
                        </m:ctrlPr>
                      </m:sSubPr>
                      <m:e>
                        <m:r>
                          <a:rPr lang="en-US" sz="2600" i="1">
                            <a:latin typeface="Cambria Math" panose="02040503050406030204" pitchFamily="18" charset="0"/>
                          </a:rPr>
                          <m:t>𝜇</m:t>
                        </m:r>
                      </m:e>
                      <m:sub>
                        <m:r>
                          <a:rPr lang="en-US" sz="2600" i="1">
                            <a:latin typeface="Cambria Math" panose="02040503050406030204" pitchFamily="18" charset="0"/>
                          </a:rPr>
                          <m:t>𝐸</m:t>
                        </m:r>
                      </m:sub>
                    </m:sSub>
                    <m:r>
                      <a:rPr lang="en-US" sz="2600" b="0" i="1" smtClean="0">
                        <a:latin typeface="Cambria Math" panose="02040503050406030204" pitchFamily="18" charset="0"/>
                      </a:rPr>
                      <m:t>+</m:t>
                    </m:r>
                    <m:sSub>
                      <m:sSubPr>
                        <m:ctrlPr>
                          <a:rPr lang="en-US" sz="2600" i="1">
                            <a:latin typeface="Cambria Math" charset="0"/>
                          </a:rPr>
                        </m:ctrlPr>
                      </m:sSubPr>
                      <m:e>
                        <m:r>
                          <a:rPr lang="en-US" sz="2600" i="1">
                            <a:latin typeface="Cambria Math" panose="02040503050406030204" pitchFamily="18" charset="0"/>
                          </a:rPr>
                          <m:t>𝜇</m:t>
                        </m:r>
                      </m:e>
                      <m:sub>
                        <m:r>
                          <a:rPr lang="en-US" sz="2600" i="1">
                            <a:latin typeface="Cambria Math" panose="02040503050406030204" pitchFamily="18" charset="0"/>
                          </a:rPr>
                          <m:t>𝐹</m:t>
                        </m:r>
                      </m:sub>
                    </m:sSub>
                    <m:r>
                      <a:rPr lang="en-US" sz="2600" b="0" i="1" smtClean="0">
                        <a:latin typeface="Cambria Math" panose="02040503050406030204" pitchFamily="18" charset="0"/>
                      </a:rPr>
                      <m:t>−</m:t>
                    </m:r>
                    <m:r>
                      <a:rPr lang="en-US" sz="2600" i="1">
                        <a:latin typeface="Cambria Math" panose="02040503050406030204" pitchFamily="18" charset="0"/>
                      </a:rPr>
                      <m:t>6</m:t>
                    </m:r>
                    <m:sSub>
                      <m:sSubPr>
                        <m:ctrlPr>
                          <a:rPr lang="en-US" sz="2600" i="1">
                            <a:latin typeface="Cambria Math" charset="0"/>
                          </a:rPr>
                        </m:ctrlPr>
                      </m:sSubPr>
                      <m:e>
                        <m:r>
                          <a:rPr lang="en-US" sz="2600" i="1">
                            <a:latin typeface="Cambria Math" panose="02040503050406030204" pitchFamily="18" charset="0"/>
                          </a:rPr>
                          <m:t>𝜇</m:t>
                        </m:r>
                      </m:e>
                      <m:sub>
                        <m:r>
                          <a:rPr lang="en-US" sz="2600" i="1">
                            <a:latin typeface="Cambria Math" panose="02040503050406030204" pitchFamily="18" charset="0"/>
                          </a:rPr>
                          <m:t>𝑆𝑝𝑜𝑐𝑘</m:t>
                        </m:r>
                      </m:sub>
                    </m:sSub>
                  </m:oMath>
                </a14:m>
                <a:endParaRPr lang="en-US" sz="2600" dirty="0"/>
              </a:p>
              <a:p>
                <a:pPr marL="0" indent="0">
                  <a:buNone/>
                </a:pPr>
                <a:endParaRPr lang="en-US" sz="2600" dirty="0"/>
              </a:p>
              <a:p>
                <a:r>
                  <a:rPr lang="en-US" sz="2600" dirty="0"/>
                  <a:t>Note that, while this would give us an accurate conclusion to the hypothesis test, we probably actually want a CI for the difference between Spock’s mean and the others.  In other words, we really want a CI for</a:t>
                </a:r>
              </a:p>
              <a:p>
                <a:pPr marL="0" indent="0">
                  <a:buNone/>
                </a:pPr>
                <a:r>
                  <a:rPr lang="en-US" sz="2600" b="0" dirty="0"/>
                  <a:t> </a:t>
                </a:r>
                <a14:m>
                  <m:oMath xmlns:m="http://schemas.openxmlformats.org/officeDocument/2006/math">
                    <m:r>
                      <a:rPr lang="en-US" sz="2600" b="0" i="1" smtClean="0">
                        <a:latin typeface="Cambria Math" panose="02040503050406030204" pitchFamily="18" charset="0"/>
                      </a:rPr>
                      <m:t> </m:t>
                    </m:r>
                    <m:sSub>
                      <m:sSubPr>
                        <m:ctrlPr>
                          <a:rPr lang="en-US" sz="2600" i="1">
                            <a:latin typeface="Cambria Math" charset="0"/>
                          </a:rPr>
                        </m:ctrlPr>
                      </m:sSubPr>
                      <m:e>
                        <m:r>
                          <a:rPr lang="en-US" sz="2600" i="1">
                            <a:latin typeface="Cambria Math" panose="02040503050406030204" pitchFamily="18" charset="0"/>
                          </a:rPr>
                          <m:t>𝛾</m:t>
                        </m:r>
                      </m:e>
                      <m:sub>
                        <m:r>
                          <a:rPr lang="en-US" sz="2600" i="1">
                            <a:latin typeface="Cambria Math" panose="02040503050406030204" pitchFamily="18" charset="0"/>
                          </a:rPr>
                          <m:t>2</m:t>
                        </m:r>
                      </m:sub>
                    </m:sSub>
                    <m:r>
                      <a:rPr lang="en-US" sz="2600" i="1">
                        <a:latin typeface="Cambria Math" panose="02040503050406030204" pitchFamily="18" charset="0"/>
                      </a:rPr>
                      <m:t>=</m:t>
                    </m:r>
                    <m:f>
                      <m:fPr>
                        <m:ctrlPr>
                          <a:rPr lang="en-US" sz="2600" i="1">
                            <a:latin typeface="Cambria Math" charset="0"/>
                          </a:rPr>
                        </m:ctrlPr>
                      </m:fPr>
                      <m:num>
                        <m:sSub>
                          <m:sSubPr>
                            <m:ctrlPr>
                              <a:rPr lang="en-US" sz="2600" i="1">
                                <a:latin typeface="Cambria Math" charset="0"/>
                              </a:rPr>
                            </m:ctrlPr>
                          </m:sSubPr>
                          <m:e>
                            <m:r>
                              <a:rPr lang="en-US" sz="2600" i="1">
                                <a:latin typeface="Cambria Math" panose="02040503050406030204" pitchFamily="18" charset="0"/>
                              </a:rPr>
                              <m:t>𝜇</m:t>
                            </m:r>
                          </m:e>
                          <m:sub>
                            <m:r>
                              <a:rPr lang="en-US" sz="2600" i="1">
                                <a:latin typeface="Cambria Math" panose="02040503050406030204" pitchFamily="18" charset="0"/>
                              </a:rPr>
                              <m:t>𝐴</m:t>
                            </m:r>
                          </m:sub>
                        </m:sSub>
                        <m:r>
                          <a:rPr lang="en-US" sz="2600" i="1">
                            <a:latin typeface="Cambria Math" panose="02040503050406030204" pitchFamily="18" charset="0"/>
                          </a:rPr>
                          <m:t>+</m:t>
                        </m:r>
                        <m:sSub>
                          <m:sSubPr>
                            <m:ctrlPr>
                              <a:rPr lang="en-US" sz="2600" i="1">
                                <a:latin typeface="Cambria Math" charset="0"/>
                              </a:rPr>
                            </m:ctrlPr>
                          </m:sSubPr>
                          <m:e>
                            <m:r>
                              <a:rPr lang="en-US" sz="2600" i="1">
                                <a:latin typeface="Cambria Math" panose="02040503050406030204" pitchFamily="18" charset="0"/>
                              </a:rPr>
                              <m:t>𝜇</m:t>
                            </m:r>
                          </m:e>
                          <m:sub>
                            <m:r>
                              <a:rPr lang="en-US" sz="2600" i="1">
                                <a:latin typeface="Cambria Math" panose="02040503050406030204" pitchFamily="18" charset="0"/>
                              </a:rPr>
                              <m:t>𝐵</m:t>
                            </m:r>
                          </m:sub>
                        </m:sSub>
                        <m:r>
                          <a:rPr lang="en-US" sz="2600" i="1">
                            <a:latin typeface="Cambria Math" panose="02040503050406030204" pitchFamily="18" charset="0"/>
                          </a:rPr>
                          <m:t>+</m:t>
                        </m:r>
                        <m:sSub>
                          <m:sSubPr>
                            <m:ctrlPr>
                              <a:rPr lang="en-US" sz="2600" i="1">
                                <a:latin typeface="Cambria Math" charset="0"/>
                              </a:rPr>
                            </m:ctrlPr>
                          </m:sSubPr>
                          <m:e>
                            <m:r>
                              <a:rPr lang="en-US" sz="2600" i="1">
                                <a:latin typeface="Cambria Math" panose="02040503050406030204" pitchFamily="18" charset="0"/>
                              </a:rPr>
                              <m:t>𝜇</m:t>
                            </m:r>
                          </m:e>
                          <m:sub>
                            <m:r>
                              <a:rPr lang="en-US" sz="2600" i="1">
                                <a:latin typeface="Cambria Math" panose="02040503050406030204" pitchFamily="18" charset="0"/>
                              </a:rPr>
                              <m:t>𝐶</m:t>
                            </m:r>
                          </m:sub>
                        </m:sSub>
                        <m:r>
                          <a:rPr lang="en-US" sz="2600" i="1">
                            <a:latin typeface="Cambria Math" panose="02040503050406030204" pitchFamily="18" charset="0"/>
                          </a:rPr>
                          <m:t>+</m:t>
                        </m:r>
                        <m:sSub>
                          <m:sSubPr>
                            <m:ctrlPr>
                              <a:rPr lang="en-US" sz="2600" i="1">
                                <a:latin typeface="Cambria Math" charset="0"/>
                              </a:rPr>
                            </m:ctrlPr>
                          </m:sSubPr>
                          <m:e>
                            <m:r>
                              <a:rPr lang="en-US" sz="2600" i="1">
                                <a:latin typeface="Cambria Math" panose="02040503050406030204" pitchFamily="18" charset="0"/>
                              </a:rPr>
                              <m:t>𝜇</m:t>
                            </m:r>
                          </m:e>
                          <m:sub>
                            <m:r>
                              <a:rPr lang="en-US" sz="2600" i="1">
                                <a:latin typeface="Cambria Math" panose="02040503050406030204" pitchFamily="18" charset="0"/>
                              </a:rPr>
                              <m:t>𝐷</m:t>
                            </m:r>
                          </m:sub>
                        </m:sSub>
                        <m:r>
                          <a:rPr lang="en-US" sz="2600" i="1">
                            <a:latin typeface="Cambria Math" panose="02040503050406030204" pitchFamily="18" charset="0"/>
                          </a:rPr>
                          <m:t>+</m:t>
                        </m:r>
                        <m:sSub>
                          <m:sSubPr>
                            <m:ctrlPr>
                              <a:rPr lang="en-US" sz="2600" i="1">
                                <a:latin typeface="Cambria Math" charset="0"/>
                              </a:rPr>
                            </m:ctrlPr>
                          </m:sSubPr>
                          <m:e>
                            <m:r>
                              <a:rPr lang="en-US" sz="2600" i="1">
                                <a:latin typeface="Cambria Math" panose="02040503050406030204" pitchFamily="18" charset="0"/>
                              </a:rPr>
                              <m:t>𝜇</m:t>
                            </m:r>
                          </m:e>
                          <m:sub>
                            <m:r>
                              <a:rPr lang="en-US" sz="2600" i="1">
                                <a:latin typeface="Cambria Math" panose="02040503050406030204" pitchFamily="18" charset="0"/>
                              </a:rPr>
                              <m:t>𝐸</m:t>
                            </m:r>
                          </m:sub>
                        </m:sSub>
                        <m:r>
                          <a:rPr lang="en-US" sz="2600" i="1">
                            <a:latin typeface="Cambria Math" panose="02040503050406030204" pitchFamily="18" charset="0"/>
                          </a:rPr>
                          <m:t>+</m:t>
                        </m:r>
                        <m:sSub>
                          <m:sSubPr>
                            <m:ctrlPr>
                              <a:rPr lang="en-US" sz="2600" i="1">
                                <a:latin typeface="Cambria Math" charset="0"/>
                              </a:rPr>
                            </m:ctrlPr>
                          </m:sSubPr>
                          <m:e>
                            <m:r>
                              <a:rPr lang="en-US" sz="2600" i="1">
                                <a:latin typeface="Cambria Math" panose="02040503050406030204" pitchFamily="18" charset="0"/>
                              </a:rPr>
                              <m:t>𝜇</m:t>
                            </m:r>
                          </m:e>
                          <m:sub>
                            <m:r>
                              <a:rPr lang="en-US" sz="2600" i="1">
                                <a:latin typeface="Cambria Math" panose="02040503050406030204" pitchFamily="18" charset="0"/>
                              </a:rPr>
                              <m:t>𝐹</m:t>
                            </m:r>
                          </m:sub>
                        </m:sSub>
                      </m:num>
                      <m:den>
                        <m:r>
                          <a:rPr lang="en-US" sz="2600" i="1">
                            <a:latin typeface="Cambria Math" panose="02040503050406030204" pitchFamily="18" charset="0"/>
                          </a:rPr>
                          <m:t>6</m:t>
                        </m:r>
                      </m:den>
                    </m:f>
                    <m:r>
                      <a:rPr lang="en-US" sz="2600" b="0" i="0" smtClean="0">
                        <a:latin typeface="Cambria Math" panose="02040503050406030204" pitchFamily="18" charset="0"/>
                      </a:rPr>
                      <m:t>−</m:t>
                    </m:r>
                    <m:sSub>
                      <m:sSubPr>
                        <m:ctrlPr>
                          <a:rPr lang="en-US" sz="2600" i="1">
                            <a:latin typeface="Cambria Math" charset="0"/>
                          </a:rPr>
                        </m:ctrlPr>
                      </m:sSubPr>
                      <m:e>
                        <m:r>
                          <a:rPr lang="en-US" sz="2600" i="1">
                            <a:latin typeface="Cambria Math" panose="02040503050406030204" pitchFamily="18" charset="0"/>
                          </a:rPr>
                          <m:t>𝜇</m:t>
                        </m:r>
                      </m:e>
                      <m:sub>
                        <m:r>
                          <a:rPr lang="en-US" sz="2600" i="1">
                            <a:latin typeface="Cambria Math" panose="02040503050406030204" pitchFamily="18" charset="0"/>
                          </a:rPr>
                          <m:t>𝑆𝑝𝑜𝑐𝑘</m:t>
                        </m:r>
                      </m:sub>
                    </m:sSub>
                  </m:oMath>
                </a14:m>
                <a:endParaRPr lang="en-US" sz="2600" dirty="0"/>
              </a:p>
              <a:p>
                <a:pPr marL="0" indent="0">
                  <a:buNone/>
                </a:pPr>
                <a:r>
                  <a:rPr lang="en-US" sz="2600" dirty="0"/>
                  <a:t>      </a:t>
                </a:r>
                <a14:m>
                  <m:oMath xmlns:m="http://schemas.openxmlformats.org/officeDocument/2006/math">
                    <m:r>
                      <a:rPr lang="en-US" sz="2600" i="1">
                        <a:latin typeface="Cambria Math" panose="02040503050406030204" pitchFamily="18" charset="0"/>
                      </a:rPr>
                      <m:t>=</m:t>
                    </m:r>
                    <m:f>
                      <m:fPr>
                        <m:ctrlPr>
                          <a:rPr lang="en-US" sz="2600" i="1">
                            <a:latin typeface="Cambria Math" charset="0"/>
                          </a:rPr>
                        </m:ctrlPr>
                      </m:fPr>
                      <m:num>
                        <m:r>
                          <a:rPr lang="en-US" sz="2600" i="1">
                            <a:latin typeface="Cambria Math" panose="02040503050406030204" pitchFamily="18" charset="0"/>
                          </a:rPr>
                          <m:t>1</m:t>
                        </m:r>
                      </m:num>
                      <m:den>
                        <m:r>
                          <a:rPr lang="en-US" sz="2600" i="1">
                            <a:latin typeface="Cambria Math" panose="02040503050406030204" pitchFamily="18" charset="0"/>
                          </a:rPr>
                          <m:t>6</m:t>
                        </m:r>
                      </m:den>
                    </m:f>
                    <m:sSub>
                      <m:sSubPr>
                        <m:ctrlPr>
                          <a:rPr lang="en-US" sz="2600" i="1">
                            <a:latin typeface="Cambria Math" charset="0"/>
                          </a:rPr>
                        </m:ctrlPr>
                      </m:sSubPr>
                      <m:e>
                        <m:r>
                          <a:rPr lang="en-US" sz="2600" i="1">
                            <a:latin typeface="Cambria Math" panose="02040503050406030204" pitchFamily="18" charset="0"/>
                          </a:rPr>
                          <m:t>𝜇</m:t>
                        </m:r>
                      </m:e>
                      <m:sub>
                        <m:r>
                          <a:rPr lang="en-US" sz="2600" i="1">
                            <a:latin typeface="Cambria Math" panose="02040503050406030204" pitchFamily="18" charset="0"/>
                          </a:rPr>
                          <m:t>𝐴</m:t>
                        </m:r>
                      </m:sub>
                    </m:sSub>
                    <m:r>
                      <a:rPr lang="en-US" sz="2600" b="0" i="1" smtClean="0">
                        <a:latin typeface="Cambria Math" panose="02040503050406030204" pitchFamily="18" charset="0"/>
                      </a:rPr>
                      <m:t>+</m:t>
                    </m:r>
                    <m:f>
                      <m:fPr>
                        <m:ctrlPr>
                          <a:rPr lang="en-US" sz="2600" i="1">
                            <a:latin typeface="Cambria Math" charset="0"/>
                          </a:rPr>
                        </m:ctrlPr>
                      </m:fPr>
                      <m:num>
                        <m:r>
                          <a:rPr lang="en-US" sz="2600" i="1">
                            <a:latin typeface="Cambria Math" panose="02040503050406030204" pitchFamily="18" charset="0"/>
                          </a:rPr>
                          <m:t>1</m:t>
                        </m:r>
                      </m:num>
                      <m:den>
                        <m:r>
                          <a:rPr lang="en-US" sz="2600" i="1">
                            <a:latin typeface="Cambria Math" panose="02040503050406030204" pitchFamily="18" charset="0"/>
                          </a:rPr>
                          <m:t>6</m:t>
                        </m:r>
                      </m:den>
                    </m:f>
                    <m:sSub>
                      <m:sSubPr>
                        <m:ctrlPr>
                          <a:rPr lang="en-US" sz="2600" i="1">
                            <a:latin typeface="Cambria Math" charset="0"/>
                          </a:rPr>
                        </m:ctrlPr>
                      </m:sSubPr>
                      <m:e>
                        <m:r>
                          <a:rPr lang="en-US" sz="2600" i="1">
                            <a:latin typeface="Cambria Math" panose="02040503050406030204" pitchFamily="18" charset="0"/>
                          </a:rPr>
                          <m:t>𝜇</m:t>
                        </m:r>
                      </m:e>
                      <m:sub>
                        <m:r>
                          <a:rPr lang="en-US" sz="2600" i="1">
                            <a:latin typeface="Cambria Math" panose="02040503050406030204" pitchFamily="18" charset="0"/>
                          </a:rPr>
                          <m:t>𝐵</m:t>
                        </m:r>
                      </m:sub>
                    </m:sSub>
                    <m:r>
                      <a:rPr lang="en-US" sz="2600" b="0" i="1" smtClean="0">
                        <a:latin typeface="Cambria Math" panose="02040503050406030204" pitchFamily="18" charset="0"/>
                      </a:rPr>
                      <m:t>+</m:t>
                    </m:r>
                    <m:f>
                      <m:fPr>
                        <m:ctrlPr>
                          <a:rPr lang="en-US" sz="2600" i="1">
                            <a:latin typeface="Cambria Math" charset="0"/>
                          </a:rPr>
                        </m:ctrlPr>
                      </m:fPr>
                      <m:num>
                        <m:r>
                          <a:rPr lang="en-US" sz="2600" i="1">
                            <a:latin typeface="Cambria Math" panose="02040503050406030204" pitchFamily="18" charset="0"/>
                          </a:rPr>
                          <m:t>1</m:t>
                        </m:r>
                      </m:num>
                      <m:den>
                        <m:r>
                          <a:rPr lang="en-US" sz="2600" i="1">
                            <a:latin typeface="Cambria Math" panose="02040503050406030204" pitchFamily="18" charset="0"/>
                          </a:rPr>
                          <m:t>6</m:t>
                        </m:r>
                      </m:den>
                    </m:f>
                    <m:sSub>
                      <m:sSubPr>
                        <m:ctrlPr>
                          <a:rPr lang="en-US" sz="2600" i="1">
                            <a:latin typeface="Cambria Math" charset="0"/>
                          </a:rPr>
                        </m:ctrlPr>
                      </m:sSubPr>
                      <m:e>
                        <m:r>
                          <a:rPr lang="en-US" sz="2600" i="1">
                            <a:latin typeface="Cambria Math" panose="02040503050406030204" pitchFamily="18" charset="0"/>
                          </a:rPr>
                          <m:t>𝜇</m:t>
                        </m:r>
                      </m:e>
                      <m:sub>
                        <m:r>
                          <a:rPr lang="en-US" sz="2600" i="1">
                            <a:latin typeface="Cambria Math" panose="02040503050406030204" pitchFamily="18" charset="0"/>
                          </a:rPr>
                          <m:t>𝐶</m:t>
                        </m:r>
                      </m:sub>
                    </m:sSub>
                    <m:r>
                      <a:rPr lang="en-US" sz="2600" b="0" i="1" smtClean="0">
                        <a:latin typeface="Cambria Math" panose="02040503050406030204" pitchFamily="18" charset="0"/>
                      </a:rPr>
                      <m:t>+</m:t>
                    </m:r>
                    <m:f>
                      <m:fPr>
                        <m:ctrlPr>
                          <a:rPr lang="en-US" sz="2600" i="1">
                            <a:latin typeface="Cambria Math" charset="0"/>
                          </a:rPr>
                        </m:ctrlPr>
                      </m:fPr>
                      <m:num>
                        <m:r>
                          <a:rPr lang="en-US" sz="2600" i="1">
                            <a:latin typeface="Cambria Math" panose="02040503050406030204" pitchFamily="18" charset="0"/>
                          </a:rPr>
                          <m:t>1</m:t>
                        </m:r>
                      </m:num>
                      <m:den>
                        <m:r>
                          <a:rPr lang="en-US" sz="2600" i="1">
                            <a:latin typeface="Cambria Math" panose="02040503050406030204" pitchFamily="18" charset="0"/>
                          </a:rPr>
                          <m:t>6</m:t>
                        </m:r>
                      </m:den>
                    </m:f>
                    <m:sSub>
                      <m:sSubPr>
                        <m:ctrlPr>
                          <a:rPr lang="en-US" sz="2600" i="1">
                            <a:latin typeface="Cambria Math" charset="0"/>
                          </a:rPr>
                        </m:ctrlPr>
                      </m:sSubPr>
                      <m:e>
                        <m:r>
                          <a:rPr lang="en-US" sz="2600" i="1">
                            <a:latin typeface="Cambria Math" panose="02040503050406030204" pitchFamily="18" charset="0"/>
                          </a:rPr>
                          <m:t>𝜇</m:t>
                        </m:r>
                      </m:e>
                      <m:sub>
                        <m:r>
                          <a:rPr lang="en-US" sz="2600" i="1">
                            <a:latin typeface="Cambria Math" panose="02040503050406030204" pitchFamily="18" charset="0"/>
                          </a:rPr>
                          <m:t>𝐷</m:t>
                        </m:r>
                      </m:sub>
                    </m:sSub>
                    <m:r>
                      <a:rPr lang="en-US" sz="2600" b="0" i="1" smtClean="0">
                        <a:latin typeface="Cambria Math" panose="02040503050406030204" pitchFamily="18" charset="0"/>
                      </a:rPr>
                      <m:t>+</m:t>
                    </m:r>
                    <m:f>
                      <m:fPr>
                        <m:ctrlPr>
                          <a:rPr lang="en-US" sz="2600" i="1">
                            <a:latin typeface="Cambria Math" charset="0"/>
                          </a:rPr>
                        </m:ctrlPr>
                      </m:fPr>
                      <m:num>
                        <m:r>
                          <a:rPr lang="en-US" sz="2600" i="1">
                            <a:latin typeface="Cambria Math" panose="02040503050406030204" pitchFamily="18" charset="0"/>
                          </a:rPr>
                          <m:t>1</m:t>
                        </m:r>
                      </m:num>
                      <m:den>
                        <m:r>
                          <a:rPr lang="en-US" sz="2600" i="1">
                            <a:latin typeface="Cambria Math" panose="02040503050406030204" pitchFamily="18" charset="0"/>
                          </a:rPr>
                          <m:t>6</m:t>
                        </m:r>
                      </m:den>
                    </m:f>
                    <m:sSub>
                      <m:sSubPr>
                        <m:ctrlPr>
                          <a:rPr lang="en-US" sz="2600" i="1">
                            <a:latin typeface="Cambria Math" charset="0"/>
                          </a:rPr>
                        </m:ctrlPr>
                      </m:sSubPr>
                      <m:e>
                        <m:r>
                          <a:rPr lang="en-US" sz="2600" i="1">
                            <a:latin typeface="Cambria Math" panose="02040503050406030204" pitchFamily="18" charset="0"/>
                          </a:rPr>
                          <m:t>𝜇</m:t>
                        </m:r>
                      </m:e>
                      <m:sub>
                        <m:r>
                          <a:rPr lang="en-US" sz="2600" i="1">
                            <a:latin typeface="Cambria Math" panose="02040503050406030204" pitchFamily="18" charset="0"/>
                          </a:rPr>
                          <m:t>𝐸</m:t>
                        </m:r>
                      </m:sub>
                    </m:sSub>
                    <m:r>
                      <a:rPr lang="en-US" sz="2600" b="0" i="1" smtClean="0">
                        <a:latin typeface="Cambria Math" panose="02040503050406030204" pitchFamily="18" charset="0"/>
                      </a:rPr>
                      <m:t>+</m:t>
                    </m:r>
                    <m:f>
                      <m:fPr>
                        <m:ctrlPr>
                          <a:rPr lang="en-US" sz="2600" i="1">
                            <a:latin typeface="Cambria Math" charset="0"/>
                          </a:rPr>
                        </m:ctrlPr>
                      </m:fPr>
                      <m:num>
                        <m:r>
                          <a:rPr lang="en-US" sz="2600" i="1">
                            <a:latin typeface="Cambria Math" panose="02040503050406030204" pitchFamily="18" charset="0"/>
                          </a:rPr>
                          <m:t>1</m:t>
                        </m:r>
                      </m:num>
                      <m:den>
                        <m:r>
                          <a:rPr lang="en-US" sz="2600" i="1">
                            <a:latin typeface="Cambria Math" panose="02040503050406030204" pitchFamily="18" charset="0"/>
                          </a:rPr>
                          <m:t>6</m:t>
                        </m:r>
                      </m:den>
                    </m:f>
                    <m:sSub>
                      <m:sSubPr>
                        <m:ctrlPr>
                          <a:rPr lang="en-US" sz="2600" i="1">
                            <a:latin typeface="Cambria Math" charset="0"/>
                          </a:rPr>
                        </m:ctrlPr>
                      </m:sSubPr>
                      <m:e>
                        <m:r>
                          <a:rPr lang="en-US" sz="2600" i="1">
                            <a:latin typeface="Cambria Math" panose="02040503050406030204" pitchFamily="18" charset="0"/>
                          </a:rPr>
                          <m:t>𝜇</m:t>
                        </m:r>
                      </m:e>
                      <m:sub>
                        <m:r>
                          <a:rPr lang="en-US" sz="2600" i="1">
                            <a:latin typeface="Cambria Math" panose="02040503050406030204" pitchFamily="18" charset="0"/>
                          </a:rPr>
                          <m:t>𝐹</m:t>
                        </m:r>
                      </m:sub>
                    </m:sSub>
                    <m:r>
                      <a:rPr lang="en-US" sz="2600" b="0" i="1" smtClean="0">
                        <a:latin typeface="Cambria Math" panose="02040503050406030204" pitchFamily="18" charset="0"/>
                      </a:rPr>
                      <m:t>−</m:t>
                    </m:r>
                    <m:sSub>
                      <m:sSubPr>
                        <m:ctrlPr>
                          <a:rPr lang="en-US" sz="2600" i="1">
                            <a:latin typeface="Cambria Math" charset="0"/>
                          </a:rPr>
                        </m:ctrlPr>
                      </m:sSubPr>
                      <m:e>
                        <m:r>
                          <a:rPr lang="en-US" sz="2600" i="1">
                            <a:latin typeface="Cambria Math" panose="02040503050406030204" pitchFamily="18" charset="0"/>
                          </a:rPr>
                          <m:t>𝜇</m:t>
                        </m:r>
                      </m:e>
                      <m:sub>
                        <m:r>
                          <a:rPr lang="en-US" sz="2600" i="1">
                            <a:latin typeface="Cambria Math" panose="02040503050406030204" pitchFamily="18" charset="0"/>
                          </a:rPr>
                          <m:t>𝑆𝑝𝑜𝑐𝑘</m:t>
                        </m:r>
                      </m:sub>
                    </m:sSub>
                    <m:r>
                      <a:rPr lang="en-US" sz="2600" i="1" smtClean="0">
                        <a:latin typeface="Cambria Math" panose="02040503050406030204" pitchFamily="18" charset="0"/>
                      </a:rPr>
                      <m:t>=</m:t>
                    </m:r>
                    <m:f>
                      <m:fPr>
                        <m:ctrlPr>
                          <a:rPr lang="en-US" sz="2600" i="1" smtClean="0">
                            <a:latin typeface="Cambria Math" charset="0"/>
                          </a:rPr>
                        </m:ctrlPr>
                      </m:fPr>
                      <m:num>
                        <m:r>
                          <a:rPr lang="en-US" sz="2600" i="1">
                            <a:latin typeface="Cambria Math" panose="02040503050406030204" pitchFamily="18" charset="0"/>
                          </a:rPr>
                          <m:t>𝛾</m:t>
                        </m:r>
                      </m:num>
                      <m:den>
                        <m:r>
                          <a:rPr lang="en-US" sz="2600" i="1">
                            <a:latin typeface="Cambria Math" panose="02040503050406030204" pitchFamily="18" charset="0"/>
                          </a:rPr>
                          <m:t>6</m:t>
                        </m:r>
                      </m:den>
                    </m:f>
                  </m:oMath>
                </a14:m>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blipFill>
                <a:blip r:embed="rId2"/>
                <a:stretch>
                  <a:fillRect l="-1016" t="-3401" r="-423"/>
                </a:stretch>
              </a:blipFill>
            </p:spPr>
            <p:txBody>
              <a:bodyPr/>
              <a:lstStyle/>
              <a:p>
                <a:r>
                  <a:rPr lang="en-US">
                    <a:noFill/>
                  </a:rPr>
                  <a:t> </a:t>
                </a:r>
              </a:p>
            </p:txBody>
          </p:sp>
        </mc:Fallback>
      </mc:AlternateContent>
    </p:spTree>
    <p:extLst>
      <p:ext uri="{BB962C8B-B14F-4D97-AF65-F5344CB8AC3E}">
        <p14:creationId xmlns:p14="http://schemas.microsoft.com/office/powerpoint/2010/main" val="2952202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Contrasts</a:t>
            </a:r>
          </a:p>
        </p:txBody>
      </p:sp>
      <p:sp>
        <p:nvSpPr>
          <p:cNvPr id="4" name="Text Placeholder 3"/>
          <p:cNvSpPr>
            <a:spLocks noGrp="1"/>
          </p:cNvSpPr>
          <p:nvPr>
            <p:ph type="body" idx="1"/>
          </p:nvPr>
        </p:nvSpPr>
        <p:spPr/>
        <p:txBody>
          <a:bodyPr/>
          <a:lstStyle/>
          <a:p>
            <a:r>
              <a:rPr lang="en-US" dirty="0"/>
              <a:t>CONTRAST statement</a:t>
            </a:r>
          </a:p>
        </p:txBody>
      </p:sp>
      <mc:AlternateContent xmlns:mc="http://schemas.openxmlformats.org/markup-compatibility/2006" xmlns:a14="http://schemas.microsoft.com/office/drawing/2010/main">
        <mc:Choice Requires="a14">
          <p:sp>
            <p:nvSpPr>
              <p:cNvPr id="5" name="Content Placeholder 4"/>
              <p:cNvSpPr>
                <a:spLocks noGrp="1"/>
              </p:cNvSpPr>
              <p:nvPr>
                <p:ph sz="half" idx="2"/>
              </p:nvPr>
            </p:nvSpPr>
            <p:spPr>
              <a:xfrm>
                <a:off x="1028700" y="3305208"/>
                <a:ext cx="3335839" cy="3019392"/>
              </a:xfrm>
            </p:spPr>
            <p:txBody>
              <a:bodyPr>
                <a:normAutofit fontScale="85000" lnSpcReduction="20000"/>
              </a:bodyPr>
              <a:lstStyle/>
              <a:p>
                <a:r>
                  <a:rPr lang="en-US" dirty="0"/>
                  <a:t>Scale does not matter</a:t>
                </a:r>
              </a:p>
              <a:p>
                <a:pPr lvl="1"/>
                <a:r>
                  <a:rPr lang="en-US" dirty="0"/>
                  <a:t>(1 1 -2) &amp; (0.5 0.5 -1) give same results</a:t>
                </a:r>
              </a:p>
              <a:p>
                <a:r>
                  <a:rPr lang="en-US" dirty="0"/>
                  <a:t>Gives ANOVA table row for contrast.</a:t>
                </a:r>
              </a:p>
              <a:p>
                <a:r>
                  <a:rPr lang="en-US" dirty="0"/>
                  <a:t>Gives p-value for test of whether contrast is different than 0</a:t>
                </a:r>
              </a:p>
              <a:p>
                <a:endParaRPr lang="en-US" dirty="0"/>
              </a:p>
              <a:p>
                <a:r>
                  <a:rPr lang="en-US" dirty="0"/>
                  <a:t>Can use </a:t>
                </a:r>
                <a14:m>
                  <m:oMath xmlns:m="http://schemas.openxmlformats.org/officeDocument/2006/math">
                    <m:r>
                      <a:rPr lang="en-US" b="0" i="1" smtClean="0">
                        <a:latin typeface="Cambria Math" panose="02040503050406030204" pitchFamily="18" charset="0"/>
                      </a:rPr>
                      <m:t>𝛾</m:t>
                    </m:r>
                  </m:oMath>
                </a14:m>
                <a:r>
                  <a:rPr lang="en-US" dirty="0"/>
                  <a:t> coefficients (previous slide)</a:t>
                </a:r>
              </a:p>
            </p:txBody>
          </p:sp>
        </mc:Choice>
        <mc:Fallback xmlns="">
          <p:sp>
            <p:nvSpPr>
              <p:cNvPr id="5" name="Content Placeholder 4"/>
              <p:cNvSpPr>
                <a:spLocks noGrp="1" noRot="1" noChangeAspect="1" noMove="1" noResize="1" noEditPoints="1" noAdjustHandles="1" noChangeArrowheads="1" noChangeShapeType="1" noTextEdit="1"/>
              </p:cNvSpPr>
              <p:nvPr>
                <p:ph sz="half" idx="2"/>
              </p:nvPr>
            </p:nvSpPr>
            <p:spPr>
              <a:xfrm>
                <a:off x="1028700" y="3305208"/>
                <a:ext cx="3335839" cy="3019392"/>
              </a:xfrm>
              <a:blipFill>
                <a:blip r:embed="rId2"/>
                <a:stretch>
                  <a:fillRect l="-1097" t="-2621"/>
                </a:stretch>
              </a:blipFill>
            </p:spPr>
            <p:txBody>
              <a:bodyPr/>
              <a:lstStyle/>
              <a:p>
                <a:r>
                  <a:rPr lang="en-US">
                    <a:noFill/>
                  </a:rPr>
                  <a:t> </a:t>
                </a:r>
              </a:p>
            </p:txBody>
          </p:sp>
        </mc:Fallback>
      </mc:AlternateContent>
      <p:sp>
        <p:nvSpPr>
          <p:cNvPr id="6" name="Text Placeholder 5"/>
          <p:cNvSpPr>
            <a:spLocks noGrp="1"/>
          </p:cNvSpPr>
          <p:nvPr>
            <p:ph type="body" sz="quarter" idx="3"/>
          </p:nvPr>
        </p:nvSpPr>
        <p:spPr/>
        <p:txBody>
          <a:bodyPr/>
          <a:lstStyle/>
          <a:p>
            <a:r>
              <a:rPr lang="en-US" dirty="0"/>
              <a:t>ESTIMATE statement</a:t>
            </a:r>
          </a:p>
        </p:txBody>
      </p:sp>
      <mc:AlternateContent xmlns:mc="http://schemas.openxmlformats.org/markup-compatibility/2006" xmlns:a14="http://schemas.microsoft.com/office/drawing/2010/main">
        <mc:Choice Requires="a14">
          <p:sp>
            <p:nvSpPr>
              <p:cNvPr id="7" name="Content Placeholder 6"/>
              <p:cNvSpPr>
                <a:spLocks noGrp="1"/>
              </p:cNvSpPr>
              <p:nvPr>
                <p:ph sz="quarter" idx="4"/>
              </p:nvPr>
            </p:nvSpPr>
            <p:spPr>
              <a:xfrm>
                <a:off x="4893760" y="3305208"/>
                <a:ext cx="3335840" cy="3019392"/>
              </a:xfrm>
            </p:spPr>
            <p:txBody>
              <a:bodyPr>
                <a:normAutofit fontScale="85000" lnSpcReduction="20000"/>
              </a:bodyPr>
              <a:lstStyle/>
              <a:p>
                <a:r>
                  <a:rPr lang="en-US" dirty="0"/>
                  <a:t>Scale matters!</a:t>
                </a:r>
              </a:p>
              <a:p>
                <a:r>
                  <a:rPr lang="en-US" dirty="0"/>
                  <a:t>Gives estimate of contrast: </a:t>
                </a:r>
                <a14:m>
                  <m:oMath xmlns:m="http://schemas.openxmlformats.org/officeDocument/2006/math">
                    <m:r>
                      <a:rPr lang="en-US" b="0" i="1" smtClean="0">
                        <a:latin typeface="Cambria Math" panose="02040503050406030204" pitchFamily="18" charset="0"/>
                      </a:rPr>
                      <m:t>𝑔</m:t>
                    </m:r>
                  </m:oMath>
                </a14:m>
                <a:endParaRPr lang="en-US" dirty="0"/>
              </a:p>
              <a:p>
                <a:r>
                  <a:rPr lang="en-US" dirty="0"/>
                  <a:t>Gives estimate of standard error: </a:t>
                </a:r>
                <a14:m>
                  <m:oMath xmlns:m="http://schemas.openxmlformats.org/officeDocument/2006/math">
                    <m:sSub>
                      <m:sSubPr>
                        <m:ctrlPr>
                          <a:rPr lang="en-US" b="0" i="1" dirty="0" smtClean="0">
                            <a:latin typeface="Cambria Math" charset="0"/>
                          </a:rPr>
                        </m:ctrlPr>
                      </m:sSubPr>
                      <m:e>
                        <m:acc>
                          <m:accPr>
                            <m:chr m:val="̂"/>
                            <m:ctrlPr>
                              <a:rPr lang="en-US" b="0" i="1" smtClean="0">
                                <a:latin typeface="Cambria Math" charset="0"/>
                              </a:rPr>
                            </m:ctrlPr>
                          </m:accPr>
                          <m:e>
                            <m:r>
                              <a:rPr lang="en-US" b="0" i="1" smtClean="0">
                                <a:latin typeface="Cambria Math" panose="02040503050406030204" pitchFamily="18" charset="0"/>
                              </a:rPr>
                              <m:t>𝜎</m:t>
                            </m:r>
                          </m:e>
                        </m:acc>
                      </m:e>
                      <m:sub>
                        <m:r>
                          <a:rPr lang="en-US" b="0" i="1" dirty="0" smtClean="0">
                            <a:latin typeface="Cambria Math" panose="02040503050406030204" pitchFamily="18" charset="0"/>
                          </a:rPr>
                          <m:t>𝑔</m:t>
                        </m:r>
                      </m:sub>
                    </m:sSub>
                  </m:oMath>
                </a14:m>
                <a:endParaRPr lang="en-US" dirty="0"/>
              </a:p>
              <a:p>
                <a:r>
                  <a:rPr lang="en-US" dirty="0"/>
                  <a:t>Gives p-value for test of whether contrast is different than 0</a:t>
                </a:r>
              </a:p>
              <a:p>
                <a:endParaRPr lang="en-US" dirty="0"/>
              </a:p>
              <a:p>
                <a:r>
                  <a:rPr lang="en-US" dirty="0"/>
                  <a:t>Must use </a:t>
                </a:r>
                <a14:m>
                  <m:oMath xmlns:m="http://schemas.openxmlformats.org/officeDocument/2006/math">
                    <m:sSub>
                      <m:sSubPr>
                        <m:ctrlPr>
                          <a:rPr lang="en-US" b="0" i="1" smtClean="0">
                            <a:latin typeface="Cambria Math" charset="0"/>
                          </a:rPr>
                        </m:ctrlPr>
                      </m:sSubPr>
                      <m:e>
                        <m:r>
                          <a:rPr lang="en-US" b="0" i="1" smtClean="0">
                            <a:latin typeface="Cambria Math" panose="02040503050406030204" pitchFamily="18" charset="0"/>
                          </a:rPr>
                          <m:t>𝛾</m:t>
                        </m:r>
                      </m:e>
                      <m:sub>
                        <m:r>
                          <a:rPr lang="en-US" b="0" i="1" smtClean="0">
                            <a:latin typeface="Cambria Math" panose="02040503050406030204" pitchFamily="18" charset="0"/>
                          </a:rPr>
                          <m:t>2</m:t>
                        </m:r>
                      </m:sub>
                    </m:sSub>
                  </m:oMath>
                </a14:m>
                <a:r>
                  <a:rPr lang="en-US" dirty="0"/>
                  <a:t> coefficients (previous slide)</a:t>
                </a:r>
              </a:p>
              <a:p>
                <a:endParaRPr lang="en-US" dirty="0"/>
              </a:p>
            </p:txBody>
          </p:sp>
        </mc:Choice>
        <mc:Fallback xmlns="">
          <p:sp>
            <p:nvSpPr>
              <p:cNvPr id="7" name="Content Placeholder 6"/>
              <p:cNvSpPr>
                <a:spLocks noGrp="1" noRot="1" noChangeAspect="1" noMove="1" noResize="1" noEditPoints="1" noAdjustHandles="1" noChangeArrowheads="1" noChangeShapeType="1" noTextEdit="1"/>
              </p:cNvSpPr>
              <p:nvPr>
                <p:ph sz="quarter" idx="4"/>
              </p:nvPr>
            </p:nvSpPr>
            <p:spPr>
              <a:xfrm>
                <a:off x="4893760" y="3305208"/>
                <a:ext cx="3335840" cy="3019392"/>
              </a:xfrm>
              <a:blipFill>
                <a:blip r:embed="rId3"/>
                <a:stretch>
                  <a:fillRect l="-1097" t="-2621"/>
                </a:stretch>
              </a:blipFill>
            </p:spPr>
            <p:txBody>
              <a:bodyPr/>
              <a:lstStyle/>
              <a:p>
                <a:r>
                  <a:rPr lang="en-US">
                    <a:noFill/>
                  </a:rPr>
                  <a:t> </a:t>
                </a:r>
              </a:p>
            </p:txBody>
          </p:sp>
        </mc:Fallback>
      </mc:AlternateContent>
    </p:spTree>
    <p:extLst>
      <p:ext uri="{BB962C8B-B14F-4D97-AF65-F5344CB8AC3E}">
        <p14:creationId xmlns:p14="http://schemas.microsoft.com/office/powerpoint/2010/main" val="3564509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Contrasts</a:t>
            </a:r>
          </a:p>
        </p:txBody>
      </p:sp>
      <p:sp>
        <p:nvSpPr>
          <p:cNvPr id="3" name="Content Placeholder 2"/>
          <p:cNvSpPr>
            <a:spLocks noGrp="1"/>
          </p:cNvSpPr>
          <p:nvPr>
            <p:ph idx="1"/>
          </p:nvPr>
        </p:nvSpPr>
        <p:spPr>
          <a:xfrm>
            <a:off x="1028700" y="2286000"/>
            <a:ext cx="7200900" cy="3810000"/>
          </a:xfrm>
        </p:spPr>
        <p:txBody>
          <a:bodyPr>
            <a:normAutofit/>
          </a:bodyPr>
          <a:lstStyle/>
          <a:p>
            <a:pPr marL="0" indent="0">
              <a:buNone/>
            </a:pPr>
            <a:r>
              <a:rPr lang="en-US" dirty="0"/>
              <a:t>This will help us answer the question: is Spock’s judge different from the others?</a:t>
            </a:r>
          </a:p>
          <a:p>
            <a:r>
              <a:rPr lang="en-US" dirty="0"/>
              <a:t>Paste the contents of SpockTrial.txt into SAS and run it.</a:t>
            </a:r>
          </a:p>
          <a:p>
            <a:pPr lvl="1"/>
            <a:r>
              <a:rPr lang="en-US" dirty="0"/>
              <a:t>This will only create the data set.</a:t>
            </a:r>
          </a:p>
          <a:p>
            <a:r>
              <a:rPr lang="en-US" dirty="0"/>
              <a:t>Look for the line separating the multiple comparisons and run the first PROC below it</a:t>
            </a:r>
          </a:p>
          <a:p>
            <a:pPr marL="0" indent="0">
              <a:buNone/>
            </a:pPr>
            <a:endParaRPr lang="en-US" dirty="0">
              <a:solidFill>
                <a:srgbClr val="000000"/>
              </a:solidFill>
              <a:latin typeface="Courier New" panose="02070309020205020404" pitchFamily="49" charset="0"/>
            </a:endParaRPr>
          </a:p>
          <a:p>
            <a:r>
              <a:rPr lang="en-US" dirty="0"/>
              <a:t>This runs ANOVA with a contrast comparing Spock’s Judge’s mean to the other judges’ overall mean.</a:t>
            </a:r>
          </a:p>
          <a:p>
            <a:pPr marL="0" indent="0">
              <a:buNone/>
            </a:pPr>
            <a:r>
              <a:rPr lang="en-US" dirty="0"/>
              <a:t>(See next slide for code and more details)</a:t>
            </a:r>
          </a:p>
        </p:txBody>
      </p:sp>
    </p:spTree>
    <p:extLst>
      <p:ext uri="{BB962C8B-B14F-4D97-AF65-F5344CB8AC3E}">
        <p14:creationId xmlns:p14="http://schemas.microsoft.com/office/powerpoint/2010/main" val="464607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Contrasts</a:t>
            </a:r>
          </a:p>
        </p:txBody>
      </p:sp>
      <p:sp>
        <p:nvSpPr>
          <p:cNvPr id="7" name="Content Placeholder 2"/>
          <p:cNvSpPr>
            <a:spLocks noGrp="1"/>
          </p:cNvSpPr>
          <p:nvPr>
            <p:ph idx="1"/>
          </p:nvPr>
        </p:nvSpPr>
        <p:spPr>
          <a:xfrm>
            <a:off x="1028700" y="2286000"/>
            <a:ext cx="7200900" cy="2438400"/>
          </a:xfrm>
        </p:spPr>
        <p:txBody>
          <a:bodyPr>
            <a:normAutofit fontScale="62500" lnSpcReduction="20000"/>
          </a:bodyPr>
          <a:lstStyle/>
          <a:p>
            <a:pPr marL="0" indent="0">
              <a:buNone/>
            </a:pPr>
            <a:r>
              <a:rPr lang="en-US" sz="2400" dirty="0"/>
              <a:t>The code we will run:</a:t>
            </a:r>
          </a:p>
          <a:p>
            <a:pPr marL="0" indent="0">
              <a:buNone/>
            </a:pPr>
            <a:endParaRPr lang="en-US" b="1" dirty="0">
              <a:solidFill>
                <a:srgbClr val="000080"/>
              </a:solidFill>
              <a:latin typeface="Courier New" panose="02070309020205020404" pitchFamily="49" charset="0"/>
            </a:endParaRPr>
          </a:p>
          <a:p>
            <a:pPr marL="0" indent="0">
              <a:buNone/>
            </a:pPr>
            <a:r>
              <a:rPr lang="en-US" b="1" dirty="0">
                <a:solidFill>
                  <a:srgbClr val="000080"/>
                </a:solidFill>
                <a:latin typeface="Courier New" panose="02070309020205020404" pitchFamily="49" charset="0"/>
              </a:rPr>
              <a:t>PROC</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GLM</a:t>
            </a:r>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DATA</a:t>
            </a:r>
            <a:r>
              <a:rPr lang="en-US" dirty="0">
                <a:solidFill>
                  <a:srgbClr val="000000"/>
                </a:solidFill>
                <a:latin typeface="Courier New" panose="02070309020205020404" pitchFamily="49" charset="0"/>
              </a:rPr>
              <a:t>=SPOCK;</a:t>
            </a:r>
          </a:p>
          <a:p>
            <a:pPr marL="0" indent="0">
              <a:buNone/>
            </a:pPr>
            <a:r>
              <a:rPr lang="en-US" dirty="0">
                <a:solidFill>
                  <a:srgbClr val="0000FF"/>
                </a:solidFill>
                <a:latin typeface="Courier New" panose="02070309020205020404" pitchFamily="49" charset="0"/>
              </a:rPr>
              <a:t>CLASS</a:t>
            </a:r>
            <a:r>
              <a:rPr lang="en-US" dirty="0">
                <a:solidFill>
                  <a:srgbClr val="000000"/>
                </a:solidFill>
                <a:latin typeface="Courier New" panose="02070309020205020404" pitchFamily="49" charset="0"/>
              </a:rPr>
              <a:t> JUDGE;</a:t>
            </a:r>
          </a:p>
          <a:p>
            <a:pPr marL="0" indent="0">
              <a:buNone/>
            </a:pPr>
            <a:r>
              <a:rPr lang="en-US" dirty="0">
                <a:solidFill>
                  <a:srgbClr val="0000FF"/>
                </a:solidFill>
                <a:latin typeface="Courier New" panose="02070309020205020404" pitchFamily="49" charset="0"/>
              </a:rPr>
              <a:t>MODEL</a:t>
            </a:r>
            <a:r>
              <a:rPr lang="en-US" dirty="0">
                <a:solidFill>
                  <a:srgbClr val="000000"/>
                </a:solidFill>
                <a:latin typeface="Courier New" panose="02070309020205020404" pitchFamily="49" charset="0"/>
              </a:rPr>
              <a:t> PERCENT=JUDGE;</a:t>
            </a:r>
          </a:p>
          <a:p>
            <a:pPr marL="0" indent="0">
              <a:buNone/>
            </a:pPr>
            <a:r>
              <a:rPr lang="en-US" dirty="0">
                <a:solidFill>
                  <a:srgbClr val="0000FF"/>
                </a:solidFill>
                <a:latin typeface="Courier New" panose="02070309020205020404" pitchFamily="49" charset="0"/>
              </a:rPr>
              <a:t>CONTRAST</a:t>
            </a:r>
            <a:r>
              <a:rPr lang="en-US" dirty="0">
                <a:solidFill>
                  <a:srgbClr val="000000"/>
                </a:solidFill>
                <a:latin typeface="Courier New" panose="02070309020205020404" pitchFamily="49" charset="0"/>
              </a:rPr>
              <a:t> </a:t>
            </a:r>
            <a:r>
              <a:rPr lang="en-US" dirty="0">
                <a:solidFill>
                  <a:srgbClr val="800080"/>
                </a:solidFill>
                <a:latin typeface="Courier New" panose="02070309020205020404" pitchFamily="49" charset="0"/>
              </a:rPr>
              <a:t>"Spock's vs. Others"</a:t>
            </a:r>
            <a:r>
              <a:rPr lang="en-US" dirty="0">
                <a:solidFill>
                  <a:srgbClr val="000000"/>
                </a:solidFill>
                <a:latin typeface="Courier New" panose="02070309020205020404" pitchFamily="49" charset="0"/>
              </a:rPr>
              <a:t> JUDGE  </a:t>
            </a:r>
            <a:r>
              <a:rPr lang="en-US" b="1" dirty="0">
                <a:solidFill>
                  <a:srgbClr val="008080"/>
                </a:solidFill>
                <a:latin typeface="Courier New" panose="02070309020205020404" pitchFamily="49" charset="0"/>
              </a:rPr>
              <a:t>1</a:t>
            </a:r>
            <a:r>
              <a:rPr lang="en-US" dirty="0">
                <a:solidFill>
                  <a:srgbClr val="000000"/>
                </a:solidFill>
                <a:latin typeface="Courier New" panose="02070309020205020404" pitchFamily="49" charset="0"/>
              </a:rPr>
              <a:t> </a:t>
            </a:r>
            <a:r>
              <a:rPr lang="en-US" b="1" dirty="0">
                <a:solidFill>
                  <a:srgbClr val="008080"/>
                </a:solidFill>
                <a:latin typeface="Courier New" panose="02070309020205020404" pitchFamily="49" charset="0"/>
              </a:rPr>
              <a:t>1</a:t>
            </a:r>
            <a:r>
              <a:rPr lang="en-US" dirty="0">
                <a:solidFill>
                  <a:srgbClr val="000000"/>
                </a:solidFill>
                <a:latin typeface="Courier New" panose="02070309020205020404" pitchFamily="49" charset="0"/>
              </a:rPr>
              <a:t> </a:t>
            </a:r>
            <a:r>
              <a:rPr lang="en-US" b="1" dirty="0">
                <a:solidFill>
                  <a:srgbClr val="008080"/>
                </a:solidFill>
                <a:latin typeface="Courier New" panose="02070309020205020404" pitchFamily="49" charset="0"/>
              </a:rPr>
              <a:t>1</a:t>
            </a:r>
            <a:r>
              <a:rPr lang="en-US" dirty="0">
                <a:solidFill>
                  <a:srgbClr val="000000"/>
                </a:solidFill>
                <a:latin typeface="Courier New" panose="02070309020205020404" pitchFamily="49" charset="0"/>
              </a:rPr>
              <a:t> </a:t>
            </a:r>
            <a:r>
              <a:rPr lang="en-US" b="1" dirty="0">
                <a:solidFill>
                  <a:srgbClr val="008080"/>
                </a:solidFill>
                <a:latin typeface="Courier New" panose="02070309020205020404" pitchFamily="49" charset="0"/>
              </a:rPr>
              <a:t>1</a:t>
            </a:r>
            <a:r>
              <a:rPr lang="en-US" dirty="0">
                <a:solidFill>
                  <a:srgbClr val="000000"/>
                </a:solidFill>
                <a:latin typeface="Courier New" panose="02070309020205020404" pitchFamily="49" charset="0"/>
              </a:rPr>
              <a:t> </a:t>
            </a:r>
            <a:r>
              <a:rPr lang="en-US" b="1" dirty="0">
                <a:solidFill>
                  <a:srgbClr val="008080"/>
                </a:solidFill>
                <a:latin typeface="Courier New" panose="02070309020205020404" pitchFamily="49" charset="0"/>
              </a:rPr>
              <a:t>1</a:t>
            </a:r>
            <a:r>
              <a:rPr lang="en-US" dirty="0">
                <a:solidFill>
                  <a:srgbClr val="000000"/>
                </a:solidFill>
                <a:latin typeface="Courier New" panose="02070309020205020404" pitchFamily="49" charset="0"/>
              </a:rPr>
              <a:t> </a:t>
            </a:r>
            <a:r>
              <a:rPr lang="en-US" b="1" dirty="0">
                <a:solidFill>
                  <a:srgbClr val="008080"/>
                </a:solidFill>
                <a:latin typeface="Courier New" panose="02070309020205020404" pitchFamily="49" charset="0"/>
              </a:rPr>
              <a:t>1</a:t>
            </a:r>
            <a:r>
              <a:rPr lang="en-US" dirty="0">
                <a:solidFill>
                  <a:srgbClr val="000000"/>
                </a:solidFill>
                <a:latin typeface="Courier New" panose="02070309020205020404" pitchFamily="49" charset="0"/>
              </a:rPr>
              <a:t> -</a:t>
            </a:r>
            <a:r>
              <a:rPr lang="en-US" b="1" dirty="0">
                <a:solidFill>
                  <a:srgbClr val="008080"/>
                </a:solidFill>
                <a:latin typeface="Courier New" panose="02070309020205020404" pitchFamily="49" charset="0"/>
              </a:rPr>
              <a:t>6</a:t>
            </a:r>
            <a:r>
              <a:rPr lang="en-US" dirty="0">
                <a:solidFill>
                  <a:srgbClr val="000000"/>
                </a:solidFill>
                <a:latin typeface="Courier New" panose="02070309020205020404" pitchFamily="49" charset="0"/>
              </a:rPr>
              <a:t>;</a:t>
            </a:r>
          </a:p>
          <a:p>
            <a:pPr marL="0" indent="0">
              <a:buNone/>
            </a:pPr>
            <a:r>
              <a:rPr lang="en-US" dirty="0">
                <a:solidFill>
                  <a:srgbClr val="0000FF"/>
                </a:solidFill>
                <a:latin typeface="Courier New" panose="02070309020205020404" pitchFamily="49" charset="0"/>
              </a:rPr>
              <a:t>ESTIMATE</a:t>
            </a:r>
            <a:r>
              <a:rPr lang="en-US" dirty="0">
                <a:solidFill>
                  <a:srgbClr val="000000"/>
                </a:solidFill>
                <a:latin typeface="Courier New" panose="02070309020205020404" pitchFamily="49" charset="0"/>
              </a:rPr>
              <a:t> </a:t>
            </a:r>
            <a:r>
              <a:rPr lang="en-US" dirty="0">
                <a:solidFill>
                  <a:srgbClr val="800080"/>
                </a:solidFill>
                <a:latin typeface="Courier New" panose="02070309020205020404" pitchFamily="49" charset="0"/>
              </a:rPr>
              <a:t>"Spock's vs. Others"</a:t>
            </a:r>
            <a:r>
              <a:rPr lang="en-US" dirty="0">
                <a:solidFill>
                  <a:srgbClr val="000000"/>
                </a:solidFill>
                <a:latin typeface="Courier New" panose="02070309020205020404" pitchFamily="49" charset="0"/>
              </a:rPr>
              <a:t> JUDGE  </a:t>
            </a:r>
            <a:r>
              <a:rPr lang="en-US" b="1" dirty="0">
                <a:solidFill>
                  <a:srgbClr val="008080"/>
                </a:solidFill>
                <a:latin typeface="Courier New" panose="02070309020205020404" pitchFamily="49" charset="0"/>
              </a:rPr>
              <a:t>1</a:t>
            </a:r>
            <a:r>
              <a:rPr lang="en-US" dirty="0">
                <a:solidFill>
                  <a:srgbClr val="000000"/>
                </a:solidFill>
                <a:latin typeface="Courier New" panose="02070309020205020404" pitchFamily="49" charset="0"/>
              </a:rPr>
              <a:t> </a:t>
            </a:r>
            <a:r>
              <a:rPr lang="en-US" b="1" dirty="0">
                <a:solidFill>
                  <a:srgbClr val="008080"/>
                </a:solidFill>
                <a:latin typeface="Courier New" panose="02070309020205020404" pitchFamily="49" charset="0"/>
              </a:rPr>
              <a:t>1</a:t>
            </a:r>
            <a:r>
              <a:rPr lang="en-US" dirty="0">
                <a:solidFill>
                  <a:srgbClr val="000000"/>
                </a:solidFill>
                <a:latin typeface="Courier New" panose="02070309020205020404" pitchFamily="49" charset="0"/>
              </a:rPr>
              <a:t> </a:t>
            </a:r>
            <a:r>
              <a:rPr lang="en-US" b="1" dirty="0">
                <a:solidFill>
                  <a:srgbClr val="008080"/>
                </a:solidFill>
                <a:latin typeface="Courier New" panose="02070309020205020404" pitchFamily="49" charset="0"/>
              </a:rPr>
              <a:t>1</a:t>
            </a:r>
            <a:r>
              <a:rPr lang="en-US" dirty="0">
                <a:solidFill>
                  <a:srgbClr val="000000"/>
                </a:solidFill>
                <a:latin typeface="Courier New" panose="02070309020205020404" pitchFamily="49" charset="0"/>
              </a:rPr>
              <a:t> </a:t>
            </a:r>
            <a:r>
              <a:rPr lang="en-US" b="1" dirty="0">
                <a:solidFill>
                  <a:srgbClr val="008080"/>
                </a:solidFill>
                <a:latin typeface="Courier New" panose="02070309020205020404" pitchFamily="49" charset="0"/>
              </a:rPr>
              <a:t>1</a:t>
            </a:r>
            <a:r>
              <a:rPr lang="en-US" dirty="0">
                <a:solidFill>
                  <a:srgbClr val="000000"/>
                </a:solidFill>
                <a:latin typeface="Courier New" panose="02070309020205020404" pitchFamily="49" charset="0"/>
              </a:rPr>
              <a:t> </a:t>
            </a:r>
            <a:r>
              <a:rPr lang="en-US" b="1" dirty="0">
                <a:solidFill>
                  <a:srgbClr val="008080"/>
                </a:solidFill>
                <a:latin typeface="Courier New" panose="02070309020205020404" pitchFamily="49" charset="0"/>
              </a:rPr>
              <a:t>1</a:t>
            </a:r>
            <a:r>
              <a:rPr lang="en-US" dirty="0">
                <a:solidFill>
                  <a:srgbClr val="000000"/>
                </a:solidFill>
                <a:latin typeface="Courier New" panose="02070309020205020404" pitchFamily="49" charset="0"/>
              </a:rPr>
              <a:t> </a:t>
            </a:r>
            <a:r>
              <a:rPr lang="en-US" b="1" dirty="0">
                <a:solidFill>
                  <a:srgbClr val="008080"/>
                </a:solidFill>
                <a:latin typeface="Courier New" panose="02070309020205020404" pitchFamily="49" charset="0"/>
              </a:rPr>
              <a:t>1</a:t>
            </a:r>
            <a:r>
              <a:rPr lang="en-US" dirty="0">
                <a:solidFill>
                  <a:srgbClr val="000000"/>
                </a:solidFill>
                <a:latin typeface="Courier New" panose="02070309020205020404" pitchFamily="49" charset="0"/>
              </a:rPr>
              <a:t> -</a:t>
            </a:r>
            <a:r>
              <a:rPr lang="en-US" b="1" dirty="0">
                <a:solidFill>
                  <a:srgbClr val="008080"/>
                </a:solidFill>
                <a:latin typeface="Courier New" panose="02070309020205020404" pitchFamily="49" charset="0"/>
              </a:rPr>
              <a:t>6</a:t>
            </a:r>
            <a:r>
              <a:rPr lang="en-US" dirty="0">
                <a:solidFill>
                  <a:srgbClr val="000000"/>
                </a:solidFill>
                <a:latin typeface="Courier New" panose="02070309020205020404" pitchFamily="49" charset="0"/>
              </a:rPr>
              <a:t> / </a:t>
            </a:r>
            <a:r>
              <a:rPr lang="en-US" dirty="0">
                <a:solidFill>
                  <a:srgbClr val="0000FF"/>
                </a:solidFill>
                <a:latin typeface="Courier New" panose="02070309020205020404" pitchFamily="49" charset="0"/>
              </a:rPr>
              <a:t>divisor</a:t>
            </a:r>
            <a:r>
              <a:rPr lang="en-US" dirty="0">
                <a:solidFill>
                  <a:srgbClr val="000000"/>
                </a:solidFill>
                <a:latin typeface="Courier New" panose="02070309020205020404" pitchFamily="49" charset="0"/>
              </a:rPr>
              <a:t> = </a:t>
            </a:r>
            <a:r>
              <a:rPr lang="en-US" b="1" dirty="0">
                <a:solidFill>
                  <a:srgbClr val="008080"/>
                </a:solidFill>
                <a:latin typeface="Courier New" panose="02070309020205020404" pitchFamily="49" charset="0"/>
              </a:rPr>
              <a:t>6</a:t>
            </a:r>
            <a:r>
              <a:rPr lang="en-US" dirty="0">
                <a:solidFill>
                  <a:srgbClr val="00000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RUN</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QUIT</a:t>
            </a:r>
            <a:r>
              <a:rPr lang="en-US" dirty="0">
                <a:solidFill>
                  <a:srgbClr val="000000"/>
                </a:solidFill>
                <a:latin typeface="Courier New" panose="02070309020205020404" pitchFamily="49" charset="0"/>
              </a:rPr>
              <a:t>;</a:t>
            </a:r>
          </a:p>
          <a:p>
            <a:pPr marL="0" indent="0">
              <a:buNone/>
            </a:pPr>
            <a:endParaRPr lang="en-US" dirty="0">
              <a:solidFill>
                <a:srgbClr val="000000"/>
              </a:solidFill>
              <a:latin typeface="Courier New" panose="02070309020205020404" pitchFamily="49" charset="0"/>
            </a:endParaRPr>
          </a:p>
        </p:txBody>
      </p:sp>
      <mc:AlternateContent xmlns:mc="http://schemas.openxmlformats.org/markup-compatibility/2006" xmlns:a14="http://schemas.microsoft.com/office/drawing/2010/main">
        <mc:Choice Requires="a14">
          <p:sp>
            <p:nvSpPr>
              <p:cNvPr id="8" name="TextBox 7"/>
              <p:cNvSpPr txBox="1"/>
              <p:nvPr/>
            </p:nvSpPr>
            <p:spPr>
              <a:xfrm>
                <a:off x="4343400" y="2483644"/>
                <a:ext cx="2209800" cy="1021556"/>
              </a:xfrm>
              <a:prstGeom prst="round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a:t>Coefficients for </a:t>
                </a:r>
                <a14:m>
                  <m:oMath xmlns:m="http://schemas.openxmlformats.org/officeDocument/2006/math">
                    <m:r>
                      <a:rPr lang="en-US" b="0" i="1" smtClean="0">
                        <a:latin typeface="Cambria Math" panose="02040503050406030204" pitchFamily="18" charset="0"/>
                      </a:rPr>
                      <m:t>𝛾</m:t>
                    </m:r>
                  </m:oMath>
                </a14:m>
                <a:r>
                  <a:rPr lang="en-US" dirty="0"/>
                  <a:t> (in </a:t>
                </a:r>
                <a:r>
                  <a:rPr lang="en-US" b="1" dirty="0"/>
                  <a:t>alphabetical</a:t>
                </a:r>
                <a:r>
                  <a:rPr lang="en-US" dirty="0"/>
                  <a:t> order of group).</a:t>
                </a:r>
              </a:p>
            </p:txBody>
          </p:sp>
        </mc:Choice>
        <mc:Fallback xmlns="">
          <p:sp>
            <p:nvSpPr>
              <p:cNvPr id="8" name="TextBox 7"/>
              <p:cNvSpPr txBox="1">
                <a:spLocks noRot="1" noChangeAspect="1" noMove="1" noResize="1" noEditPoints="1" noAdjustHandles="1" noChangeArrowheads="1" noChangeShapeType="1" noTextEdit="1"/>
              </p:cNvSpPr>
              <p:nvPr/>
            </p:nvSpPr>
            <p:spPr>
              <a:xfrm>
                <a:off x="4343400" y="2483644"/>
                <a:ext cx="2209800" cy="1021556"/>
              </a:xfrm>
              <a:prstGeom prst="roundRect">
                <a:avLst/>
              </a:prstGeom>
              <a:blipFill>
                <a:blip r:embed="rId3"/>
                <a:stretch>
                  <a:fillRect l="-275" b="-35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3886200" y="4634388"/>
                <a:ext cx="4572000" cy="1634490"/>
              </a:xfrm>
              <a:prstGeom prst="round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a:t>Divides all coefficients by 6. This now gives an estimate and standard error for the difference between the mean of Spock’s judge and the average mean of the other judges (i.e. estimates for</a:t>
                </a:r>
                <a14:m>
                  <m:oMath xmlns:m="http://schemas.openxmlformats.org/officeDocument/2006/math">
                    <m:r>
                      <a:rPr lang="en-US">
                        <a:latin typeface="Cambria Math" panose="02040503050406030204" pitchFamily="18" charset="0"/>
                      </a:rPr>
                      <m:t> </m:t>
                    </m:r>
                    <m:sSub>
                      <m:sSubPr>
                        <m:ctrlPr>
                          <a:rPr lang="en-US" i="1">
                            <a:latin typeface="Cambria Math" charset="0"/>
                          </a:rPr>
                        </m:ctrlPr>
                      </m:sSubPr>
                      <m:e>
                        <m:r>
                          <a:rPr lang="en-US" i="1">
                            <a:latin typeface="Cambria Math" panose="02040503050406030204" pitchFamily="18" charset="0"/>
                          </a:rPr>
                          <m:t>𝛾</m:t>
                        </m:r>
                      </m:e>
                      <m:sub>
                        <m:r>
                          <a:rPr lang="en-US" i="1">
                            <a:latin typeface="Cambria Math" panose="02040503050406030204" pitchFamily="18" charset="0"/>
                          </a:rPr>
                          <m:t>2</m:t>
                        </m:r>
                      </m:sub>
                    </m:sSub>
                  </m:oMath>
                </a14:m>
                <a:r>
                  <a:rPr lang="en-US" dirty="0"/>
                  <a:t> instead of </a:t>
                </a:r>
                <a14:m>
                  <m:oMath xmlns:m="http://schemas.openxmlformats.org/officeDocument/2006/math">
                    <m:r>
                      <a:rPr lang="en-US" b="0" i="1" smtClean="0">
                        <a:latin typeface="Cambria Math" panose="02040503050406030204" pitchFamily="18" charset="0"/>
                      </a:rPr>
                      <m:t>𝛾</m:t>
                    </m:r>
                  </m:oMath>
                </a14:m>
                <a:r>
                  <a:rPr lang="en-US" dirty="0"/>
                  <a:t>).</a:t>
                </a:r>
              </a:p>
            </p:txBody>
          </p:sp>
        </mc:Choice>
        <mc:Fallback xmlns="">
          <p:sp>
            <p:nvSpPr>
              <p:cNvPr id="10" name="TextBox 9"/>
              <p:cNvSpPr txBox="1">
                <a:spLocks noRot="1" noChangeAspect="1" noMove="1" noResize="1" noEditPoints="1" noAdjustHandles="1" noChangeArrowheads="1" noChangeShapeType="1" noTextEdit="1"/>
              </p:cNvSpPr>
              <p:nvPr/>
            </p:nvSpPr>
            <p:spPr>
              <a:xfrm>
                <a:off x="3886200" y="4634388"/>
                <a:ext cx="4572000" cy="1634490"/>
              </a:xfrm>
              <a:prstGeom prst="roundRect">
                <a:avLst/>
              </a:prstGeom>
              <a:blipFill>
                <a:blip r:embed="rId4"/>
                <a:stretch>
                  <a:fillRect/>
                </a:stretch>
              </a:blipFill>
            </p:spPr>
            <p:txBody>
              <a:bodyPr/>
              <a:lstStyle/>
              <a:p>
                <a:r>
                  <a:rPr lang="en-US">
                    <a:noFill/>
                  </a:rPr>
                  <a:t> </a:t>
                </a:r>
              </a:p>
            </p:txBody>
          </p:sp>
        </mc:Fallback>
      </mc:AlternateContent>
      <p:cxnSp>
        <p:nvCxnSpPr>
          <p:cNvPr id="12" name="Straight Arrow Connector 11"/>
          <p:cNvCxnSpPr>
            <a:stCxn id="8" idx="2"/>
          </p:cNvCxnSpPr>
          <p:nvPr/>
        </p:nvCxnSpPr>
        <p:spPr>
          <a:xfrm>
            <a:off x="5448300" y="3505200"/>
            <a:ext cx="0" cy="304801"/>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Straight Arrow Connector 12"/>
          <p:cNvCxnSpPr>
            <a:stCxn id="10" idx="0"/>
          </p:cNvCxnSpPr>
          <p:nvPr/>
        </p:nvCxnSpPr>
        <p:spPr>
          <a:xfrm flipV="1">
            <a:off x="6172200" y="4343400"/>
            <a:ext cx="609600" cy="290988"/>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717437580"/>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Contrasts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The contrast tests the hypotheses</a:t>
                </a:r>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b="0" i="1" smtClean="0">
                              <a:latin typeface="Cambria Math" charset="0"/>
                            </a:rPr>
                          </m:ctrlPr>
                        </m:mPr>
                        <m:mr>
                          <m:e>
                            <m:sSub>
                              <m:sSubPr>
                                <m:ctrlPr>
                                  <a:rPr lang="en-US" i="1">
                                    <a:latin typeface="Cambria Math" charset="0"/>
                                  </a:rPr>
                                </m:ctrlPr>
                              </m:sSubPr>
                              <m:e>
                                <m:r>
                                  <a:rPr lang="en-US" i="1">
                                    <a:latin typeface="Cambria Math" panose="02040503050406030204" pitchFamily="18" charset="0"/>
                                  </a:rPr>
                                  <m:t>𝐻</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charset="0"/>
                                  </a:rPr>
                                </m:ctrlPr>
                              </m:sSubPr>
                              <m:e>
                                <m:r>
                                  <a:rPr lang="en-US" i="1">
                                    <a:latin typeface="Cambria Math" panose="02040503050406030204" pitchFamily="18" charset="0"/>
                                  </a:rPr>
                                  <m:t>𝜇</m:t>
                                </m:r>
                              </m:e>
                              <m:sub>
                                <m:r>
                                  <a:rPr lang="en-US" i="1">
                                    <a:latin typeface="Cambria Math" panose="02040503050406030204" pitchFamily="18" charset="0"/>
                                  </a:rPr>
                                  <m:t>𝑆𝑝𝑜𝑐𝑘</m:t>
                                </m:r>
                              </m:sub>
                            </m:sSub>
                            <m:r>
                              <a:rPr lang="en-US" i="1">
                                <a:latin typeface="Cambria Math" panose="02040503050406030204" pitchFamily="18" charset="0"/>
                              </a:rPr>
                              <m:t>=</m:t>
                            </m:r>
                            <m:sSub>
                              <m:sSubPr>
                                <m:ctrlPr>
                                  <a:rPr lang="en-US" i="1">
                                    <a:latin typeface="Cambria Math" charset="0"/>
                                  </a:rPr>
                                </m:ctrlPr>
                              </m:sSubPr>
                              <m:e>
                                <m:r>
                                  <a:rPr lang="en-US" i="1">
                                    <a:latin typeface="Cambria Math" panose="02040503050406030204" pitchFamily="18" charset="0"/>
                                  </a:rPr>
                                  <m:t>𝜇</m:t>
                                </m:r>
                              </m:e>
                              <m:sub>
                                <m:r>
                                  <a:rPr lang="en-US" i="1">
                                    <a:latin typeface="Cambria Math" panose="02040503050406030204" pitchFamily="18" charset="0"/>
                                  </a:rPr>
                                  <m:t>𝑜𝑡h𝑒𝑟𝑠</m:t>
                                </m:r>
                              </m:sub>
                            </m:sSub>
                          </m:e>
                        </m:mr>
                        <m:mr>
                          <m:e>
                            <m:sSub>
                              <m:sSubPr>
                                <m:ctrlPr>
                                  <a:rPr lang="en-US" b="0" i="1" smtClean="0">
                                    <a:latin typeface="Cambria Math"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𝑎</m:t>
                                </m:r>
                              </m:sub>
                            </m:sSub>
                            <m:r>
                              <a:rPr lang="en-US" b="0" i="1" smtClean="0">
                                <a:latin typeface="Cambria Math" panose="02040503050406030204" pitchFamily="18" charset="0"/>
                              </a:rPr>
                              <m:t>:</m:t>
                            </m:r>
                            <m:sSub>
                              <m:sSubPr>
                                <m:ctrlPr>
                                  <a:rPr lang="en-US" b="0" i="1" smtClean="0">
                                    <a:latin typeface="Cambria Math"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𝑆𝑝𝑜𝑐𝑘</m:t>
                                </m:r>
                              </m:sub>
                            </m:sSub>
                            <m:r>
                              <a:rPr lang="en-US" b="0" i="1" smtClean="0">
                                <a:latin typeface="Cambria Math" panose="02040503050406030204" pitchFamily="18" charset="0"/>
                              </a:rPr>
                              <m:t>≠</m:t>
                            </m:r>
                            <m:sSub>
                              <m:sSubPr>
                                <m:ctrlPr>
                                  <a:rPr lang="en-US" b="0" i="1" smtClean="0">
                                    <a:latin typeface="Cambria Math"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𝑜𝑡h𝑒𝑟𝑠</m:t>
                                </m:r>
                              </m:sub>
                            </m:sSub>
                          </m:e>
                        </m:mr>
                      </m:m>
                    </m:oMath>
                  </m:oMathPara>
                </a14:m>
                <a:endParaRPr lang="en-US" dirty="0"/>
              </a:p>
              <a:p>
                <a:r>
                  <a:rPr lang="en-US" dirty="0"/>
                  <a:t>It will not correct for multiple tests, even if you do several contrasts, so you will need to adjust the significance level yourself if you are doing lots of contrasts.</a:t>
                </a:r>
              </a:p>
              <a:p>
                <a:pPr lvl="1"/>
                <a:r>
                  <a:rPr lang="en-US" dirty="0"/>
                  <a:t>I suggest the Bonferroni,  </a:t>
                </a:r>
                <a14:m>
                  <m:oMath xmlns:m="http://schemas.openxmlformats.org/officeDocument/2006/math">
                    <m:r>
                      <a:rPr lang="en-US" b="0" i="1" smtClean="0">
                        <a:latin typeface="Cambria Math" panose="02040503050406030204" pitchFamily="18" charset="0"/>
                      </a:rPr>
                      <m:t>𝑠𝑖𝑔</m:t>
                    </m:r>
                    <m:r>
                      <a:rPr lang="en-US" b="0" i="1" smtClean="0">
                        <a:latin typeface="Cambria Math" panose="02040503050406030204" pitchFamily="18" charset="0"/>
                      </a:rPr>
                      <m:t>. </m:t>
                    </m:r>
                    <m:r>
                      <a:rPr lang="en-US" b="0" i="1" smtClean="0">
                        <a:latin typeface="Cambria Math" panose="02040503050406030204" pitchFamily="18" charset="0"/>
                      </a:rPr>
                      <m:t>𝑙𝑒𝑣𝑒𝑙</m:t>
                    </m:r>
                    <m:r>
                      <a:rPr lang="en-US" b="0" i="1" smtClean="0">
                        <a:latin typeface="Cambria Math" panose="02040503050406030204" pitchFamily="18" charset="0"/>
                      </a:rPr>
                      <m:t>=</m:t>
                    </m:r>
                    <m:f>
                      <m:fPr>
                        <m:ctrlPr>
                          <a:rPr lang="en-US" b="0" i="1" smtClean="0">
                            <a:latin typeface="Cambria Math" charset="0"/>
                          </a:rPr>
                        </m:ctrlPr>
                      </m:fPr>
                      <m:num>
                        <m:r>
                          <a:rPr lang="en-US" b="0" i="1" smtClean="0">
                            <a:latin typeface="Cambria Math" panose="02040503050406030204" pitchFamily="18" charset="0"/>
                          </a:rPr>
                          <m:t>𝛼</m:t>
                        </m:r>
                      </m:num>
                      <m:den>
                        <m:r>
                          <a:rPr lang="en-US" b="0" i="1" smtClean="0">
                            <a:latin typeface="Cambria Math" panose="02040503050406030204" pitchFamily="18" charset="0"/>
                          </a:rPr>
                          <m:t># </m:t>
                        </m:r>
                        <m:r>
                          <a:rPr lang="en-US" b="0" i="1" smtClean="0">
                            <a:latin typeface="Cambria Math" panose="02040503050406030204" pitchFamily="18" charset="0"/>
                          </a:rPr>
                          <m:t>𝑡𝑒𝑠𝑡𝑠</m:t>
                        </m:r>
                      </m:den>
                    </m:f>
                  </m:oMath>
                </a14:m>
                <a:r>
                  <a:rPr lang="en-US" dirty="0"/>
                  <a:t>, for simplicity.  Only reject for contrasts with p-values smaller than this value.</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762" t="-1361" r="-1185"/>
                </a:stretch>
              </a:blipFill>
            </p:spPr>
            <p:txBody>
              <a:bodyPr/>
              <a:lstStyle/>
              <a:p>
                <a:r>
                  <a:rPr lang="en-US">
                    <a:noFill/>
                  </a:rPr>
                  <a:t> </a:t>
                </a:r>
              </a:p>
            </p:txBody>
          </p:sp>
        </mc:Fallback>
      </mc:AlternateContent>
    </p:spTree>
    <p:extLst>
      <p:ext uri="{BB962C8B-B14F-4D97-AF65-F5344CB8AC3E}">
        <p14:creationId xmlns:p14="http://schemas.microsoft.com/office/powerpoint/2010/main" val="1942392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Contrasts</a:t>
            </a:r>
          </a:p>
        </p:txBody>
      </p:sp>
      <mc:AlternateContent xmlns:mc="http://schemas.openxmlformats.org/markup-compatibility/2006" xmlns:a14="http://schemas.microsoft.com/office/drawing/2010/main">
        <mc:Choice Requires="a14">
          <p:sp>
            <p:nvSpPr>
              <p:cNvPr id="6" name="Content Placeholder 5"/>
              <p:cNvSpPr>
                <a:spLocks noGrp="1"/>
              </p:cNvSpPr>
              <p:nvPr>
                <p:ph sz="half" idx="2"/>
              </p:nvPr>
            </p:nvSpPr>
            <p:spPr>
              <a:xfrm>
                <a:off x="1028700" y="3028950"/>
                <a:ext cx="7201192" cy="2838451"/>
              </a:xfrm>
            </p:spPr>
            <p:txBody>
              <a:bodyPr>
                <a:normAutofit lnSpcReduction="10000"/>
              </a:bodyPr>
              <a:lstStyle/>
              <a:p>
                <a:r>
                  <a:rPr lang="en-US" dirty="0"/>
                  <a:t>There are two new tables.  This one comes from CONTRAST.</a:t>
                </a:r>
              </a:p>
              <a:p>
                <a:r>
                  <a:rPr lang="en-US" dirty="0"/>
                  <a:t>This table gives the p-value for comparing Spock’s judge’s mean to the mean of the other six judges.</a:t>
                </a:r>
              </a:p>
              <a:p>
                <a:r>
                  <a:rPr lang="en-US" dirty="0"/>
                  <a:t>Conclusions:</a:t>
                </a:r>
              </a:p>
              <a:p>
                <a:pPr lvl="1"/>
                <a:r>
                  <a:rPr lang="en-US" dirty="0"/>
                  <a:t>Reject </a:t>
                </a:r>
                <a14:m>
                  <m:oMath xmlns:m="http://schemas.openxmlformats.org/officeDocument/2006/math">
                    <m:sSub>
                      <m:sSubPr>
                        <m:ctrlPr>
                          <a:rPr lang="en-US" b="0" i="1" smtClean="0">
                            <a:latin typeface="Cambria Math"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endParaRPr lang="en-US" dirty="0"/>
              </a:p>
              <a:p>
                <a:pPr lvl="1"/>
                <a:r>
                  <a:rPr lang="en-US" dirty="0"/>
                  <a:t>With a p-value less than 0.0001, this is sufficient evidence to say Spock’s judge differs from the other 6 judges in percent of women in his venires.</a:t>
                </a:r>
              </a:p>
            </p:txBody>
          </p:sp>
        </mc:Choice>
        <mc:Fallback xmlns="">
          <p:sp>
            <p:nvSpPr>
              <p:cNvPr id="6" name="Content Placeholder 5"/>
              <p:cNvSpPr>
                <a:spLocks noGrp="1" noRot="1" noChangeAspect="1" noMove="1" noResize="1" noEditPoints="1" noAdjustHandles="1" noChangeArrowheads="1" noChangeShapeType="1" noTextEdit="1"/>
              </p:cNvSpPr>
              <p:nvPr>
                <p:ph sz="half" idx="2"/>
              </p:nvPr>
            </p:nvSpPr>
            <p:spPr>
              <a:xfrm>
                <a:off x="1028700" y="3028950"/>
                <a:ext cx="7201192" cy="2838451"/>
              </a:xfrm>
              <a:blipFill>
                <a:blip r:embed="rId2"/>
                <a:stretch>
                  <a:fillRect l="-762" t="-3004"/>
                </a:stretch>
              </a:blipFill>
            </p:spPr>
            <p:txBody>
              <a:bodyPr/>
              <a:lstStyle/>
              <a:p>
                <a:r>
                  <a:rPr lang="en-US">
                    <a:noFill/>
                  </a:rPr>
                  <a:t> </a:t>
                </a:r>
              </a:p>
            </p:txBody>
          </p:sp>
        </mc:Fallback>
      </mc:AlternateContent>
      <p:pic>
        <p:nvPicPr>
          <p:cNvPr id="5" name="Content Placeholder 4"/>
          <p:cNvPicPr>
            <a:picLocks noGrp="1" noChangeAspect="1"/>
          </p:cNvPicPr>
          <p:nvPr>
            <p:ph sz="half" idx="1"/>
          </p:nvPr>
        </p:nvPicPr>
        <p:blipFill>
          <a:blip r:embed="rId3"/>
          <a:stretch>
            <a:fillRect/>
          </a:stretch>
        </p:blipFill>
        <p:spPr>
          <a:xfrm>
            <a:off x="2091619" y="2171700"/>
            <a:ext cx="5075061" cy="639081"/>
          </a:xfrm>
          <a:prstGeom prst="rect">
            <a:avLst/>
          </a:prstGeom>
        </p:spPr>
      </p:pic>
    </p:spTree>
    <p:extLst>
      <p:ext uri="{BB962C8B-B14F-4D97-AF65-F5344CB8AC3E}">
        <p14:creationId xmlns:p14="http://schemas.microsoft.com/office/powerpoint/2010/main" val="2132063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Contrasts</a:t>
            </a:r>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1028700" y="2895600"/>
                <a:ext cx="7200900" cy="2971800"/>
              </a:xfrm>
            </p:spPr>
            <p:txBody>
              <a:bodyPr>
                <a:normAutofit/>
              </a:bodyPr>
              <a:lstStyle/>
              <a:p>
                <a:r>
                  <a:rPr lang="en-US" dirty="0"/>
                  <a:t>You need to compute the confidence interval on your own, but the above table, given by ESTIMATE, gives you the most difficult to calculate pieces:</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𝑔</m:t>
                      </m:r>
                      <m:r>
                        <a:rPr lang="en-US" i="1">
                          <a:latin typeface="Cambria Math" panose="02040503050406030204" pitchFamily="18" charset="0"/>
                        </a:rPr>
                        <m:t>=14.98</m:t>
                      </m:r>
                      <m:r>
                        <a:rPr lang="en-US">
                          <a:latin typeface="Cambria Math" panose="02040503050406030204" pitchFamily="18" charset="0"/>
                        </a:rPr>
                        <m:t>    </m:t>
                      </m:r>
                      <m:sSub>
                        <m:sSubPr>
                          <m:ctrlPr>
                            <a:rPr lang="en-US" i="1">
                              <a:latin typeface="Cambria Math" charset="0"/>
                            </a:rPr>
                          </m:ctrlPr>
                        </m:sSubPr>
                        <m:e>
                          <m:acc>
                            <m:accPr>
                              <m:chr m:val="̂"/>
                              <m:ctrlPr>
                                <a:rPr lang="en-US" i="1">
                                  <a:latin typeface="Cambria Math" charset="0"/>
                                </a:rPr>
                              </m:ctrlPr>
                            </m:accPr>
                            <m:e>
                              <m:r>
                                <a:rPr lang="en-US" i="1">
                                  <a:latin typeface="Cambria Math" panose="02040503050406030204" pitchFamily="18" charset="0"/>
                                </a:rPr>
                                <m:t>𝜎</m:t>
                              </m:r>
                            </m:e>
                          </m:acc>
                        </m:e>
                        <m:sub>
                          <m:r>
                            <a:rPr lang="en-US" i="1">
                              <a:latin typeface="Cambria Math" panose="02040503050406030204" pitchFamily="18" charset="0"/>
                            </a:rPr>
                            <m:t>𝑔</m:t>
                          </m:r>
                        </m:sub>
                      </m:sSub>
                      <m:r>
                        <a:rPr lang="en-US" i="1">
                          <a:latin typeface="Cambria Math" panose="02040503050406030204" pitchFamily="18" charset="0"/>
                        </a:rPr>
                        <m:t>=</m:t>
                      </m:r>
                      <m:r>
                        <a:rPr lang="en-US" b="0" i="1" smtClean="0">
                          <a:latin typeface="Cambria Math" panose="02040503050406030204" pitchFamily="18" charset="0"/>
                        </a:rPr>
                        <m:t>2.64</m:t>
                      </m:r>
                    </m:oMath>
                  </m:oMathPara>
                </a14:m>
                <a:endParaRPr lang="en-US" dirty="0"/>
              </a:p>
              <a:p>
                <a:r>
                  <a:rPr lang="en-US" dirty="0"/>
                  <a:t>You will also need the appropriate </a:t>
                </a:r>
                <a14:m>
                  <m:oMath xmlns:m="http://schemas.openxmlformats.org/officeDocument/2006/math">
                    <m:r>
                      <a:rPr lang="en-US" b="0" i="1" smtClean="0">
                        <a:latin typeface="Cambria Math" panose="02040503050406030204" pitchFamily="18" charset="0"/>
                      </a:rPr>
                      <m:t>𝑡</m:t>
                    </m:r>
                  </m:oMath>
                </a14:m>
                <a:r>
                  <a:rPr lang="en-US" dirty="0"/>
                  <a:t>-statistic.  For this, we use the </a:t>
                </a:r>
                <a:r>
                  <a:rPr lang="en-US" dirty="0" err="1"/>
                  <a:t>df</a:t>
                </a:r>
                <a:r>
                  <a:rPr lang="en-US" dirty="0"/>
                  <a:t> from the Error (Within) Line of the ANOVA table and look up the appropriate value for a 95% CI:</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𝑑𝑓</m:t>
                      </m:r>
                      <m:r>
                        <a:rPr lang="en-US" b="0" i="1" smtClean="0">
                          <a:latin typeface="Cambria Math" panose="02040503050406030204" pitchFamily="18" charset="0"/>
                        </a:rPr>
                        <m:t>=39  →  </m:t>
                      </m:r>
                      <m:r>
                        <a:rPr lang="en-US" b="0" i="1" smtClean="0">
                          <a:latin typeface="Cambria Math" panose="02040503050406030204" pitchFamily="18" charset="0"/>
                        </a:rPr>
                        <m:t>𝑡</m:t>
                      </m:r>
                      <m:r>
                        <a:rPr lang="en-US" b="0" i="1" smtClean="0">
                          <a:latin typeface="Cambria Math" panose="02040503050406030204" pitchFamily="18" charset="0"/>
                        </a:rPr>
                        <m:t>=2.023</m:t>
                      </m:r>
                    </m:oMath>
                  </m:oMathPara>
                </a14:m>
                <a:endParaRPr lang="en-US" dirty="0"/>
              </a:p>
              <a:p>
                <a:endParaRPr lang="en-US" dirty="0"/>
              </a:p>
              <a:p>
                <a:endParaRPr lang="en-US"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1028700" y="2895600"/>
                <a:ext cx="7200900" cy="2971800"/>
              </a:xfrm>
              <a:blipFill>
                <a:blip r:embed="rId2"/>
                <a:stretch>
                  <a:fillRect l="-762" t="-1639" r="-1270"/>
                </a:stretch>
              </a:blipFill>
            </p:spPr>
            <p:txBody>
              <a:bodyPr/>
              <a:lstStyle/>
              <a:p>
                <a:r>
                  <a:rPr lang="en-US">
                    <a:noFill/>
                  </a:rPr>
                  <a:t> </a:t>
                </a:r>
              </a:p>
            </p:txBody>
          </p:sp>
        </mc:Fallback>
      </mc:AlternateContent>
      <p:pic>
        <p:nvPicPr>
          <p:cNvPr id="3" name="Picture 2"/>
          <p:cNvPicPr>
            <a:picLocks noChangeAspect="1"/>
          </p:cNvPicPr>
          <p:nvPr/>
        </p:nvPicPr>
        <p:blipFill>
          <a:blip r:embed="rId3"/>
          <a:stretch>
            <a:fillRect/>
          </a:stretch>
        </p:blipFill>
        <p:spPr>
          <a:xfrm>
            <a:off x="2219325" y="2228850"/>
            <a:ext cx="4819650" cy="666750"/>
          </a:xfrm>
          <a:prstGeom prst="rect">
            <a:avLst/>
          </a:prstGeom>
        </p:spPr>
      </p:pic>
    </p:spTree>
    <p:extLst>
      <p:ext uri="{BB962C8B-B14F-4D97-AF65-F5344CB8AC3E}">
        <p14:creationId xmlns:p14="http://schemas.microsoft.com/office/powerpoint/2010/main" val="2755445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Contrasts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𝑔</m:t>
                      </m:r>
                      <m:r>
                        <a:rPr lang="en-US" i="1" smtClean="0">
                          <a:latin typeface="Cambria Math" panose="02040503050406030204" pitchFamily="18" charset="0"/>
                        </a:rPr>
                        <m:t>=14.98</m:t>
                      </m:r>
                      <m:r>
                        <a:rPr lang="en-US">
                          <a:latin typeface="Cambria Math" panose="02040503050406030204" pitchFamily="18" charset="0"/>
                        </a:rPr>
                        <m:t>    </m:t>
                      </m:r>
                      <m:sSub>
                        <m:sSubPr>
                          <m:ctrlPr>
                            <a:rPr lang="en-US" i="1">
                              <a:latin typeface="Cambria Math" charset="0"/>
                            </a:rPr>
                          </m:ctrlPr>
                        </m:sSubPr>
                        <m:e>
                          <m:acc>
                            <m:accPr>
                              <m:chr m:val="̂"/>
                              <m:ctrlPr>
                                <a:rPr lang="en-US" i="1">
                                  <a:latin typeface="Cambria Math" charset="0"/>
                                </a:rPr>
                              </m:ctrlPr>
                            </m:accPr>
                            <m:e>
                              <m:r>
                                <a:rPr lang="en-US" i="1">
                                  <a:latin typeface="Cambria Math" panose="02040503050406030204" pitchFamily="18" charset="0"/>
                                </a:rPr>
                                <m:t>𝜎</m:t>
                              </m:r>
                            </m:e>
                          </m:acc>
                        </m:e>
                        <m:sub>
                          <m:r>
                            <a:rPr lang="en-US" i="1">
                              <a:latin typeface="Cambria Math" panose="02040503050406030204" pitchFamily="18" charset="0"/>
                            </a:rPr>
                            <m:t>𝑔</m:t>
                          </m:r>
                        </m:sub>
                      </m:sSub>
                      <m:r>
                        <a:rPr lang="en-US" i="1">
                          <a:latin typeface="Cambria Math" panose="02040503050406030204" pitchFamily="18" charset="0"/>
                        </a:rPr>
                        <m:t>=2.64</m:t>
                      </m:r>
                      <m:r>
                        <a:rPr lang="en-US" b="0" i="1" smtClean="0">
                          <a:latin typeface="Cambria Math" panose="02040503050406030204" pitchFamily="18" charset="0"/>
                        </a:rPr>
                        <m:t>     </m:t>
                      </m:r>
                      <m:r>
                        <a:rPr lang="en-US" i="1">
                          <a:latin typeface="Cambria Math" panose="02040503050406030204" pitchFamily="18" charset="0"/>
                        </a:rPr>
                        <m:t>𝑡</m:t>
                      </m:r>
                      <m:r>
                        <a:rPr lang="en-US" i="1">
                          <a:latin typeface="Cambria Math" panose="02040503050406030204" pitchFamily="18" charset="0"/>
                        </a:rPr>
                        <m:t>=2.023</m:t>
                      </m:r>
                    </m:oMath>
                  </m:oMathPara>
                </a14:m>
                <a:endParaRPr lang="en-US" dirty="0"/>
              </a:p>
              <a:p>
                <a:pPr marL="0" indent="0">
                  <a:buNone/>
                </a:pPr>
                <a:r>
                  <a:rPr lang="en-US" dirty="0"/>
                  <a:t>95% Confidence Interval for </a:t>
                </a:r>
                <a14:m>
                  <m:oMath xmlns:m="http://schemas.openxmlformats.org/officeDocument/2006/math">
                    <m:sSub>
                      <m:sSubPr>
                        <m:ctrlPr>
                          <a:rPr lang="en-US" b="0" i="1" smtClean="0">
                            <a:latin typeface="Cambria Math" charset="0"/>
                          </a:rPr>
                        </m:ctrlPr>
                      </m:sSubPr>
                      <m:e>
                        <m:r>
                          <a:rPr lang="en-US" i="1">
                            <a:latin typeface="Cambria Math" panose="02040503050406030204" pitchFamily="18" charset="0"/>
                          </a:rPr>
                          <m:t>𝛾</m:t>
                        </m:r>
                      </m:e>
                      <m:sub>
                        <m:r>
                          <a:rPr lang="en-US" b="0" i="1" smtClean="0">
                            <a:latin typeface="Cambria Math" panose="02040503050406030204" pitchFamily="18" charset="0"/>
                          </a:rPr>
                          <m:t>2</m:t>
                        </m:r>
                      </m:sub>
                    </m:sSub>
                  </m:oMath>
                </a14:m>
                <a:r>
                  <a:rPr lang="en-US" dirty="0"/>
                  <a:t>:</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𝑔</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ea typeface="Cambria Math" panose="02040503050406030204" pitchFamily="18" charset="0"/>
                        </a:rPr>
                        <m:t>∙</m:t>
                      </m:r>
                      <m:sSub>
                        <m:sSubPr>
                          <m:ctrlPr>
                            <a:rPr lang="en-US" i="1">
                              <a:latin typeface="Cambria Math" charset="0"/>
                            </a:rPr>
                          </m:ctrlPr>
                        </m:sSubPr>
                        <m:e>
                          <m:acc>
                            <m:accPr>
                              <m:chr m:val="̂"/>
                              <m:ctrlPr>
                                <a:rPr lang="en-US" i="1">
                                  <a:latin typeface="Cambria Math" charset="0"/>
                                </a:rPr>
                              </m:ctrlPr>
                            </m:accPr>
                            <m:e>
                              <m:r>
                                <a:rPr lang="en-US" i="1">
                                  <a:latin typeface="Cambria Math" panose="02040503050406030204" pitchFamily="18" charset="0"/>
                                </a:rPr>
                                <m:t>𝜎</m:t>
                              </m:r>
                            </m:e>
                          </m:acc>
                        </m:e>
                        <m:sub>
                          <m:r>
                            <a:rPr lang="en-US" i="1">
                              <a:latin typeface="Cambria Math" panose="02040503050406030204" pitchFamily="18" charset="0"/>
                            </a:rPr>
                            <m:t>𝑔</m:t>
                          </m:r>
                        </m:sub>
                      </m:sSub>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1</m:t>
                      </m:r>
                      <m:r>
                        <a:rPr lang="en-US" b="0" i="1" smtClean="0">
                          <a:latin typeface="Cambria Math" panose="02040503050406030204" pitchFamily="18" charset="0"/>
                        </a:rPr>
                        <m:t>4.98</m:t>
                      </m:r>
                      <m:r>
                        <a:rPr lang="en-US" i="1">
                          <a:latin typeface="Cambria Math" panose="02040503050406030204" pitchFamily="18" charset="0"/>
                        </a:rPr>
                        <m:t>±2.023</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2.64</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[9.6</m:t>
                      </m:r>
                      <m:r>
                        <a:rPr lang="en-US" b="0" i="1" smtClean="0">
                          <a:latin typeface="Cambria Math" panose="02040503050406030204" pitchFamily="18" charset="0"/>
                        </a:rPr>
                        <m:t>4, </m:t>
                      </m:r>
                      <m:r>
                        <a:rPr lang="en-US" i="1">
                          <a:latin typeface="Cambria Math" panose="02040503050406030204" pitchFamily="18" charset="0"/>
                        </a:rPr>
                        <m:t>20.3</m:t>
                      </m:r>
                      <m:r>
                        <a:rPr lang="en-US" b="0" i="1" smtClean="0">
                          <a:latin typeface="Cambria Math" panose="02040503050406030204" pitchFamily="18" charset="0"/>
                        </a:rPr>
                        <m:t>2</m:t>
                      </m:r>
                      <m:r>
                        <a:rPr lang="en-US" i="1">
                          <a:latin typeface="Cambria Math" panose="02040503050406030204" pitchFamily="18" charset="0"/>
                        </a:rPr>
                        <m:t>]</m:t>
                      </m:r>
                    </m:oMath>
                  </m:oMathPara>
                </a14:m>
                <a:endParaRPr lang="en-US" dirty="0"/>
              </a:p>
              <a:p>
                <a:pPr marL="0" indent="0">
                  <a:buNone/>
                </a:pPr>
                <a:r>
                  <a:rPr lang="en-US" dirty="0"/>
                  <a:t>Conclusion: we are 95% confident that the true mean difference of the mean of the other judges minus Spock’s judge is between </a:t>
                </a:r>
                <a14:m>
                  <m:oMath xmlns:m="http://schemas.openxmlformats.org/officeDocument/2006/math">
                    <m:r>
                      <a:rPr lang="en-US" i="1" dirty="0" smtClean="0">
                        <a:latin typeface="Cambria Math" panose="02040503050406030204" pitchFamily="18" charset="0"/>
                      </a:rPr>
                      <m:t>9.66</m:t>
                    </m:r>
                    <m:r>
                      <a:rPr lang="en-US" b="0" i="1" dirty="0" smtClean="0">
                        <a:latin typeface="Cambria Math" panose="02040503050406030204" pitchFamily="18" charset="0"/>
                      </a:rPr>
                      <m:t>%</m:t>
                    </m:r>
                  </m:oMath>
                </a14:m>
                <a:r>
                  <a:rPr lang="en-US" dirty="0"/>
                  <a:t> and </a:t>
                </a:r>
                <a14:m>
                  <m:oMath xmlns:m="http://schemas.openxmlformats.org/officeDocument/2006/math">
                    <m:r>
                      <a:rPr lang="en-US" i="1" dirty="0">
                        <a:latin typeface="Cambria Math" panose="02040503050406030204" pitchFamily="18" charset="0"/>
                      </a:rPr>
                      <m:t>20.34</m:t>
                    </m:r>
                    <m:r>
                      <a:rPr lang="en-US" b="0" i="1" dirty="0" smtClean="0">
                        <a:latin typeface="Cambria Math" panose="02040503050406030204" pitchFamily="18" charset="0"/>
                      </a:rPr>
                      <m:t>%</m:t>
                    </m:r>
                  </m:oMath>
                </a14:m>
                <a:r>
                  <a:rPr lang="en-US" dirty="0"/>
                  <a:t>.</a:t>
                </a:r>
              </a:p>
              <a:p>
                <a:r>
                  <a:rPr lang="en-US" dirty="0"/>
                  <a:t>Note that this interval does not cover 0 and thus agrees with our hypothesis test conclusion.</a:t>
                </a:r>
              </a:p>
              <a:p>
                <a:pPr marL="0" indent="0">
                  <a:buNone/>
                </a:pPr>
                <a:endParaRPr lang="en-US" dirty="0"/>
              </a:p>
              <a:p>
                <a:pPr marL="0" indent="0">
                  <a:buNone/>
                </a:pP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31" t="-1020" b="-1871"/>
                </a:stretch>
              </a:blipFill>
            </p:spPr>
            <p:txBody>
              <a:bodyPr/>
              <a:lstStyle/>
              <a:p>
                <a:r>
                  <a:rPr lang="en-US">
                    <a:noFill/>
                  </a:rPr>
                  <a:t> </a:t>
                </a:r>
              </a:p>
            </p:txBody>
          </p:sp>
        </mc:Fallback>
      </mc:AlternateContent>
    </p:spTree>
    <p:extLst>
      <p:ext uri="{BB962C8B-B14F-4D97-AF65-F5344CB8AC3E}">
        <p14:creationId xmlns:p14="http://schemas.microsoft.com/office/powerpoint/2010/main" val="379121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Housekeeping Notes</a:t>
            </a:r>
            <a:br>
              <a:rPr lang="en-US" dirty="0"/>
            </a:br>
            <a:r>
              <a:rPr lang="en-US" dirty="0"/>
              <a:t>	Midterm</a:t>
            </a:r>
          </a:p>
        </p:txBody>
      </p:sp>
      <p:sp>
        <p:nvSpPr>
          <p:cNvPr id="3" name="Content Placeholder 2"/>
          <p:cNvSpPr>
            <a:spLocks noGrp="1"/>
          </p:cNvSpPr>
          <p:nvPr>
            <p:ph idx="1"/>
          </p:nvPr>
        </p:nvSpPr>
        <p:spPr/>
        <p:txBody>
          <a:bodyPr>
            <a:normAutofit fontScale="92500" lnSpcReduction="10000"/>
          </a:bodyPr>
          <a:lstStyle/>
          <a:p>
            <a:r>
              <a:rPr lang="en-US" dirty="0"/>
              <a:t>The midterm will cover Units 1–6 only</a:t>
            </a:r>
          </a:p>
          <a:p>
            <a:r>
              <a:rPr lang="en-US" dirty="0"/>
              <a:t>There are some practice problems in Unit 7</a:t>
            </a:r>
          </a:p>
          <a:p>
            <a:pPr lvl="1"/>
            <a:r>
              <a:rPr lang="en-US" dirty="0"/>
              <a:t>Answers are there as well</a:t>
            </a:r>
          </a:p>
          <a:p>
            <a:pPr lvl="1"/>
            <a:r>
              <a:rPr lang="en-US" dirty="0"/>
              <a:t>Try to do these in the next few weeks so you can ask questions about them in tutoring sessions</a:t>
            </a:r>
          </a:p>
          <a:p>
            <a:pPr lvl="1"/>
            <a:r>
              <a:rPr lang="en-US" dirty="0"/>
              <a:t>These will not be collected. Their sole purpose is to help you prepare for the midterm.</a:t>
            </a:r>
          </a:p>
          <a:p>
            <a:r>
              <a:rPr lang="en-US" dirty="0"/>
              <a:t>I will “hand-out” (email or post) the midterm on </a:t>
            </a:r>
            <a:r>
              <a:rPr lang="en-US" b="1" dirty="0"/>
              <a:t>Friday, July 1</a:t>
            </a:r>
            <a:r>
              <a:rPr lang="en-US" b="1" baseline="30000" dirty="0"/>
              <a:t>st</a:t>
            </a:r>
            <a:r>
              <a:rPr lang="en-US" b="1" dirty="0"/>
              <a:t> </a:t>
            </a:r>
            <a:r>
              <a:rPr lang="en-US" dirty="0"/>
              <a:t>and it will be due by 11:59pm Central time on </a:t>
            </a:r>
            <a:r>
              <a:rPr lang="en-US" b="1" dirty="0"/>
              <a:t>Wednesday, July 6</a:t>
            </a:r>
            <a:r>
              <a:rPr lang="en-US" b="1" baseline="30000" dirty="0"/>
              <a:t>th</a:t>
            </a:r>
            <a:r>
              <a:rPr lang="en-US" b="1" dirty="0"/>
              <a:t>.</a:t>
            </a:r>
          </a:p>
          <a:p>
            <a:pPr lvl="1"/>
            <a:r>
              <a:rPr lang="en-US" dirty="0"/>
              <a:t>There will be no class on July 4</a:t>
            </a:r>
            <a:r>
              <a:rPr lang="en-US" baseline="30000" dirty="0"/>
              <a:t>th</a:t>
            </a:r>
            <a:r>
              <a:rPr lang="en-US" dirty="0"/>
              <a:t> and 5</a:t>
            </a:r>
            <a:r>
              <a:rPr lang="en-US" baseline="30000" dirty="0"/>
              <a:t>th</a:t>
            </a:r>
            <a:r>
              <a:rPr lang="en-US" dirty="0"/>
              <a:t> </a:t>
            </a:r>
          </a:p>
          <a:p>
            <a:endParaRPr lang="en-US" dirty="0"/>
          </a:p>
        </p:txBody>
      </p:sp>
    </p:spTree>
    <p:extLst>
      <p:ext uri="{BB962C8B-B14F-4D97-AF65-F5344CB8AC3E}">
        <p14:creationId xmlns:p14="http://schemas.microsoft.com/office/powerpoint/2010/main" val="15055705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Multiple Comparisons:</a:t>
            </a:r>
            <a:br>
              <a:rPr lang="en-US" dirty="0"/>
            </a:br>
            <a:r>
              <a:rPr lang="en-US" dirty="0"/>
              <a:t>	</a:t>
            </a:r>
            <a:r>
              <a:rPr lang="en-US" dirty="0" err="1"/>
              <a:t>Dunnett’s</a:t>
            </a:r>
            <a:endParaRPr lang="en-US" dirty="0"/>
          </a:p>
        </p:txBody>
      </p:sp>
      <p:sp>
        <p:nvSpPr>
          <p:cNvPr id="6" name="Content Placeholder 5"/>
          <p:cNvSpPr>
            <a:spLocks noGrp="1"/>
          </p:cNvSpPr>
          <p:nvPr>
            <p:ph idx="1"/>
          </p:nvPr>
        </p:nvSpPr>
        <p:spPr/>
        <p:txBody>
          <a:bodyPr>
            <a:normAutofit fontScale="85000" lnSpcReduction="20000"/>
          </a:bodyPr>
          <a:lstStyle/>
          <a:p>
            <a:r>
              <a:rPr lang="en-US" dirty="0"/>
              <a:t>Though we wouldn’t necessarily call Spock’s judge a control, we are specifically interested in comparing the other judges to him, so we could argue that </a:t>
            </a:r>
            <a:r>
              <a:rPr lang="en-US" dirty="0" err="1"/>
              <a:t>Dunnett’s</a:t>
            </a:r>
            <a:r>
              <a:rPr lang="en-US" dirty="0"/>
              <a:t> procedure is appropriate.</a:t>
            </a:r>
          </a:p>
          <a:p>
            <a:pPr lvl="1"/>
            <a:r>
              <a:rPr lang="en-US" dirty="0"/>
              <a:t>Note: this will not allow us to answer the second question about how the other judges compare to each other.</a:t>
            </a:r>
          </a:p>
          <a:p>
            <a:pPr marL="0" indent="0">
              <a:buNone/>
            </a:pPr>
            <a:r>
              <a:rPr lang="en-US" b="1" dirty="0">
                <a:solidFill>
                  <a:srgbClr val="000080"/>
                </a:solidFill>
                <a:latin typeface="Courier New" panose="02070309020205020404" pitchFamily="49" charset="0"/>
              </a:rPr>
              <a:t>PROC</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GLM</a:t>
            </a:r>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DATA</a:t>
            </a:r>
            <a:r>
              <a:rPr lang="en-US" dirty="0">
                <a:solidFill>
                  <a:srgbClr val="000000"/>
                </a:solidFill>
                <a:latin typeface="Courier New" panose="02070309020205020404" pitchFamily="49" charset="0"/>
              </a:rPr>
              <a:t>=SPOCK;</a:t>
            </a:r>
          </a:p>
          <a:p>
            <a:pPr marL="0" indent="0">
              <a:buNone/>
            </a:pPr>
            <a:r>
              <a:rPr lang="en-US" dirty="0">
                <a:solidFill>
                  <a:srgbClr val="0000FF"/>
                </a:solidFill>
                <a:latin typeface="Courier New" panose="02070309020205020404" pitchFamily="49" charset="0"/>
              </a:rPr>
              <a:t>CLASS</a:t>
            </a:r>
            <a:r>
              <a:rPr lang="en-US" dirty="0">
                <a:solidFill>
                  <a:srgbClr val="000000"/>
                </a:solidFill>
                <a:latin typeface="Courier New" panose="02070309020205020404" pitchFamily="49" charset="0"/>
              </a:rPr>
              <a:t> JUDGE;</a:t>
            </a:r>
          </a:p>
          <a:p>
            <a:pPr marL="0" indent="0">
              <a:buNone/>
            </a:pPr>
            <a:r>
              <a:rPr lang="en-US" dirty="0">
                <a:solidFill>
                  <a:srgbClr val="0000FF"/>
                </a:solidFill>
                <a:latin typeface="Courier New" panose="02070309020205020404" pitchFamily="49" charset="0"/>
              </a:rPr>
              <a:t>MODEL</a:t>
            </a:r>
            <a:r>
              <a:rPr lang="en-US" dirty="0">
                <a:solidFill>
                  <a:srgbClr val="000000"/>
                </a:solidFill>
                <a:latin typeface="Courier New" panose="02070309020205020404" pitchFamily="49" charset="0"/>
              </a:rPr>
              <a:t> PERCENT=JUDGE;</a:t>
            </a:r>
          </a:p>
          <a:p>
            <a:pPr marL="0" indent="0">
              <a:buNone/>
            </a:pPr>
            <a:r>
              <a:rPr lang="en-US" dirty="0">
                <a:solidFill>
                  <a:srgbClr val="0000FF"/>
                </a:solidFill>
                <a:latin typeface="Courier New" panose="02070309020205020404" pitchFamily="49" charset="0"/>
              </a:rPr>
              <a:t>MEANS</a:t>
            </a:r>
            <a:r>
              <a:rPr lang="en-US" dirty="0">
                <a:solidFill>
                  <a:srgbClr val="000000"/>
                </a:solidFill>
                <a:latin typeface="Courier New" panose="02070309020205020404" pitchFamily="49" charset="0"/>
              </a:rPr>
              <a:t> JUDGE /</a:t>
            </a:r>
            <a:r>
              <a:rPr lang="en-US" dirty="0">
                <a:solidFill>
                  <a:srgbClr val="0000FF"/>
                </a:solidFill>
                <a:latin typeface="Courier New" panose="02070309020205020404" pitchFamily="49" charset="0"/>
              </a:rPr>
              <a:t>DUNNETT</a:t>
            </a:r>
            <a:r>
              <a:rPr lang="en-US" dirty="0">
                <a:solidFill>
                  <a:srgbClr val="000000"/>
                </a:solidFill>
                <a:latin typeface="Courier New" panose="02070309020205020404" pitchFamily="49" charset="0"/>
              </a:rPr>
              <a:t> (</a:t>
            </a:r>
            <a:r>
              <a:rPr lang="en-US" dirty="0">
                <a:solidFill>
                  <a:srgbClr val="800080"/>
                </a:solidFill>
                <a:latin typeface="Courier New" panose="02070309020205020404" pitchFamily="49" charset="0"/>
              </a:rPr>
              <a:t>"Spock's"</a:t>
            </a:r>
            <a:r>
              <a:rPr lang="en-US" dirty="0">
                <a:solidFill>
                  <a:srgbClr val="00000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RUN</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QUIT</a:t>
            </a:r>
            <a:r>
              <a:rPr lang="en-US" dirty="0">
                <a:solidFill>
                  <a:srgbClr val="000000"/>
                </a:solidFill>
                <a:latin typeface="Courier New" panose="02070309020205020404" pitchFamily="49" charset="0"/>
              </a:rPr>
              <a:t>;</a:t>
            </a:r>
          </a:p>
          <a:p>
            <a:r>
              <a:rPr lang="en-US" dirty="0"/>
              <a:t>The CI’s in the output are labeled as “simultaneous,” meaning that they are adjusted for the fact that you are doing lots of confidence intervals.</a:t>
            </a:r>
            <a:endParaRPr lang="en-US" dirty="0">
              <a:solidFill>
                <a:srgbClr val="000000"/>
              </a:solidFill>
              <a:latin typeface="Courier New" panose="02070309020205020404" pitchFamily="49" charset="0"/>
            </a:endParaRPr>
          </a:p>
        </p:txBody>
      </p:sp>
    </p:spTree>
    <p:extLst>
      <p:ext uri="{BB962C8B-B14F-4D97-AF65-F5344CB8AC3E}">
        <p14:creationId xmlns:p14="http://schemas.microsoft.com/office/powerpoint/2010/main" val="19355579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Comparisons:</a:t>
            </a:r>
            <a:br>
              <a:rPr lang="en-US" dirty="0"/>
            </a:br>
            <a:r>
              <a:rPr lang="en-US" dirty="0"/>
              <a:t>	</a:t>
            </a:r>
            <a:r>
              <a:rPr lang="en-US" dirty="0" err="1"/>
              <a:t>Dunnett’s</a:t>
            </a:r>
            <a:endParaRPr lang="en-US" dirty="0"/>
          </a:p>
        </p:txBody>
      </p:sp>
      <p:pic>
        <p:nvPicPr>
          <p:cNvPr id="4" name="Content Placeholder 3"/>
          <p:cNvPicPr>
            <a:picLocks noGrp="1" noChangeAspect="1"/>
          </p:cNvPicPr>
          <p:nvPr>
            <p:ph sz="half" idx="1"/>
          </p:nvPr>
        </p:nvPicPr>
        <p:blipFill>
          <a:blip r:embed="rId2"/>
          <a:stretch>
            <a:fillRect/>
          </a:stretch>
        </p:blipFill>
        <p:spPr>
          <a:xfrm>
            <a:off x="545241" y="2895600"/>
            <a:ext cx="4302257" cy="2362199"/>
          </a:xfrm>
          <a:prstGeom prst="rect">
            <a:avLst/>
          </a:prstGeom>
        </p:spPr>
      </p:pic>
      <p:sp>
        <p:nvSpPr>
          <p:cNvPr id="5" name="Content Placeholder 4"/>
          <p:cNvSpPr>
            <a:spLocks noGrp="1"/>
          </p:cNvSpPr>
          <p:nvPr>
            <p:ph sz="half" idx="2"/>
          </p:nvPr>
        </p:nvSpPr>
        <p:spPr/>
        <p:txBody>
          <a:bodyPr>
            <a:normAutofit fontScale="92500" lnSpcReduction="10000"/>
          </a:bodyPr>
          <a:lstStyle/>
          <a:p>
            <a:pPr marL="0" indent="0">
              <a:buNone/>
            </a:pPr>
            <a:r>
              <a:rPr lang="en-US" dirty="0"/>
              <a:t>Using this procedure, we see that we have the evidence Spock’s judge is different then every judge except Judge D, for whom we do not have evidence to say has a different mean that Spock’s judge.</a:t>
            </a:r>
          </a:p>
          <a:p>
            <a:r>
              <a:rPr lang="en-US" dirty="0"/>
              <a:t>As always, be careful with your wording; you don’t want your language to imply you are accepting the null hypothesis for Judge D.</a:t>
            </a:r>
          </a:p>
        </p:txBody>
      </p:sp>
    </p:spTree>
    <p:extLst>
      <p:ext uri="{BB962C8B-B14F-4D97-AF65-F5344CB8AC3E}">
        <p14:creationId xmlns:p14="http://schemas.microsoft.com/office/powerpoint/2010/main" val="29693442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Comparisons:</a:t>
            </a:r>
            <a:br>
              <a:rPr lang="en-US" dirty="0"/>
            </a:br>
            <a:r>
              <a:rPr lang="en-US" dirty="0"/>
              <a:t>	Tukey’s HSD</a:t>
            </a:r>
          </a:p>
        </p:txBody>
      </p:sp>
      <p:sp>
        <p:nvSpPr>
          <p:cNvPr id="5" name="Content Placeholder 4"/>
          <p:cNvSpPr>
            <a:spLocks noGrp="1"/>
          </p:cNvSpPr>
          <p:nvPr>
            <p:ph idx="1"/>
          </p:nvPr>
        </p:nvSpPr>
        <p:spPr/>
        <p:txBody>
          <a:bodyPr>
            <a:normAutofit/>
          </a:bodyPr>
          <a:lstStyle/>
          <a:p>
            <a:r>
              <a:rPr lang="en-US" dirty="0"/>
              <a:t>Bonferroni or a different comparison can be used here, if you prefer.</a:t>
            </a:r>
            <a:endParaRPr lang="en-US" b="1" dirty="0">
              <a:solidFill>
                <a:srgbClr val="000080"/>
              </a:solidFill>
              <a:latin typeface="Courier New" panose="02070309020205020404" pitchFamily="49" charset="0"/>
            </a:endParaRPr>
          </a:p>
          <a:p>
            <a:pPr marL="0" indent="0">
              <a:buNone/>
            </a:pPr>
            <a:r>
              <a:rPr lang="en-US" b="1" dirty="0">
                <a:solidFill>
                  <a:srgbClr val="000080"/>
                </a:solidFill>
                <a:latin typeface="Courier New" panose="02070309020205020404" pitchFamily="49" charset="0"/>
              </a:rPr>
              <a:t>PROC</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GLM</a:t>
            </a:r>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DATA</a:t>
            </a:r>
            <a:r>
              <a:rPr lang="en-US" dirty="0">
                <a:solidFill>
                  <a:srgbClr val="000000"/>
                </a:solidFill>
                <a:latin typeface="Courier New" panose="02070309020205020404" pitchFamily="49" charset="0"/>
              </a:rPr>
              <a:t>=SPOCK;</a:t>
            </a:r>
          </a:p>
          <a:p>
            <a:pPr marL="0" indent="0">
              <a:buNone/>
            </a:pPr>
            <a:r>
              <a:rPr lang="en-US" dirty="0">
                <a:solidFill>
                  <a:srgbClr val="0000FF"/>
                </a:solidFill>
                <a:latin typeface="Courier New" panose="02070309020205020404" pitchFamily="49" charset="0"/>
              </a:rPr>
              <a:t>CLASS</a:t>
            </a:r>
            <a:r>
              <a:rPr lang="en-US" dirty="0">
                <a:solidFill>
                  <a:srgbClr val="000000"/>
                </a:solidFill>
                <a:latin typeface="Courier New" panose="02070309020205020404" pitchFamily="49" charset="0"/>
              </a:rPr>
              <a:t> JUDGE;</a:t>
            </a:r>
          </a:p>
          <a:p>
            <a:pPr marL="0" indent="0">
              <a:buNone/>
            </a:pPr>
            <a:r>
              <a:rPr lang="en-US" dirty="0">
                <a:solidFill>
                  <a:srgbClr val="0000FF"/>
                </a:solidFill>
                <a:latin typeface="Courier New" panose="02070309020205020404" pitchFamily="49" charset="0"/>
              </a:rPr>
              <a:t>MODEL</a:t>
            </a:r>
            <a:r>
              <a:rPr lang="en-US" dirty="0">
                <a:solidFill>
                  <a:srgbClr val="000000"/>
                </a:solidFill>
                <a:latin typeface="Courier New" panose="02070309020205020404" pitchFamily="49" charset="0"/>
              </a:rPr>
              <a:t> PERCENT=JUDGE;</a:t>
            </a:r>
          </a:p>
          <a:p>
            <a:pPr marL="0" indent="0">
              <a:buNone/>
            </a:pPr>
            <a:r>
              <a:rPr lang="en-US" dirty="0">
                <a:solidFill>
                  <a:srgbClr val="0000FF"/>
                </a:solidFill>
                <a:latin typeface="Courier New" panose="02070309020205020404" pitchFamily="49" charset="0"/>
              </a:rPr>
              <a:t>MEANS</a:t>
            </a:r>
            <a:r>
              <a:rPr lang="en-US" dirty="0">
                <a:solidFill>
                  <a:srgbClr val="000000"/>
                </a:solidFill>
                <a:latin typeface="Courier New" panose="02070309020205020404" pitchFamily="49" charset="0"/>
              </a:rPr>
              <a:t> JUDGE / </a:t>
            </a:r>
            <a:r>
              <a:rPr lang="en-US" dirty="0">
                <a:solidFill>
                  <a:srgbClr val="0000FF"/>
                </a:solidFill>
                <a:latin typeface="Courier New" panose="02070309020205020404" pitchFamily="49" charset="0"/>
              </a:rPr>
              <a:t>TUKEY</a:t>
            </a:r>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LINES</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RUN</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QUIT</a:t>
            </a:r>
            <a:r>
              <a:rPr lang="en-US" dirty="0">
                <a:solidFill>
                  <a:srgbClr val="000000"/>
                </a:solidFill>
                <a:latin typeface="Courier New" panose="02070309020205020404" pitchFamily="49" charset="0"/>
              </a:rPr>
              <a:t>;</a:t>
            </a:r>
            <a:endParaRPr lang="en-US" dirty="0"/>
          </a:p>
        </p:txBody>
      </p:sp>
    </p:spTree>
    <p:extLst>
      <p:ext uri="{BB962C8B-B14F-4D97-AF65-F5344CB8AC3E}">
        <p14:creationId xmlns:p14="http://schemas.microsoft.com/office/powerpoint/2010/main" val="27130690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Comparisons:</a:t>
            </a:r>
            <a:br>
              <a:rPr lang="en-US" dirty="0"/>
            </a:br>
            <a:r>
              <a:rPr lang="en-US" dirty="0"/>
              <a:t>	Tukey’s HSD</a:t>
            </a:r>
          </a:p>
        </p:txBody>
      </p:sp>
      <mc:AlternateContent xmlns:mc="http://schemas.openxmlformats.org/markup-compatibility/2006" xmlns:a14="http://schemas.microsoft.com/office/drawing/2010/main">
        <mc:Choice Requires="a14">
          <p:sp>
            <p:nvSpPr>
              <p:cNvPr id="4" name="Content Placeholder 3"/>
              <p:cNvSpPr>
                <a:spLocks noGrp="1"/>
              </p:cNvSpPr>
              <p:nvPr>
                <p:ph sz="half" idx="2"/>
              </p:nvPr>
            </p:nvSpPr>
            <p:spPr>
              <a:xfrm>
                <a:off x="3810000" y="2286000"/>
                <a:ext cx="4800600" cy="4191000"/>
              </a:xfrm>
            </p:spPr>
            <p:txBody>
              <a:bodyPr>
                <a:normAutofit fontScale="85000" lnSpcReduction="20000"/>
              </a:bodyPr>
              <a:lstStyle/>
              <a:p>
                <a:pPr marL="0" indent="0">
                  <a:buNone/>
                </a:pPr>
                <a:r>
                  <a:rPr lang="en-US" dirty="0"/>
                  <a:t>Any of the levels of JUDGE that </a:t>
                </a:r>
                <a:r>
                  <a:rPr lang="en-US" b="1" dirty="0"/>
                  <a:t>do not share at least one letter</a:t>
                </a:r>
                <a:r>
                  <a:rPr lang="en-US" dirty="0"/>
                  <a:t> are deemed to have different means (i.e. we reject their null) for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=0.05</m:t>
                    </m:r>
                  </m:oMath>
                </a14:m>
                <a:r>
                  <a:rPr lang="en-US" dirty="0"/>
                  <a:t> (the default).</a:t>
                </a:r>
              </a:p>
              <a:p>
                <a:r>
                  <a:rPr lang="en-US" dirty="0"/>
                  <a:t>Judge A and Spock’s Judge have different means (p &lt; 0.05)</a:t>
                </a:r>
              </a:p>
              <a:p>
                <a:r>
                  <a:rPr lang="en-US" dirty="0"/>
                  <a:t>Judge B and Spock’s Judge have different means (p &lt; 0.05)</a:t>
                </a:r>
              </a:p>
              <a:p>
                <a:r>
                  <a:rPr lang="en-US" dirty="0"/>
                  <a:t>Judge C and Spock’s Judge have different means (p &lt; 0.05)</a:t>
                </a:r>
              </a:p>
              <a:p>
                <a:r>
                  <a:rPr lang="en-US" dirty="0"/>
                  <a:t>All other pairwise combinations do </a:t>
                </a:r>
                <a:r>
                  <a:rPr lang="en-US" b="1" dirty="0"/>
                  <a:t>not</a:t>
                </a:r>
                <a:r>
                  <a:rPr lang="en-US" dirty="0"/>
                  <a:t> have sufficient evidence to conclude that there is a difference between the two means (p &gt; 0.05)</a:t>
                </a:r>
              </a:p>
              <a:p>
                <a:pPr marL="0" indent="0">
                  <a:buNone/>
                </a:pPr>
                <a:r>
                  <a:rPr lang="en-US" dirty="0"/>
                  <a:t>The Note at the top tells us that the cell sizes (group sizes) are not equal, making this not as dependable as using the associated confidence intervals, so let’s look at those now.</a:t>
                </a:r>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3810000" y="2286000"/>
                <a:ext cx="4800600" cy="4191000"/>
              </a:xfrm>
              <a:blipFill>
                <a:blip r:embed="rId2"/>
                <a:stretch>
                  <a:fillRect l="-761" t="-1890" r="-127" b="-145"/>
                </a:stretch>
              </a:blipFill>
            </p:spPr>
            <p:txBody>
              <a:bodyPr/>
              <a:lstStyle/>
              <a:p>
                <a:r>
                  <a:rPr lang="en-US">
                    <a:noFill/>
                  </a:rPr>
                  <a:t> </a:t>
                </a:r>
              </a:p>
            </p:txBody>
          </p:sp>
        </mc:Fallback>
      </mc:AlternateContent>
      <p:pic>
        <p:nvPicPr>
          <p:cNvPr id="7" name="Content Placeholder 6"/>
          <p:cNvPicPr>
            <a:picLocks noGrp="1" noChangeAspect="1"/>
          </p:cNvPicPr>
          <p:nvPr>
            <p:ph sz="half" idx="1"/>
          </p:nvPr>
        </p:nvPicPr>
        <p:blipFill>
          <a:blip r:embed="rId3"/>
          <a:stretch>
            <a:fillRect/>
          </a:stretch>
        </p:blipFill>
        <p:spPr>
          <a:xfrm>
            <a:off x="838200" y="2171700"/>
            <a:ext cx="2519082" cy="4305300"/>
          </a:xfrm>
          <a:prstGeom prst="rect">
            <a:avLst/>
          </a:prstGeom>
        </p:spPr>
      </p:pic>
    </p:spTree>
    <p:extLst>
      <p:ext uri="{BB962C8B-B14F-4D97-AF65-F5344CB8AC3E}">
        <p14:creationId xmlns:p14="http://schemas.microsoft.com/office/powerpoint/2010/main" val="28162191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Comparisons:</a:t>
            </a:r>
            <a:br>
              <a:rPr lang="en-US" dirty="0"/>
            </a:br>
            <a:r>
              <a:rPr lang="en-US" dirty="0"/>
              <a:t>	Tukey’s HSD</a:t>
            </a:r>
          </a:p>
        </p:txBody>
      </p:sp>
      <p:sp>
        <p:nvSpPr>
          <p:cNvPr id="5" name="Content Placeholder 4"/>
          <p:cNvSpPr>
            <a:spLocks noGrp="1"/>
          </p:cNvSpPr>
          <p:nvPr>
            <p:ph idx="1"/>
          </p:nvPr>
        </p:nvSpPr>
        <p:spPr/>
        <p:txBody>
          <a:bodyPr>
            <a:normAutofit/>
          </a:bodyPr>
          <a:lstStyle/>
          <a:p>
            <a:r>
              <a:rPr lang="en-US" dirty="0"/>
              <a:t>Now replace </a:t>
            </a:r>
            <a:r>
              <a:rPr lang="en-US" dirty="0">
                <a:solidFill>
                  <a:srgbClr val="0000FF"/>
                </a:solidFill>
                <a:latin typeface="Courier New" panose="02070309020205020404" pitchFamily="49" charset="0"/>
              </a:rPr>
              <a:t>LINES</a:t>
            </a:r>
            <a:r>
              <a:rPr lang="en-US" dirty="0"/>
              <a:t> with </a:t>
            </a:r>
            <a:r>
              <a:rPr lang="en-US" dirty="0">
                <a:solidFill>
                  <a:srgbClr val="0000FF"/>
                </a:solidFill>
                <a:latin typeface="Courier New" panose="02070309020205020404" pitchFamily="49" charset="0"/>
              </a:rPr>
              <a:t>CLDIFF</a:t>
            </a:r>
            <a:r>
              <a:rPr lang="en-US" dirty="0"/>
              <a:t> (as below) to get confidence intervals instead of the table on the last slide.</a:t>
            </a:r>
          </a:p>
          <a:p>
            <a:pPr lvl="1"/>
            <a:r>
              <a:rPr lang="en-US" dirty="0"/>
              <a:t>You can do both as well, if that’s what you need to make your conclusions.</a:t>
            </a:r>
            <a:endParaRPr lang="en-US" b="1" dirty="0">
              <a:solidFill>
                <a:srgbClr val="000080"/>
              </a:solidFill>
              <a:latin typeface="Courier New" panose="02070309020205020404" pitchFamily="49" charset="0"/>
            </a:endParaRPr>
          </a:p>
          <a:p>
            <a:pPr marL="0" indent="0">
              <a:buNone/>
            </a:pPr>
            <a:r>
              <a:rPr lang="en-US" b="1" dirty="0">
                <a:solidFill>
                  <a:srgbClr val="000080"/>
                </a:solidFill>
                <a:latin typeface="Courier New" panose="02070309020205020404" pitchFamily="49" charset="0"/>
              </a:rPr>
              <a:t>PROC</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GLM</a:t>
            </a:r>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DATA</a:t>
            </a:r>
            <a:r>
              <a:rPr lang="en-US" dirty="0">
                <a:solidFill>
                  <a:srgbClr val="000000"/>
                </a:solidFill>
                <a:latin typeface="Courier New" panose="02070309020205020404" pitchFamily="49" charset="0"/>
              </a:rPr>
              <a:t>=SPOCK;</a:t>
            </a:r>
          </a:p>
          <a:p>
            <a:pPr marL="0" indent="0">
              <a:buNone/>
            </a:pPr>
            <a:r>
              <a:rPr lang="en-US" dirty="0">
                <a:solidFill>
                  <a:srgbClr val="0000FF"/>
                </a:solidFill>
                <a:latin typeface="Courier New" panose="02070309020205020404" pitchFamily="49" charset="0"/>
              </a:rPr>
              <a:t>CLASS</a:t>
            </a:r>
            <a:r>
              <a:rPr lang="en-US" dirty="0">
                <a:solidFill>
                  <a:srgbClr val="000000"/>
                </a:solidFill>
                <a:latin typeface="Courier New" panose="02070309020205020404" pitchFamily="49" charset="0"/>
              </a:rPr>
              <a:t> JUDGE;</a:t>
            </a:r>
          </a:p>
          <a:p>
            <a:pPr marL="0" indent="0">
              <a:buNone/>
            </a:pPr>
            <a:r>
              <a:rPr lang="en-US" dirty="0">
                <a:solidFill>
                  <a:srgbClr val="0000FF"/>
                </a:solidFill>
                <a:latin typeface="Courier New" panose="02070309020205020404" pitchFamily="49" charset="0"/>
              </a:rPr>
              <a:t>MODEL</a:t>
            </a:r>
            <a:r>
              <a:rPr lang="en-US" dirty="0">
                <a:solidFill>
                  <a:srgbClr val="000000"/>
                </a:solidFill>
                <a:latin typeface="Courier New" panose="02070309020205020404" pitchFamily="49" charset="0"/>
              </a:rPr>
              <a:t> PERCENT=JUDGE;</a:t>
            </a:r>
          </a:p>
          <a:p>
            <a:pPr marL="0" indent="0">
              <a:buNone/>
            </a:pPr>
            <a:r>
              <a:rPr lang="en-US" dirty="0">
                <a:solidFill>
                  <a:srgbClr val="0000FF"/>
                </a:solidFill>
                <a:latin typeface="Courier New" panose="02070309020205020404" pitchFamily="49" charset="0"/>
              </a:rPr>
              <a:t>MEANS</a:t>
            </a:r>
            <a:r>
              <a:rPr lang="en-US" dirty="0">
                <a:solidFill>
                  <a:srgbClr val="000000"/>
                </a:solidFill>
                <a:latin typeface="Courier New" panose="02070309020205020404" pitchFamily="49" charset="0"/>
              </a:rPr>
              <a:t> JUDGE / </a:t>
            </a:r>
            <a:r>
              <a:rPr lang="en-US" dirty="0">
                <a:solidFill>
                  <a:srgbClr val="0000FF"/>
                </a:solidFill>
                <a:latin typeface="Courier New" panose="02070309020205020404" pitchFamily="49" charset="0"/>
              </a:rPr>
              <a:t>TUKEY CLDIFF</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RUN</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QUIT</a:t>
            </a:r>
            <a:r>
              <a:rPr lang="en-US" dirty="0">
                <a:solidFill>
                  <a:srgbClr val="000000"/>
                </a:solidFill>
                <a:latin typeface="Courier New" panose="02070309020205020404" pitchFamily="49" charset="0"/>
              </a:rPr>
              <a:t>;</a:t>
            </a:r>
            <a:endParaRPr lang="en-US" dirty="0"/>
          </a:p>
        </p:txBody>
      </p:sp>
    </p:spTree>
    <p:extLst>
      <p:ext uri="{BB962C8B-B14F-4D97-AF65-F5344CB8AC3E}">
        <p14:creationId xmlns:p14="http://schemas.microsoft.com/office/powerpoint/2010/main" val="42039069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Comparisons:</a:t>
            </a:r>
            <a:br>
              <a:rPr lang="en-US" dirty="0"/>
            </a:br>
            <a:r>
              <a:rPr lang="en-US" dirty="0"/>
              <a:t>	Tukey’s HSD</a:t>
            </a:r>
          </a:p>
        </p:txBody>
      </p:sp>
      <p:sp>
        <p:nvSpPr>
          <p:cNvPr id="4" name="Content Placeholder 3"/>
          <p:cNvSpPr>
            <a:spLocks noGrp="1"/>
          </p:cNvSpPr>
          <p:nvPr>
            <p:ph sz="half" idx="2"/>
          </p:nvPr>
        </p:nvSpPr>
        <p:spPr>
          <a:xfrm>
            <a:off x="4343400" y="2286000"/>
            <a:ext cx="4343400" cy="4170772"/>
          </a:xfrm>
        </p:spPr>
        <p:txBody>
          <a:bodyPr>
            <a:normAutofit fontScale="85000" lnSpcReduction="10000"/>
          </a:bodyPr>
          <a:lstStyle/>
          <a:p>
            <a:pPr marL="0" indent="0">
              <a:buNone/>
            </a:pPr>
            <a:r>
              <a:rPr lang="en-US" dirty="0"/>
              <a:t>This table gives the confidence limits for any pairwise comparisons of means (first 20 shown here). Looking through the full list, we determine that</a:t>
            </a:r>
          </a:p>
          <a:p>
            <a:r>
              <a:rPr lang="en-US" sz="1700" dirty="0"/>
              <a:t>Spock’s Judge and Judge A have different means. </a:t>
            </a:r>
          </a:p>
          <a:p>
            <a:r>
              <a:rPr lang="en-US" sz="1700" dirty="0"/>
              <a:t>Spock’s Judge and Judge B have different means.</a:t>
            </a:r>
          </a:p>
          <a:p>
            <a:r>
              <a:rPr lang="en-US" sz="1700" dirty="0"/>
              <a:t>Spock’s Judge and Judge C have different means.</a:t>
            </a:r>
          </a:p>
          <a:p>
            <a:r>
              <a:rPr lang="en-US" sz="1700" dirty="0"/>
              <a:t>Spock’s Judge and Judge E have different means.</a:t>
            </a:r>
          </a:p>
          <a:p>
            <a:r>
              <a:rPr lang="en-US" sz="1700" dirty="0"/>
              <a:t>Spock’s Judge and Judge F have different means.</a:t>
            </a:r>
          </a:p>
          <a:p>
            <a:r>
              <a:rPr lang="en-US" sz="1700" dirty="0"/>
              <a:t>All other pairwise comparisons do not have sufficient evidence to conclude that they have different means </a:t>
            </a:r>
          </a:p>
          <a:p>
            <a:pPr marL="0" indent="0">
              <a:buNone/>
            </a:pPr>
            <a:r>
              <a:rPr lang="en-US" dirty="0"/>
              <a:t>If the group sizes are all equal, these CIs will give the same results as the previous table (not the case here).</a:t>
            </a:r>
          </a:p>
          <a:p>
            <a:endParaRPr lang="en-US" dirty="0"/>
          </a:p>
        </p:txBody>
      </p:sp>
      <p:pic>
        <p:nvPicPr>
          <p:cNvPr id="8" name="Content Placeholder 7"/>
          <p:cNvPicPr>
            <a:picLocks noGrp="1" noChangeAspect="1"/>
          </p:cNvPicPr>
          <p:nvPr>
            <p:ph sz="half" idx="1"/>
          </p:nvPr>
        </p:nvPicPr>
        <p:blipFill>
          <a:blip r:embed="rId2"/>
          <a:stretch>
            <a:fillRect/>
          </a:stretch>
        </p:blipFill>
        <p:spPr>
          <a:xfrm>
            <a:off x="1028700" y="2286000"/>
            <a:ext cx="2922377" cy="4170772"/>
          </a:xfrm>
          <a:prstGeom prst="rect">
            <a:avLst/>
          </a:prstGeom>
        </p:spPr>
      </p:pic>
    </p:spTree>
    <p:extLst>
      <p:ext uri="{BB962C8B-B14F-4D97-AF65-F5344CB8AC3E}">
        <p14:creationId xmlns:p14="http://schemas.microsoft.com/office/powerpoint/2010/main" val="40721983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Breakout Sessions</a:t>
            </a:r>
          </a:p>
        </p:txBody>
      </p:sp>
      <p:sp>
        <p:nvSpPr>
          <p:cNvPr id="3" name="Content Placeholder 2"/>
          <p:cNvSpPr>
            <a:spLocks noGrp="1"/>
          </p:cNvSpPr>
          <p:nvPr>
            <p:ph idx="1"/>
          </p:nvPr>
        </p:nvSpPr>
        <p:spPr>
          <a:xfrm>
            <a:off x="1028700" y="1981200"/>
            <a:ext cx="7200900" cy="4343400"/>
          </a:xfrm>
        </p:spPr>
        <p:txBody>
          <a:bodyPr>
            <a:normAutofit lnSpcReduction="10000"/>
          </a:bodyPr>
          <a:lstStyle/>
          <a:p>
            <a:r>
              <a:rPr lang="en-US" dirty="0"/>
              <a:t>After each question’s slide, I have included a follow-up slide with the answer and an additional question for discussion.</a:t>
            </a:r>
          </a:p>
          <a:p>
            <a:r>
              <a:rPr lang="en-US" dirty="0"/>
              <a:t>You should:</a:t>
            </a:r>
          </a:p>
          <a:p>
            <a:pPr lvl="1"/>
            <a:r>
              <a:rPr lang="en-US" dirty="0"/>
              <a:t>Spend only a minute or two discussing the original question and trying to come to an agreement on the answer. </a:t>
            </a:r>
          </a:p>
          <a:p>
            <a:pPr lvl="2"/>
            <a:r>
              <a:rPr lang="en-US" dirty="0"/>
              <a:t>If your group can’t agree within that timeframe, move on to the next slide anyway.</a:t>
            </a:r>
          </a:p>
          <a:p>
            <a:pPr lvl="1"/>
            <a:r>
              <a:rPr lang="en-US" dirty="0"/>
              <a:t>Go to the next slide and check your answer.  </a:t>
            </a:r>
          </a:p>
          <a:p>
            <a:pPr lvl="1"/>
            <a:r>
              <a:rPr lang="en-US" dirty="0"/>
              <a:t>Discuss the follow-up question and answer it in your group notes.</a:t>
            </a:r>
          </a:p>
          <a:p>
            <a:r>
              <a:rPr lang="en-US" dirty="0"/>
              <a:t>Note: some of the answers are scrambled from what you saw in the quiz, so you need to look at the actual answers, not just whether you answered a, b, c, or d. </a:t>
            </a:r>
          </a:p>
        </p:txBody>
      </p:sp>
    </p:spTree>
    <p:extLst>
      <p:ext uri="{BB962C8B-B14F-4D97-AF65-F5344CB8AC3E}">
        <p14:creationId xmlns:p14="http://schemas.microsoft.com/office/powerpoint/2010/main" val="39587066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BreakOUT</a:t>
            </a:r>
            <a:r>
              <a:rPr lang="en-US" dirty="0"/>
              <a:t/>
            </a:r>
            <a:br>
              <a:rPr lang="en-US" dirty="0"/>
            </a:br>
            <a:r>
              <a:rPr lang="en-US" dirty="0"/>
              <a:t>Sessions</a:t>
            </a:r>
          </a:p>
        </p:txBody>
      </p:sp>
      <p:sp>
        <p:nvSpPr>
          <p:cNvPr id="4" name="Text Placeholder 3"/>
          <p:cNvSpPr>
            <a:spLocks noGrp="1"/>
          </p:cNvSpPr>
          <p:nvPr>
            <p:ph type="body" idx="1"/>
          </p:nvPr>
        </p:nvSpPr>
        <p:spPr/>
        <p:txBody>
          <a:bodyPr/>
          <a:lstStyle/>
          <a:p>
            <a:r>
              <a:rPr lang="en-US" dirty="0"/>
              <a:t>Review of Quiz 6</a:t>
            </a:r>
          </a:p>
        </p:txBody>
      </p:sp>
    </p:spTree>
    <p:extLst>
      <p:ext uri="{BB962C8B-B14F-4D97-AF65-F5344CB8AC3E}">
        <p14:creationId xmlns:p14="http://schemas.microsoft.com/office/powerpoint/2010/main" val="9408938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a:t>
            </a:r>
          </a:p>
        </p:txBody>
      </p:sp>
      <p:sp>
        <p:nvSpPr>
          <p:cNvPr id="3" name="Content Placeholder 2"/>
          <p:cNvSpPr>
            <a:spLocks noGrp="1"/>
          </p:cNvSpPr>
          <p:nvPr>
            <p:ph idx="1"/>
          </p:nvPr>
        </p:nvSpPr>
        <p:spPr/>
        <p:txBody>
          <a:bodyPr/>
          <a:lstStyle/>
          <a:p>
            <a:pPr marL="0" indent="0">
              <a:buNone/>
            </a:pPr>
            <a:r>
              <a:rPr lang="en-US" dirty="0"/>
              <a:t>Recall the handicap study (case 6.1.1). Is it possible that the applicant’s handicap in the videotape is confounded with the actor’s performance?</a:t>
            </a:r>
          </a:p>
          <a:p>
            <a:r>
              <a:rPr lang="en-US" dirty="0"/>
              <a:t>No. The script was held constant.</a:t>
            </a:r>
          </a:p>
          <a:p>
            <a:r>
              <a:rPr lang="en-US" dirty="0"/>
              <a:t>Yes. The actor who played the applicant could be more convincing in some roles than in others.</a:t>
            </a:r>
          </a:p>
          <a:p>
            <a:r>
              <a:rPr lang="en-US" dirty="0"/>
              <a:t>No. The undergraduates viewing the videos were randomized to view the tapes.</a:t>
            </a:r>
          </a:p>
          <a:p>
            <a:r>
              <a:rPr lang="en-US" dirty="0"/>
              <a:t>Yes. Only undergraduates from a U.S. university were used to view the videos.</a:t>
            </a:r>
          </a:p>
        </p:txBody>
      </p:sp>
    </p:spTree>
    <p:extLst>
      <p:ext uri="{BB962C8B-B14F-4D97-AF65-F5344CB8AC3E}">
        <p14:creationId xmlns:p14="http://schemas.microsoft.com/office/powerpoint/2010/main" val="9299556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 Follow-Up</a:t>
            </a:r>
          </a:p>
        </p:txBody>
      </p:sp>
      <p:sp>
        <p:nvSpPr>
          <p:cNvPr id="3" name="Content Placeholder 2"/>
          <p:cNvSpPr>
            <a:spLocks noGrp="1"/>
          </p:cNvSpPr>
          <p:nvPr>
            <p:ph idx="1"/>
          </p:nvPr>
        </p:nvSpPr>
        <p:spPr/>
        <p:txBody>
          <a:bodyPr/>
          <a:lstStyle/>
          <a:p>
            <a:pPr marL="0" indent="0">
              <a:buNone/>
            </a:pPr>
            <a:r>
              <a:rPr lang="en-US" dirty="0"/>
              <a:t>Recall the handicap study (case 6.1.1). Is it possible that the applicant’s handicap in the videotape is confounded with the actor’s performance?</a:t>
            </a:r>
          </a:p>
          <a:p>
            <a:r>
              <a:rPr lang="en-US" dirty="0"/>
              <a:t>Yes. The actor who played the applicant could be more convincing in some roles than in others.</a:t>
            </a:r>
          </a:p>
          <a:p>
            <a:pPr marL="0" indent="0">
              <a:buNone/>
            </a:pPr>
            <a:endParaRPr lang="en-US" dirty="0"/>
          </a:p>
          <a:p>
            <a:pPr marL="0" indent="0">
              <a:buNone/>
            </a:pPr>
            <a:r>
              <a:rPr lang="en-US" dirty="0"/>
              <a:t>One way to correct for this is to get different people to play each role, preferably those who actually have the handicap, as they would be unbiased in their portrayal.  However, this would likely introduce a new source of bias.  What would that be?</a:t>
            </a:r>
          </a:p>
        </p:txBody>
      </p:sp>
    </p:spTree>
    <p:extLst>
      <p:ext uri="{BB962C8B-B14F-4D97-AF65-F5344CB8AC3E}">
        <p14:creationId xmlns:p14="http://schemas.microsoft.com/office/powerpoint/2010/main" val="2873284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Housekeeping Notes</a:t>
            </a:r>
          </a:p>
        </p:txBody>
      </p:sp>
      <p:sp>
        <p:nvSpPr>
          <p:cNvPr id="3" name="Content Placeholder 2"/>
          <p:cNvSpPr>
            <a:spLocks noGrp="1"/>
          </p:cNvSpPr>
          <p:nvPr>
            <p:ph idx="1"/>
          </p:nvPr>
        </p:nvSpPr>
        <p:spPr/>
        <p:txBody>
          <a:bodyPr>
            <a:normAutofit lnSpcReduction="10000"/>
          </a:bodyPr>
          <a:lstStyle/>
          <a:p>
            <a:r>
              <a:rPr lang="en-US" dirty="0"/>
              <a:t>Because Unit 7 is practice problems for the midterm, you will be moving on to </a:t>
            </a:r>
            <a:r>
              <a:rPr lang="en-US" b="1" u="sng" dirty="0"/>
              <a:t>Unit 8</a:t>
            </a:r>
            <a:r>
              <a:rPr lang="en-US" dirty="0"/>
              <a:t> this next week.</a:t>
            </a:r>
          </a:p>
          <a:p>
            <a:pPr lvl="1"/>
            <a:r>
              <a:rPr lang="en-US" dirty="0"/>
              <a:t>You should do the practice problems in Unit 7 sometime!</a:t>
            </a:r>
          </a:p>
          <a:p>
            <a:r>
              <a:rPr lang="en-US" dirty="0"/>
              <a:t>There is a calendar with all due dates for the next several weeks (past the midterm) posted on the wall</a:t>
            </a:r>
          </a:p>
          <a:p>
            <a:pPr lvl="1"/>
            <a:r>
              <a:rPr lang="en-US" dirty="0"/>
              <a:t>Please comment there if you have any questions!</a:t>
            </a:r>
          </a:p>
          <a:p>
            <a:r>
              <a:rPr lang="en-US" dirty="0"/>
              <a:t>By looking ahead for which Quiz is due next, you can figure out which asynchronous material you should be covering at the time.</a:t>
            </a:r>
          </a:p>
          <a:p>
            <a:pPr lvl="1"/>
            <a:r>
              <a:rPr lang="en-US" dirty="0"/>
              <a:t>e.g. Quiz 8 is due next week, meaning you should be watching the material for Unit 8 this coming week.</a:t>
            </a:r>
          </a:p>
        </p:txBody>
      </p:sp>
    </p:spTree>
    <p:extLst>
      <p:ext uri="{BB962C8B-B14F-4D97-AF65-F5344CB8AC3E}">
        <p14:creationId xmlns:p14="http://schemas.microsoft.com/office/powerpoint/2010/main" val="27643627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a:t>
            </a:r>
          </a:p>
        </p:txBody>
      </p:sp>
      <p:sp>
        <p:nvSpPr>
          <p:cNvPr id="3" name="Content Placeholder 2"/>
          <p:cNvSpPr>
            <a:spLocks noGrp="1"/>
          </p:cNvSpPr>
          <p:nvPr>
            <p:ph idx="1"/>
          </p:nvPr>
        </p:nvSpPr>
        <p:spPr/>
        <p:txBody>
          <a:bodyPr/>
          <a:lstStyle/>
          <a:p>
            <a:pPr marL="0" indent="0">
              <a:buNone/>
            </a:pPr>
            <a:r>
              <a:rPr lang="en-US" dirty="0"/>
              <a:t>For the handicap study, who were the subjects?</a:t>
            </a:r>
          </a:p>
          <a:p>
            <a:r>
              <a:rPr lang="en-US" dirty="0"/>
              <a:t>The job applicants</a:t>
            </a:r>
          </a:p>
          <a:p>
            <a:r>
              <a:rPr lang="en-US" dirty="0"/>
              <a:t>The interviewers</a:t>
            </a:r>
          </a:p>
          <a:p>
            <a:r>
              <a:rPr lang="en-US" dirty="0"/>
              <a:t>The videos</a:t>
            </a:r>
          </a:p>
          <a:p>
            <a:r>
              <a:rPr lang="en-US" dirty="0"/>
              <a:t>The undergraduates</a:t>
            </a:r>
          </a:p>
        </p:txBody>
      </p:sp>
    </p:spTree>
    <p:extLst>
      <p:ext uri="{BB962C8B-B14F-4D97-AF65-F5344CB8AC3E}">
        <p14:creationId xmlns:p14="http://schemas.microsoft.com/office/powerpoint/2010/main" val="5242764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 Follow-Up</a:t>
            </a:r>
          </a:p>
        </p:txBody>
      </p:sp>
      <p:sp>
        <p:nvSpPr>
          <p:cNvPr id="3" name="Content Placeholder 2"/>
          <p:cNvSpPr>
            <a:spLocks noGrp="1"/>
          </p:cNvSpPr>
          <p:nvPr>
            <p:ph idx="1"/>
          </p:nvPr>
        </p:nvSpPr>
        <p:spPr/>
        <p:txBody>
          <a:bodyPr/>
          <a:lstStyle/>
          <a:p>
            <a:pPr marL="0" indent="0">
              <a:buNone/>
            </a:pPr>
            <a:r>
              <a:rPr lang="en-US" dirty="0"/>
              <a:t>For the handicap study, who were the subjects?</a:t>
            </a:r>
          </a:p>
          <a:p>
            <a:r>
              <a:rPr lang="en-US" dirty="0"/>
              <a:t>The undergraduates</a:t>
            </a:r>
          </a:p>
          <a:p>
            <a:pPr marL="0" indent="0">
              <a:buNone/>
            </a:pPr>
            <a:endParaRPr lang="en-US" dirty="0"/>
          </a:p>
          <a:p>
            <a:pPr marL="0" indent="0">
              <a:buNone/>
            </a:pPr>
            <a:r>
              <a:rPr lang="en-US" dirty="0"/>
              <a:t>We are examining the potential bias of the undergraduates; they are the ones having measurements taken on them.</a:t>
            </a:r>
          </a:p>
          <a:p>
            <a:pPr marL="0" indent="0">
              <a:buNone/>
            </a:pPr>
            <a:endParaRPr lang="en-US" dirty="0"/>
          </a:p>
          <a:p>
            <a:pPr marL="0" indent="0">
              <a:buNone/>
            </a:pPr>
            <a:r>
              <a:rPr lang="en-US" dirty="0"/>
              <a:t>[No follow-up question for this one.]</a:t>
            </a:r>
          </a:p>
        </p:txBody>
      </p:sp>
    </p:spTree>
    <p:extLst>
      <p:ext uri="{BB962C8B-B14F-4D97-AF65-F5344CB8AC3E}">
        <p14:creationId xmlns:p14="http://schemas.microsoft.com/office/powerpoint/2010/main" val="3011990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3</a:t>
            </a:r>
          </a:p>
        </p:txBody>
      </p:sp>
      <p:sp>
        <p:nvSpPr>
          <p:cNvPr id="3" name="Content Placeholder 2"/>
          <p:cNvSpPr>
            <a:spLocks noGrp="1"/>
          </p:cNvSpPr>
          <p:nvPr>
            <p:ph idx="1"/>
          </p:nvPr>
        </p:nvSpPr>
        <p:spPr/>
        <p:txBody>
          <a:bodyPr/>
          <a:lstStyle/>
          <a:p>
            <a:pPr marL="0" indent="0">
              <a:buNone/>
            </a:pPr>
            <a:r>
              <a:rPr lang="en-US" dirty="0"/>
              <a:t>Again for the handicap study, suppose that the researchers wanted to examine the effect of the control group versus each of the other groups (i.e. control vs. crutches, control vs. hard of hearing, </a:t>
            </a:r>
            <a:r>
              <a:rPr lang="en-US" dirty="0" err="1"/>
              <a:t>etc</a:t>
            </a:r>
            <a:r>
              <a:rPr lang="en-US" dirty="0"/>
              <a:t>). What multiple comparison procedure is the most appropriate?</a:t>
            </a:r>
          </a:p>
          <a:p>
            <a:r>
              <a:rPr lang="en-US" dirty="0"/>
              <a:t>Tukey’s HSD procedure</a:t>
            </a:r>
          </a:p>
          <a:p>
            <a:r>
              <a:rPr lang="en-US" dirty="0" err="1"/>
              <a:t>Scheffe’s</a:t>
            </a:r>
            <a:r>
              <a:rPr lang="en-US" dirty="0"/>
              <a:t> procedure</a:t>
            </a:r>
          </a:p>
          <a:p>
            <a:r>
              <a:rPr lang="en-US" dirty="0" err="1"/>
              <a:t>Dunnett’s</a:t>
            </a:r>
            <a:r>
              <a:rPr lang="en-US" dirty="0"/>
              <a:t> procedure</a:t>
            </a:r>
          </a:p>
          <a:p>
            <a:r>
              <a:rPr lang="en-US" dirty="0"/>
              <a:t>The Bonferroni procedure</a:t>
            </a:r>
          </a:p>
        </p:txBody>
      </p:sp>
    </p:spTree>
    <p:extLst>
      <p:ext uri="{BB962C8B-B14F-4D97-AF65-F5344CB8AC3E}">
        <p14:creationId xmlns:p14="http://schemas.microsoft.com/office/powerpoint/2010/main" val="12189232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3 Follow-Up</a:t>
            </a:r>
          </a:p>
        </p:txBody>
      </p:sp>
      <p:sp>
        <p:nvSpPr>
          <p:cNvPr id="3" name="Content Placeholder 2"/>
          <p:cNvSpPr>
            <a:spLocks noGrp="1"/>
          </p:cNvSpPr>
          <p:nvPr>
            <p:ph idx="1"/>
          </p:nvPr>
        </p:nvSpPr>
        <p:spPr/>
        <p:txBody>
          <a:bodyPr>
            <a:normAutofit lnSpcReduction="10000"/>
          </a:bodyPr>
          <a:lstStyle/>
          <a:p>
            <a:pPr marL="0" indent="0">
              <a:buNone/>
            </a:pPr>
            <a:r>
              <a:rPr lang="en-US" dirty="0"/>
              <a:t>Again for the handicap study, suppose that the researchers wanted to examine the effect of the control group versus each of the other groups (i.e. control vs. crutches, control vs. hard of hearing, </a:t>
            </a:r>
            <a:r>
              <a:rPr lang="en-US" dirty="0" err="1"/>
              <a:t>etc</a:t>
            </a:r>
            <a:r>
              <a:rPr lang="en-US" dirty="0"/>
              <a:t>). What multiple comparison procedure is the most appropriate?</a:t>
            </a:r>
          </a:p>
          <a:p>
            <a:r>
              <a:rPr lang="en-US" dirty="0" err="1"/>
              <a:t>Dunnett’s</a:t>
            </a:r>
            <a:r>
              <a:rPr lang="en-US" dirty="0"/>
              <a:t> procedure</a:t>
            </a:r>
          </a:p>
          <a:p>
            <a:pPr marL="0" indent="0">
              <a:buNone/>
            </a:pPr>
            <a:endParaRPr lang="en-US" dirty="0"/>
          </a:p>
          <a:p>
            <a:pPr marL="0" indent="0">
              <a:buNone/>
            </a:pPr>
            <a:r>
              <a:rPr lang="en-US" dirty="0" err="1"/>
              <a:t>Dunnett’s</a:t>
            </a:r>
            <a:r>
              <a:rPr lang="en-US" dirty="0"/>
              <a:t> procedure is designed to control the total Type I Error rate for this exact situation. If we also wanted to examine </a:t>
            </a:r>
            <a:r>
              <a:rPr lang="en-US"/>
              <a:t>whether some </a:t>
            </a:r>
            <a:r>
              <a:rPr lang="en-US" dirty="0"/>
              <a:t>handicaps produced different results that others, why would </a:t>
            </a:r>
            <a:r>
              <a:rPr lang="en-US" dirty="0" err="1"/>
              <a:t>Dunnett’s</a:t>
            </a:r>
            <a:r>
              <a:rPr lang="en-US" dirty="0"/>
              <a:t> procedure no longer be appropriate?</a:t>
            </a:r>
          </a:p>
        </p:txBody>
      </p:sp>
    </p:spTree>
    <p:extLst>
      <p:ext uri="{BB962C8B-B14F-4D97-AF65-F5344CB8AC3E}">
        <p14:creationId xmlns:p14="http://schemas.microsoft.com/office/powerpoint/2010/main" val="7436886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4</a:t>
            </a:r>
          </a:p>
        </p:txBody>
      </p:sp>
      <p:sp>
        <p:nvSpPr>
          <p:cNvPr id="3" name="Content Placeholder 2"/>
          <p:cNvSpPr>
            <a:spLocks noGrp="1"/>
          </p:cNvSpPr>
          <p:nvPr>
            <p:ph idx="1"/>
          </p:nvPr>
        </p:nvSpPr>
        <p:spPr/>
        <p:txBody>
          <a:bodyPr/>
          <a:lstStyle/>
          <a:p>
            <a:pPr marL="0" indent="0">
              <a:buNone/>
            </a:pPr>
            <a:r>
              <a:rPr lang="en-US" dirty="0"/>
              <a:t>Which of the following is NOT a common fallacy of reasoning from a statistical hypothesis test?</a:t>
            </a:r>
          </a:p>
          <a:p>
            <a:r>
              <a:rPr lang="en-US" dirty="0"/>
              <a:t>Interpreting a small p-value as evidence against the null hypothesis</a:t>
            </a:r>
          </a:p>
          <a:p>
            <a:r>
              <a:rPr lang="en-US" dirty="0"/>
              <a:t>Interpreting statistical significance from an observational study as evidence of causation.</a:t>
            </a:r>
          </a:p>
          <a:p>
            <a:r>
              <a:rPr lang="en-US" dirty="0"/>
              <a:t>Interpreting a large p-value as evidence that the null hypothesis is true.</a:t>
            </a:r>
          </a:p>
          <a:p>
            <a:r>
              <a:rPr lang="en-US" dirty="0"/>
              <a:t>Interpreting a statistically significant effect as a practically important one</a:t>
            </a:r>
          </a:p>
        </p:txBody>
      </p:sp>
    </p:spTree>
    <p:extLst>
      <p:ext uri="{BB962C8B-B14F-4D97-AF65-F5344CB8AC3E}">
        <p14:creationId xmlns:p14="http://schemas.microsoft.com/office/powerpoint/2010/main" val="14356854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4 Follow-Up</a:t>
            </a:r>
          </a:p>
        </p:txBody>
      </p:sp>
      <p:sp>
        <p:nvSpPr>
          <p:cNvPr id="3" name="Content Placeholder 2"/>
          <p:cNvSpPr>
            <a:spLocks noGrp="1"/>
          </p:cNvSpPr>
          <p:nvPr>
            <p:ph idx="1"/>
          </p:nvPr>
        </p:nvSpPr>
        <p:spPr/>
        <p:txBody>
          <a:bodyPr>
            <a:normAutofit/>
          </a:bodyPr>
          <a:lstStyle/>
          <a:p>
            <a:pPr marL="0" indent="0">
              <a:buNone/>
            </a:pPr>
            <a:r>
              <a:rPr lang="en-US" dirty="0"/>
              <a:t>Which of the following is NOT a common fallacy of reasoning from a statistical hypothesis test?</a:t>
            </a:r>
          </a:p>
          <a:p>
            <a:r>
              <a:rPr lang="en-US" dirty="0"/>
              <a:t>Interpreting a small p-value as evidence against the null hypothesis</a:t>
            </a:r>
          </a:p>
          <a:p>
            <a:endParaRPr lang="en-US" dirty="0"/>
          </a:p>
          <a:p>
            <a:pPr marL="0" indent="0">
              <a:buNone/>
            </a:pPr>
            <a:r>
              <a:rPr lang="en-US" dirty="0"/>
              <a:t>[Follow up question on next slide]</a:t>
            </a:r>
            <a:endParaRPr lang="en-US" b="1" dirty="0"/>
          </a:p>
          <a:p>
            <a:pPr marL="0" indent="0">
              <a:buNone/>
            </a:pPr>
            <a:endParaRPr lang="en-US" dirty="0"/>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8673851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4 Follow-Up</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28700" y="1524000"/>
                <a:ext cx="7200900" cy="4953000"/>
              </a:xfrm>
            </p:spPr>
            <p:txBody>
              <a:bodyPr>
                <a:normAutofit fontScale="92500" lnSpcReduction="20000"/>
              </a:bodyPr>
              <a:lstStyle/>
              <a:p>
                <a:pPr marL="0" indent="0">
                  <a:buNone/>
                </a:pPr>
                <a:r>
                  <a:rPr lang="en-US" dirty="0"/>
                  <a:t>Which of these is an appropriate conclusion for the test of the hypotheses </a:t>
                </a: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charset="0"/>
                            </a:rPr>
                          </m:ctrlPr>
                        </m:sSubPr>
                        <m:e>
                          <m:r>
                            <a:rPr lang="en-US" i="1">
                              <a:latin typeface="Cambria Math" panose="02040503050406030204" pitchFamily="18" charset="0"/>
                            </a:rPr>
                            <m:t>𝐻</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charset="0"/>
                            </a:rPr>
                          </m:ctrlPr>
                        </m:sSubPr>
                        <m:e>
                          <m:r>
                            <a:rPr lang="en-US" i="1">
                              <a:latin typeface="Cambria Math" panose="02040503050406030204" pitchFamily="18" charset="0"/>
                            </a:rPr>
                            <m:t>𝜇</m:t>
                          </m:r>
                        </m:e>
                        <m:sub>
                          <m:r>
                            <a:rPr lang="en-US" i="1">
                              <a:latin typeface="Cambria Math" panose="02040503050406030204" pitchFamily="18" charset="0"/>
                            </a:rPr>
                            <m:t>𝐴</m:t>
                          </m:r>
                        </m:sub>
                      </m:sSub>
                      <m:r>
                        <a:rPr lang="en-US" i="1">
                          <a:latin typeface="Cambria Math" panose="02040503050406030204" pitchFamily="18" charset="0"/>
                        </a:rPr>
                        <m:t>=</m:t>
                      </m:r>
                      <m:sSub>
                        <m:sSubPr>
                          <m:ctrlPr>
                            <a:rPr lang="en-US" i="1">
                              <a:latin typeface="Cambria Math" charset="0"/>
                            </a:rPr>
                          </m:ctrlPr>
                        </m:sSubPr>
                        <m:e>
                          <m:r>
                            <a:rPr lang="en-US" i="1">
                              <a:latin typeface="Cambria Math" panose="02040503050406030204" pitchFamily="18" charset="0"/>
                            </a:rPr>
                            <m:t>𝜇</m:t>
                          </m:r>
                        </m:e>
                        <m:sub>
                          <m:r>
                            <a:rPr lang="en-US" i="1">
                              <a:latin typeface="Cambria Math" panose="02040503050406030204" pitchFamily="18" charset="0"/>
                            </a:rPr>
                            <m:t>𝐵</m:t>
                          </m:r>
                        </m:sub>
                      </m:sSub>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charset="0"/>
                            </a:rPr>
                          </m:ctrlPr>
                        </m:sSubPr>
                        <m:e>
                          <m:r>
                            <a:rPr lang="en-US" i="1">
                              <a:latin typeface="Cambria Math" panose="02040503050406030204" pitchFamily="18" charset="0"/>
                            </a:rPr>
                            <m:t>𝐻</m:t>
                          </m:r>
                        </m:e>
                        <m:sub>
                          <m:r>
                            <a:rPr lang="en-US" i="1">
                              <a:latin typeface="Cambria Math" panose="02040503050406030204" pitchFamily="18" charset="0"/>
                            </a:rPr>
                            <m:t>𝑎</m:t>
                          </m:r>
                        </m:sub>
                      </m:sSub>
                      <m:r>
                        <a:rPr lang="en-US" i="1">
                          <a:latin typeface="Cambria Math" panose="02040503050406030204" pitchFamily="18" charset="0"/>
                        </a:rPr>
                        <m:t>:</m:t>
                      </m:r>
                      <m:sSub>
                        <m:sSubPr>
                          <m:ctrlPr>
                            <a:rPr lang="en-US" i="1">
                              <a:latin typeface="Cambria Math" charset="0"/>
                            </a:rPr>
                          </m:ctrlPr>
                        </m:sSubPr>
                        <m:e>
                          <m:r>
                            <a:rPr lang="en-US" i="1">
                              <a:latin typeface="Cambria Math" panose="02040503050406030204" pitchFamily="18" charset="0"/>
                            </a:rPr>
                            <m:t>𝜇</m:t>
                          </m:r>
                        </m:e>
                        <m:sub>
                          <m:r>
                            <m:rPr>
                              <m:sty m:val="p"/>
                            </m:rPr>
                            <a:rPr lang="en-US" i="1">
                              <a:latin typeface="Cambria Math" panose="02040503050406030204" pitchFamily="18" charset="0"/>
                            </a:rPr>
                            <m:t>A</m:t>
                          </m:r>
                        </m:sub>
                      </m:sSub>
                      <m:r>
                        <a:rPr lang="en-US" i="1">
                          <a:latin typeface="Cambria Math" panose="02040503050406030204" pitchFamily="18" charset="0"/>
                        </a:rPr>
                        <m:t>≠</m:t>
                      </m:r>
                      <m:sSub>
                        <m:sSubPr>
                          <m:ctrlPr>
                            <a:rPr lang="en-US" i="1">
                              <a:latin typeface="Cambria Math" charset="0"/>
                            </a:rPr>
                          </m:ctrlPr>
                        </m:sSubPr>
                        <m:e>
                          <m:r>
                            <a:rPr lang="en-US" i="1">
                              <a:latin typeface="Cambria Math" panose="02040503050406030204" pitchFamily="18" charset="0"/>
                            </a:rPr>
                            <m:t>𝜇</m:t>
                          </m:r>
                        </m:e>
                        <m:sub>
                          <m:r>
                            <a:rPr lang="en-US" i="1">
                              <a:latin typeface="Cambria Math" panose="02040503050406030204" pitchFamily="18" charset="0"/>
                            </a:rPr>
                            <m:t>𝐵</m:t>
                          </m:r>
                        </m:sub>
                      </m:sSub>
                    </m:oMath>
                  </m:oMathPara>
                </a14:m>
                <a:endParaRPr lang="en-US" dirty="0"/>
              </a:p>
              <a:p>
                <a:pPr marL="0" indent="0">
                  <a:buNone/>
                </a:pPr>
                <a:r>
                  <a:rPr lang="en-US" dirty="0"/>
                  <a:t>resulting in a p-value of 0.62. </a:t>
                </a:r>
                <a:r>
                  <a:rPr lang="en-US" b="1" dirty="0"/>
                  <a:t>Select ALL that apply.</a:t>
                </a:r>
              </a:p>
              <a:p>
                <a:pPr marL="457200" indent="-457200">
                  <a:buFont typeface="+mj-lt"/>
                  <a:buAutoNum type="alphaLcPeriod"/>
                </a:pPr>
                <a:r>
                  <a:rPr lang="en-US" dirty="0"/>
                  <a:t>With a p-value of 0.62, there is not sufficient evidence to reject the null. There is no difference between the mean of A and the mean of B.</a:t>
                </a:r>
              </a:p>
              <a:p>
                <a:pPr marL="457200" indent="-457200">
                  <a:buFont typeface="+mj-lt"/>
                  <a:buAutoNum type="alphaLcPeriod"/>
                </a:pPr>
                <a:r>
                  <a:rPr lang="en-US" dirty="0"/>
                  <a:t>There is not sufficient evidence (p = 0.62) that the mean of A is different from the mean of B.</a:t>
                </a:r>
              </a:p>
              <a:p>
                <a:pPr marL="457200" indent="-457200">
                  <a:buFont typeface="+mj-lt"/>
                  <a:buAutoNum type="alphaLcPeriod"/>
                </a:pPr>
                <a:r>
                  <a:rPr lang="en-US" dirty="0"/>
                  <a:t>We fail to reject the null hypothesis (p = 0.62). Our data does not support the claim that the mean of A is different from the mean of B.</a:t>
                </a:r>
              </a:p>
              <a:p>
                <a:pPr marL="457200" indent="-457200">
                  <a:buFont typeface="+mj-lt"/>
                  <a:buAutoNum type="alphaLcPeriod"/>
                </a:pPr>
                <a:r>
                  <a:rPr lang="en-US" dirty="0"/>
                  <a:t>With a p-value of 0.62, there is sufficient evidence that the mean of A is the same as the mean of B. </a:t>
                </a:r>
              </a:p>
              <a:p>
                <a:pPr marL="457200" indent="-457200">
                  <a:buFont typeface="+mj-lt"/>
                  <a:buAutoNum type="alphaLcPeriod"/>
                </a:pPr>
                <a:r>
                  <a:rPr lang="en-US" dirty="0"/>
                  <a:t>We fail to reject the null (p = 0.62). The mean of A is different than the mean of B.</a:t>
                </a:r>
              </a:p>
              <a:p>
                <a:pPr marL="457200" indent="-457200">
                  <a:buFont typeface="+mj-lt"/>
                  <a:buAutoNum type="alphaLcPeriod"/>
                </a:pPr>
                <a:endParaRPr lang="en-US" dirty="0"/>
              </a:p>
              <a:p>
                <a:endParaRPr lang="en-US" dirty="0"/>
              </a:p>
              <a:p>
                <a:pPr marL="0" indent="0">
                  <a:buNone/>
                </a:pP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28700" y="1524000"/>
                <a:ext cx="7200900" cy="4953000"/>
              </a:xfrm>
              <a:blipFill>
                <a:blip r:embed="rId2"/>
                <a:stretch>
                  <a:fillRect l="-847" t="-2214"/>
                </a:stretch>
              </a:blipFill>
            </p:spPr>
            <p:txBody>
              <a:bodyPr/>
              <a:lstStyle/>
              <a:p>
                <a:r>
                  <a:rPr lang="en-US">
                    <a:noFill/>
                  </a:rPr>
                  <a:t> </a:t>
                </a:r>
              </a:p>
            </p:txBody>
          </p:sp>
        </mc:Fallback>
      </mc:AlternateContent>
    </p:spTree>
    <p:extLst>
      <p:ext uri="{BB962C8B-B14F-4D97-AF65-F5344CB8AC3E}">
        <p14:creationId xmlns:p14="http://schemas.microsoft.com/office/powerpoint/2010/main" val="38856510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en-US" dirty="0"/>
              <a:t>If you finish reviewing the quiz, go back to the example we did as a class (earlier in this PowerPoint) and discuss any lingering questions you have with the group.</a:t>
            </a:r>
          </a:p>
          <a:p>
            <a:r>
              <a:rPr lang="en-US" dirty="0"/>
              <a:t>If as a group you still have questions about that example, please put them in the group notes box.  I will try to discuss them at the end of class or add additional explanation before posting this presentation.</a:t>
            </a:r>
          </a:p>
        </p:txBody>
      </p:sp>
    </p:spTree>
    <p:extLst>
      <p:ext uri="{BB962C8B-B14F-4D97-AF65-F5344CB8AC3E}">
        <p14:creationId xmlns:p14="http://schemas.microsoft.com/office/powerpoint/2010/main" val="2045246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Questions From Unit 6 </a:t>
            </a:r>
          </a:p>
        </p:txBody>
      </p:sp>
      <p:sp>
        <p:nvSpPr>
          <p:cNvPr id="4" name="Text Placeholder 3"/>
          <p:cNvSpPr>
            <a:spLocks noGrp="1"/>
          </p:cNvSpPr>
          <p:nvPr>
            <p:ph type="body" idx="1"/>
          </p:nvPr>
        </p:nvSpPr>
        <p:spPr/>
        <p:txBody>
          <a:bodyPr/>
          <a:lstStyle/>
          <a:p>
            <a:r>
              <a:rPr lang="en-US" dirty="0"/>
              <a:t>Most common questions that are not answered by the later example.</a:t>
            </a:r>
          </a:p>
        </p:txBody>
      </p:sp>
    </p:spTree>
    <p:extLst>
      <p:ext uri="{BB962C8B-B14F-4D97-AF65-F5344CB8AC3E}">
        <p14:creationId xmlns:p14="http://schemas.microsoft.com/office/powerpoint/2010/main" val="3702852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does doing multiple tests inflate Type I Error?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r>
                  <a:rPr lang="en-US" dirty="0"/>
                  <a:t>First, a clarification: multiple tests do not inflate the Type I Error of any one test, they inflate the </a:t>
                </a:r>
                <a:r>
                  <a:rPr lang="en-US" i="1" dirty="0"/>
                  <a:t>overall</a:t>
                </a:r>
                <a:r>
                  <a:rPr lang="en-US" dirty="0"/>
                  <a:t> Type I Error</a:t>
                </a:r>
              </a:p>
              <a:p>
                <a:pPr lvl="1"/>
                <a:r>
                  <a:rPr lang="en-US" dirty="0"/>
                  <a:t>Overall Type I Error is the chance of making at least one Type I Error</a:t>
                </a:r>
              </a:p>
              <a:p>
                <a:pPr lvl="1"/>
                <a:r>
                  <a:rPr lang="en-US" dirty="0"/>
                  <a:t>This increases with the number of tests, which is why adjustments such as Bonferroni decrease the significance level with every additional test.</a:t>
                </a:r>
              </a:p>
              <a:p>
                <a:pPr marL="0" indent="0">
                  <a:buNone/>
                </a:pPr>
                <a:r>
                  <a:rPr lang="en-US" dirty="0"/>
                  <a:t>Example:</a:t>
                </a:r>
              </a:p>
              <a:p>
                <a:r>
                  <a:rPr lang="en-US" dirty="0"/>
                  <a:t>Say we have data with 3 groups, A, B, and C, where there actually is no difference between the means of the groups (</a:t>
                </a:r>
                <a14:m>
                  <m:oMath xmlns:m="http://schemas.openxmlformats.org/officeDocument/2006/math">
                    <m:sSub>
                      <m:sSubPr>
                        <m:ctrlPr>
                          <a:rPr lang="en-US" i="1">
                            <a:latin typeface="Cambria Math" charset="0"/>
                          </a:rPr>
                        </m:ctrlPr>
                      </m:sSubPr>
                      <m:e>
                        <m:r>
                          <a:rPr lang="en-US" i="1">
                            <a:latin typeface="Cambria Math" panose="02040503050406030204" pitchFamily="18" charset="0"/>
                          </a:rPr>
                          <m:t>𝐻</m:t>
                        </m:r>
                      </m:e>
                      <m:sub>
                        <m:r>
                          <a:rPr lang="en-US" i="1">
                            <a:latin typeface="Cambria Math" panose="02040503050406030204" pitchFamily="18" charset="0"/>
                          </a:rPr>
                          <m:t>0</m:t>
                        </m:r>
                      </m:sub>
                    </m:sSub>
                  </m:oMath>
                </a14:m>
                <a:r>
                  <a:rPr lang="en-US" dirty="0"/>
                  <a:t> is true) and we want to compare all three means to each other.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47" t="-1361" r="-1185" b="-2381"/>
                </a:stretch>
              </a:blipFill>
            </p:spPr>
            <p:txBody>
              <a:bodyPr/>
              <a:lstStyle/>
              <a:p>
                <a:r>
                  <a:rPr lang="en-US">
                    <a:noFill/>
                  </a:rPr>
                  <a:t> </a:t>
                </a:r>
              </a:p>
            </p:txBody>
          </p:sp>
        </mc:Fallback>
      </mc:AlternateContent>
    </p:spTree>
    <p:extLst>
      <p:ext uri="{BB962C8B-B14F-4D97-AF65-F5344CB8AC3E}">
        <p14:creationId xmlns:p14="http://schemas.microsoft.com/office/powerpoint/2010/main" val="2031714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does doing multiple tests inflate Type I Error?</a:t>
            </a:r>
          </a:p>
        </p:txBody>
      </p:sp>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sz="half" idx="1"/>
                <p:extLst>
                  <p:ext uri="{D42A27DB-BD31-4B8C-83A1-F6EECF244321}">
                    <p14:modId xmlns:p14="http://schemas.microsoft.com/office/powerpoint/2010/main" val="2943744031"/>
                  </p:ext>
                </p:extLst>
              </p:nvPr>
            </p:nvGraphicFramePr>
            <p:xfrm>
              <a:off x="1028700" y="2286000"/>
              <a:ext cx="3335337" cy="2118360"/>
            </p:xfrm>
            <a:graphic>
              <a:graphicData uri="http://schemas.openxmlformats.org/drawingml/2006/table">
                <a:tbl>
                  <a:tblPr firstRow="1" lastRow="1">
                    <a:tableStyleId>{74C1A8A3-306A-4EB7-A6B1-4F7E0EB9C5D6}</a:tableStyleId>
                  </a:tblPr>
                  <a:tblGrid>
                    <a:gridCol w="1111779">
                      <a:extLst>
                        <a:ext uri="{9D8B030D-6E8A-4147-A177-3AD203B41FA5}">
                          <a16:colId xmlns:a16="http://schemas.microsoft.com/office/drawing/2014/main" xmlns="" val="3677683484"/>
                        </a:ext>
                      </a:extLst>
                    </a:gridCol>
                    <a:gridCol w="1111779">
                      <a:extLst>
                        <a:ext uri="{9D8B030D-6E8A-4147-A177-3AD203B41FA5}">
                          <a16:colId xmlns:a16="http://schemas.microsoft.com/office/drawing/2014/main" xmlns="" val="4030847747"/>
                        </a:ext>
                      </a:extLst>
                    </a:gridCol>
                    <a:gridCol w="1111779">
                      <a:extLst>
                        <a:ext uri="{9D8B030D-6E8A-4147-A177-3AD203B41FA5}">
                          <a16:colId xmlns:a16="http://schemas.microsoft.com/office/drawing/2014/main" xmlns="" val="514465770"/>
                        </a:ext>
                      </a:extLst>
                    </a:gridCol>
                  </a:tblGrid>
                  <a:tr h="370840">
                    <a:tc>
                      <a:txBody>
                        <a:bodyPr/>
                        <a:lstStyle/>
                        <a:p>
                          <a:pPr algn="ctr"/>
                          <a:r>
                            <a:rPr lang="en-US" dirty="0"/>
                            <a:t>Test</a:t>
                          </a:r>
                        </a:p>
                      </a:txBody>
                      <a:tcPr marL="42353" marR="42353" anchor="ctr"/>
                    </a:tc>
                    <a:tc>
                      <a:txBody>
                        <a:bodyPr/>
                        <a:lstStyle/>
                        <a:p>
                          <a:pPr algn="ctr"/>
                          <a:r>
                            <a:rPr lang="en-US" dirty="0"/>
                            <a:t>Chance of Type I Error</a:t>
                          </a:r>
                        </a:p>
                      </a:txBody>
                      <a:tcPr marL="42353" marR="42353" anchor="ctr"/>
                    </a:tc>
                    <a:tc>
                      <a:txBody>
                        <a:bodyPr/>
                        <a:lstStyle/>
                        <a:p>
                          <a:pPr algn="ctr"/>
                          <a:r>
                            <a:rPr lang="en-US" dirty="0"/>
                            <a:t>Chance of no Type</a:t>
                          </a:r>
                          <a:r>
                            <a:rPr lang="en-US" baseline="0" dirty="0"/>
                            <a:t> I Error</a:t>
                          </a:r>
                          <a:endParaRPr lang="en-US" dirty="0"/>
                        </a:p>
                      </a:txBody>
                      <a:tcPr marL="42353" marR="42353" anchor="ctr"/>
                    </a:tc>
                    <a:extLst>
                      <a:ext uri="{0D108BD9-81ED-4DB2-BD59-A6C34878D82A}">
                        <a16:rowId xmlns:a16="http://schemas.microsoft.com/office/drawing/2014/main" xmlns="" val="2436219442"/>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charset="0"/>
                                      </a:rPr>
                                    </m:ctrlPr>
                                  </m:sSubPr>
                                  <m:e>
                                    <m:r>
                                      <a:rPr lang="en-US" smtClean="0">
                                        <a:latin typeface="Cambria Math" panose="02040503050406030204" pitchFamily="18" charset="0"/>
                                      </a:rPr>
                                      <m:t>𝜇</m:t>
                                    </m:r>
                                  </m:e>
                                  <m:sub>
                                    <m:r>
                                      <a:rPr lang="en-US" smtClean="0">
                                        <a:latin typeface="Cambria Math" panose="02040503050406030204" pitchFamily="18" charset="0"/>
                                      </a:rPr>
                                      <m:t>𝐴</m:t>
                                    </m:r>
                                  </m:sub>
                                </m:sSub>
                                <m:r>
                                  <a:rPr lang="en-US" smtClean="0">
                                    <a:latin typeface="Cambria Math" panose="02040503050406030204" pitchFamily="18" charset="0"/>
                                  </a:rPr>
                                  <m:t>≠</m:t>
                                </m:r>
                                <m:sSub>
                                  <m:sSubPr>
                                    <m:ctrlPr>
                                      <a:rPr lang="en-US" i="1" smtClean="0">
                                        <a:latin typeface="Cambria Math" charset="0"/>
                                      </a:rPr>
                                    </m:ctrlPr>
                                  </m:sSubPr>
                                  <m:e>
                                    <m:r>
                                      <a:rPr lang="en-US" smtClean="0">
                                        <a:latin typeface="Cambria Math" panose="02040503050406030204" pitchFamily="18" charset="0"/>
                                      </a:rPr>
                                      <m:t>𝜇</m:t>
                                    </m:r>
                                  </m:e>
                                  <m:sub>
                                    <m:r>
                                      <a:rPr lang="en-US" smtClean="0">
                                        <a:latin typeface="Cambria Math" panose="02040503050406030204" pitchFamily="18" charset="0"/>
                                      </a:rPr>
                                      <m:t>𝐵</m:t>
                                    </m:r>
                                  </m:sub>
                                </m:sSub>
                              </m:oMath>
                            </m:oMathPara>
                          </a14:m>
                          <a:endParaRPr lang="en-US" dirty="0"/>
                        </a:p>
                      </a:txBody>
                      <a:tcPr marL="42353" marR="42353" anchor="ctr"/>
                    </a:tc>
                    <a:tc>
                      <a:txBody>
                        <a:bodyPr/>
                        <a:lstStyle/>
                        <a:p>
                          <a:pPr algn="ctr"/>
                          <a14:m>
                            <m:oMathPara xmlns:m="http://schemas.openxmlformats.org/officeDocument/2006/math">
                              <m:oMathParaPr>
                                <m:jc m:val="centerGroup"/>
                              </m:oMathParaPr>
                              <m:oMath xmlns:m="http://schemas.openxmlformats.org/officeDocument/2006/math">
                                <m:r>
                                  <a:rPr lang="en-US" dirty="0" smtClean="0">
                                    <a:latin typeface="Cambria Math" panose="02040503050406030204" pitchFamily="18" charset="0"/>
                                  </a:rPr>
                                  <m:t>0.05</m:t>
                                </m:r>
                              </m:oMath>
                            </m:oMathPara>
                          </a14:m>
                          <a:endParaRPr lang="en-US" dirty="0"/>
                        </a:p>
                      </a:txBody>
                      <a:tcPr marL="42353" marR="42353" anchor="ctr"/>
                    </a:tc>
                    <a:tc>
                      <a:txBody>
                        <a:bodyPr/>
                        <a:lstStyle/>
                        <a:p>
                          <a:pPr algn="ctr"/>
                          <a14:m>
                            <m:oMathPara xmlns:m="http://schemas.openxmlformats.org/officeDocument/2006/math">
                              <m:oMathParaPr>
                                <m:jc m:val="centerGroup"/>
                              </m:oMathParaPr>
                              <m:oMath xmlns:m="http://schemas.openxmlformats.org/officeDocument/2006/math">
                                <m:r>
                                  <a:rPr lang="en-US" dirty="0" smtClean="0">
                                    <a:latin typeface="Cambria Math" panose="02040503050406030204" pitchFamily="18" charset="0"/>
                                  </a:rPr>
                                  <m:t>0.95</m:t>
                                </m:r>
                              </m:oMath>
                            </m:oMathPara>
                          </a14:m>
                          <a:endParaRPr lang="en-US" dirty="0"/>
                        </a:p>
                      </a:txBody>
                      <a:tcPr marL="42353" marR="42353" anchor="ctr"/>
                    </a:tc>
                    <a:extLst>
                      <a:ext uri="{0D108BD9-81ED-4DB2-BD59-A6C34878D82A}">
                        <a16:rowId xmlns:a16="http://schemas.microsoft.com/office/drawing/2014/main" xmlns="" val="1618859535"/>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charset="0"/>
                                      </a:rPr>
                                    </m:ctrlPr>
                                  </m:sSubPr>
                                  <m:e>
                                    <m:r>
                                      <a:rPr lang="en-US" smtClean="0">
                                        <a:latin typeface="Cambria Math" panose="02040503050406030204" pitchFamily="18" charset="0"/>
                                      </a:rPr>
                                      <m:t>𝜇</m:t>
                                    </m:r>
                                  </m:e>
                                  <m:sub>
                                    <m:r>
                                      <a:rPr lang="en-US" smtClean="0">
                                        <a:latin typeface="Cambria Math" panose="02040503050406030204" pitchFamily="18" charset="0"/>
                                      </a:rPr>
                                      <m:t>𝐴</m:t>
                                    </m:r>
                                  </m:sub>
                                </m:sSub>
                                <m:r>
                                  <a:rPr lang="en-US" smtClean="0">
                                    <a:latin typeface="Cambria Math" panose="02040503050406030204" pitchFamily="18" charset="0"/>
                                  </a:rPr>
                                  <m:t>≠</m:t>
                                </m:r>
                                <m:sSub>
                                  <m:sSubPr>
                                    <m:ctrlPr>
                                      <a:rPr lang="en-US" i="1" smtClean="0">
                                        <a:latin typeface="Cambria Math" charset="0"/>
                                      </a:rPr>
                                    </m:ctrlPr>
                                  </m:sSubPr>
                                  <m:e>
                                    <m:r>
                                      <a:rPr lang="en-US" smtClean="0">
                                        <a:latin typeface="Cambria Math" panose="02040503050406030204" pitchFamily="18" charset="0"/>
                                      </a:rPr>
                                      <m:t>𝜇</m:t>
                                    </m:r>
                                  </m:e>
                                  <m:sub>
                                    <m:r>
                                      <a:rPr lang="en-US" smtClean="0">
                                        <a:latin typeface="Cambria Math" panose="02040503050406030204" pitchFamily="18" charset="0"/>
                                      </a:rPr>
                                      <m:t>𝐶</m:t>
                                    </m:r>
                                  </m:sub>
                                </m:sSub>
                              </m:oMath>
                            </m:oMathPara>
                          </a14:m>
                          <a:endParaRPr lang="en-US" dirty="0"/>
                        </a:p>
                      </a:txBody>
                      <a:tcPr marL="42353" marR="42353" anchor="ctr"/>
                    </a:tc>
                    <a:tc>
                      <a:txBody>
                        <a:bodyPr/>
                        <a:lstStyle/>
                        <a:p>
                          <a:pPr algn="ctr"/>
                          <a14:m>
                            <m:oMathPara xmlns:m="http://schemas.openxmlformats.org/officeDocument/2006/math">
                              <m:oMathParaPr>
                                <m:jc m:val="centerGroup"/>
                              </m:oMathParaPr>
                              <m:oMath xmlns:m="http://schemas.openxmlformats.org/officeDocument/2006/math">
                                <m:r>
                                  <a:rPr lang="en-US" dirty="0" smtClean="0">
                                    <a:latin typeface="Cambria Math" panose="02040503050406030204" pitchFamily="18" charset="0"/>
                                  </a:rPr>
                                  <m:t>0.05</m:t>
                                </m:r>
                              </m:oMath>
                            </m:oMathPara>
                          </a14:m>
                          <a:endParaRPr lang="en-US" dirty="0"/>
                        </a:p>
                      </a:txBody>
                      <a:tcPr marL="42353" marR="42353" anchor="ctr"/>
                    </a:tc>
                    <a:tc>
                      <a:txBody>
                        <a:bodyPr/>
                        <a:lstStyle/>
                        <a:p>
                          <a:pPr algn="ctr"/>
                          <a14:m>
                            <m:oMathPara xmlns:m="http://schemas.openxmlformats.org/officeDocument/2006/math">
                              <m:oMathParaPr>
                                <m:jc m:val="centerGroup"/>
                              </m:oMathParaPr>
                              <m:oMath xmlns:m="http://schemas.openxmlformats.org/officeDocument/2006/math">
                                <m:r>
                                  <a:rPr lang="en-US" dirty="0" smtClean="0">
                                    <a:latin typeface="Cambria Math" panose="02040503050406030204" pitchFamily="18" charset="0"/>
                                  </a:rPr>
                                  <m:t>0.95</m:t>
                                </m:r>
                              </m:oMath>
                            </m:oMathPara>
                          </a14:m>
                          <a:endParaRPr lang="en-US" dirty="0"/>
                        </a:p>
                      </a:txBody>
                      <a:tcPr marL="42353" marR="42353" anchor="ctr"/>
                    </a:tc>
                    <a:extLst>
                      <a:ext uri="{0D108BD9-81ED-4DB2-BD59-A6C34878D82A}">
                        <a16:rowId xmlns:a16="http://schemas.microsoft.com/office/drawing/2014/main" xmlns="" val="500185832"/>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charset="0"/>
                                      </a:rPr>
                                    </m:ctrlPr>
                                  </m:sSubPr>
                                  <m:e>
                                    <m:r>
                                      <a:rPr lang="en-US" smtClean="0">
                                        <a:latin typeface="Cambria Math" panose="02040503050406030204" pitchFamily="18" charset="0"/>
                                      </a:rPr>
                                      <m:t>𝜇</m:t>
                                    </m:r>
                                  </m:e>
                                  <m:sub>
                                    <m:r>
                                      <a:rPr lang="en-US" smtClean="0">
                                        <a:latin typeface="Cambria Math" panose="02040503050406030204" pitchFamily="18" charset="0"/>
                                      </a:rPr>
                                      <m:t>𝐵</m:t>
                                    </m:r>
                                  </m:sub>
                                </m:sSub>
                                <m:r>
                                  <a:rPr lang="en-US" smtClean="0">
                                    <a:latin typeface="Cambria Math" panose="02040503050406030204" pitchFamily="18" charset="0"/>
                                  </a:rPr>
                                  <m:t>≠</m:t>
                                </m:r>
                                <m:sSub>
                                  <m:sSubPr>
                                    <m:ctrlPr>
                                      <a:rPr lang="en-US" i="1" smtClean="0">
                                        <a:latin typeface="Cambria Math" charset="0"/>
                                      </a:rPr>
                                    </m:ctrlPr>
                                  </m:sSubPr>
                                  <m:e>
                                    <m:r>
                                      <a:rPr lang="en-US" smtClean="0">
                                        <a:latin typeface="Cambria Math" panose="02040503050406030204" pitchFamily="18" charset="0"/>
                                      </a:rPr>
                                      <m:t>𝜇</m:t>
                                    </m:r>
                                  </m:e>
                                  <m:sub>
                                    <m:r>
                                      <a:rPr lang="en-US" smtClean="0">
                                        <a:latin typeface="Cambria Math" panose="02040503050406030204" pitchFamily="18" charset="0"/>
                                      </a:rPr>
                                      <m:t>𝐶</m:t>
                                    </m:r>
                                  </m:sub>
                                </m:sSub>
                              </m:oMath>
                            </m:oMathPara>
                          </a14:m>
                          <a:endParaRPr lang="en-US" dirty="0"/>
                        </a:p>
                      </a:txBody>
                      <a:tcPr marL="42353" marR="42353" anchor="ctr"/>
                    </a:tc>
                    <a:tc>
                      <a:txBody>
                        <a:bodyPr/>
                        <a:lstStyle/>
                        <a:p>
                          <a:pPr algn="ctr"/>
                          <a14:m>
                            <m:oMathPara xmlns:m="http://schemas.openxmlformats.org/officeDocument/2006/math">
                              <m:oMathParaPr>
                                <m:jc m:val="centerGroup"/>
                              </m:oMathParaPr>
                              <m:oMath xmlns:m="http://schemas.openxmlformats.org/officeDocument/2006/math">
                                <m:r>
                                  <a:rPr lang="en-US" dirty="0" smtClean="0">
                                    <a:latin typeface="Cambria Math" panose="02040503050406030204" pitchFamily="18" charset="0"/>
                                  </a:rPr>
                                  <m:t>0.05</m:t>
                                </m:r>
                              </m:oMath>
                            </m:oMathPara>
                          </a14:m>
                          <a:endParaRPr lang="en-US" dirty="0"/>
                        </a:p>
                      </a:txBody>
                      <a:tcPr marL="42353" marR="42353" anchor="ctr"/>
                    </a:tc>
                    <a:tc>
                      <a:txBody>
                        <a:bodyPr/>
                        <a:lstStyle/>
                        <a:p>
                          <a:pPr algn="ctr"/>
                          <a14:m>
                            <m:oMathPara xmlns:m="http://schemas.openxmlformats.org/officeDocument/2006/math">
                              <m:oMathParaPr>
                                <m:jc m:val="centerGroup"/>
                              </m:oMathParaPr>
                              <m:oMath xmlns:m="http://schemas.openxmlformats.org/officeDocument/2006/math">
                                <m:r>
                                  <a:rPr lang="en-US" dirty="0" smtClean="0">
                                    <a:latin typeface="Cambria Math" panose="02040503050406030204" pitchFamily="18" charset="0"/>
                                  </a:rPr>
                                  <m:t>0.95</m:t>
                                </m:r>
                              </m:oMath>
                            </m:oMathPara>
                          </a14:m>
                          <a:endParaRPr lang="en-US" dirty="0"/>
                        </a:p>
                      </a:txBody>
                      <a:tcPr marL="42353" marR="42353" anchor="ctr"/>
                    </a:tc>
                    <a:extLst>
                      <a:ext uri="{0D108BD9-81ED-4DB2-BD59-A6C34878D82A}">
                        <a16:rowId xmlns:a16="http://schemas.microsoft.com/office/drawing/2014/main" xmlns="" val="1018658799"/>
                      </a:ext>
                    </a:extLst>
                  </a:tr>
                  <a:tr h="370840">
                    <a:tc>
                      <a:txBody>
                        <a:bodyPr/>
                        <a:lstStyle/>
                        <a:p>
                          <a:pPr algn="ctr"/>
                          <a:r>
                            <a:rPr lang="en-US" dirty="0"/>
                            <a:t>Overall</a:t>
                          </a:r>
                        </a:p>
                      </a:txBody>
                      <a:tcPr marL="42353" marR="42353" anchor="ctr"/>
                    </a:tc>
                    <a:tc>
                      <a:txBody>
                        <a:bodyPr/>
                        <a:lstStyle/>
                        <a:p>
                          <a:pPr algn="ctr"/>
                          <a14:m>
                            <m:oMath xmlns:m="http://schemas.openxmlformats.org/officeDocument/2006/math">
                              <m:r>
                                <a:rPr lang="en-US" smtClean="0">
                                  <a:latin typeface="Cambria Math" panose="02040503050406030204" pitchFamily="18" charset="0"/>
                                </a:rPr>
                                <m:t>1−0.857=</m:t>
                              </m:r>
                            </m:oMath>
                          </a14:m>
                          <a:r>
                            <a:rPr lang="en-US" b="1" dirty="0"/>
                            <a:t> </a:t>
                          </a:r>
                          <a14:m>
                            <m:oMath xmlns:m="http://schemas.openxmlformats.org/officeDocument/2006/math">
                              <m:r>
                                <a:rPr lang="en-US" smtClean="0">
                                  <a:latin typeface="Cambria Math" panose="02040503050406030204" pitchFamily="18" charset="0"/>
                                </a:rPr>
                                <m:t>𝟎</m:t>
                              </m:r>
                              <m:r>
                                <a:rPr lang="en-US" smtClean="0">
                                  <a:latin typeface="Cambria Math" panose="02040503050406030204" pitchFamily="18" charset="0"/>
                                </a:rPr>
                                <m:t>.</m:t>
                              </m:r>
                              <m:r>
                                <a:rPr lang="en-US" smtClean="0">
                                  <a:latin typeface="Cambria Math" panose="02040503050406030204" pitchFamily="18" charset="0"/>
                                </a:rPr>
                                <m:t>𝟏𝟒𝟑</m:t>
                              </m:r>
                            </m:oMath>
                          </a14:m>
                          <a:endParaRPr lang="en-US" b="1" dirty="0"/>
                        </a:p>
                      </a:txBody>
                      <a:tcPr marL="42353" marR="42353" anchor="ctr"/>
                    </a:tc>
                    <a:tc>
                      <a:txBody>
                        <a:bodyPr/>
                        <a:lstStyle/>
                        <a:p>
                          <a:pPr algn="ctr"/>
                          <a14:m>
                            <m:oMath xmlns:m="http://schemas.openxmlformats.org/officeDocument/2006/math">
                              <m:sSup>
                                <m:sSupPr>
                                  <m:ctrlPr>
                                    <a:rPr lang="en-US" i="1" smtClean="0">
                                      <a:latin typeface="Cambria Math" charset="0"/>
                                    </a:rPr>
                                  </m:ctrlPr>
                                </m:sSupPr>
                                <m:e>
                                  <m:r>
                                    <a:rPr lang="en-US" smtClean="0">
                                      <a:latin typeface="Cambria Math" panose="02040503050406030204" pitchFamily="18" charset="0"/>
                                    </a:rPr>
                                    <m:t>0.95</m:t>
                                  </m:r>
                                </m:e>
                                <m:sup>
                                  <m:r>
                                    <a:rPr lang="en-US" smtClean="0">
                                      <a:latin typeface="Cambria Math" panose="02040503050406030204" pitchFamily="18" charset="0"/>
                                    </a:rPr>
                                    <m:t>3</m:t>
                                  </m:r>
                                </m:sup>
                              </m:sSup>
                              <m:r>
                                <a:rPr lang="en-US" smtClean="0">
                                  <a:latin typeface="Cambria Math" panose="02040503050406030204" pitchFamily="18" charset="0"/>
                                </a:rPr>
                                <m:t>≈</m:t>
                              </m:r>
                            </m:oMath>
                          </a14:m>
                          <a:r>
                            <a:rPr lang="en-US" b="1" dirty="0"/>
                            <a:t> </a:t>
                          </a:r>
                          <a14:m>
                            <m:oMath xmlns:m="http://schemas.openxmlformats.org/officeDocument/2006/math">
                              <m:r>
                                <a:rPr lang="en-US" smtClean="0">
                                  <a:latin typeface="Cambria Math" panose="02040503050406030204" pitchFamily="18" charset="0"/>
                                </a:rPr>
                                <m:t>𝟎</m:t>
                              </m:r>
                              <m:r>
                                <a:rPr lang="en-US" smtClean="0">
                                  <a:latin typeface="Cambria Math" panose="02040503050406030204" pitchFamily="18" charset="0"/>
                                </a:rPr>
                                <m:t>.</m:t>
                              </m:r>
                              <m:r>
                                <a:rPr lang="en-US" smtClean="0">
                                  <a:latin typeface="Cambria Math" panose="02040503050406030204" pitchFamily="18" charset="0"/>
                                </a:rPr>
                                <m:t>𝟖𝟓𝟕</m:t>
                              </m:r>
                            </m:oMath>
                          </a14:m>
                          <a:endParaRPr lang="en-US" b="1" dirty="0"/>
                        </a:p>
                      </a:txBody>
                      <a:tcPr marL="42353" marR="42353" anchor="ctr"/>
                    </a:tc>
                    <a:extLst>
                      <a:ext uri="{0D108BD9-81ED-4DB2-BD59-A6C34878D82A}">
                        <a16:rowId xmlns:a16="http://schemas.microsoft.com/office/drawing/2014/main" xmlns="" val="1482558519"/>
                      </a:ext>
                    </a:extLst>
                  </a:tr>
                </a:tbl>
              </a:graphicData>
            </a:graphic>
          </p:graphicFrame>
        </mc:Choice>
        <mc:Fallback xmlns="">
          <p:graphicFrame>
            <p:nvGraphicFramePr>
              <p:cNvPr id="4" name="Content Placeholder 3"/>
              <p:cNvGraphicFramePr>
                <a:graphicFrameLocks noGrp="1"/>
              </p:cNvGraphicFramePr>
              <p:nvPr>
                <p:ph sz="half" idx="1"/>
                <p:extLst>
                  <p:ext uri="{D42A27DB-BD31-4B8C-83A1-F6EECF244321}">
                    <p14:modId xmlns:p14="http://schemas.microsoft.com/office/powerpoint/2010/main" val="2943744031"/>
                  </p:ext>
                </p:extLst>
              </p:nvPr>
            </p:nvGraphicFramePr>
            <p:xfrm>
              <a:off x="1028700" y="2286000"/>
              <a:ext cx="3335337" cy="2123059"/>
            </p:xfrm>
            <a:graphic>
              <a:graphicData uri="http://schemas.openxmlformats.org/drawingml/2006/table">
                <a:tbl>
                  <a:tblPr firstRow="1" lastRow="1">
                    <a:tableStyleId>{74C1A8A3-306A-4EB7-A6B1-4F7E0EB9C5D6}</a:tableStyleId>
                  </a:tblPr>
                  <a:tblGrid>
                    <a:gridCol w="1111779">
                      <a:extLst>
                        <a:ext uri="{9D8B030D-6E8A-4147-A177-3AD203B41FA5}">
                          <a16:colId xmlns:a16="http://schemas.microsoft.com/office/drawing/2014/main" val="3677683484"/>
                        </a:ext>
                      </a:extLst>
                    </a:gridCol>
                    <a:gridCol w="1111779">
                      <a:extLst>
                        <a:ext uri="{9D8B030D-6E8A-4147-A177-3AD203B41FA5}">
                          <a16:colId xmlns:a16="http://schemas.microsoft.com/office/drawing/2014/main" val="4030847747"/>
                        </a:ext>
                      </a:extLst>
                    </a:gridCol>
                    <a:gridCol w="1111779">
                      <a:extLst>
                        <a:ext uri="{9D8B030D-6E8A-4147-A177-3AD203B41FA5}">
                          <a16:colId xmlns:a16="http://schemas.microsoft.com/office/drawing/2014/main" val="514465770"/>
                        </a:ext>
                      </a:extLst>
                    </a:gridCol>
                  </a:tblGrid>
                  <a:tr h="502920">
                    <a:tc>
                      <a:txBody>
                        <a:bodyPr/>
                        <a:lstStyle/>
                        <a:p>
                          <a:pPr algn="ctr"/>
                          <a:r>
                            <a:rPr lang="en-US" dirty="0"/>
                            <a:t>Test</a:t>
                          </a:r>
                        </a:p>
                      </a:txBody>
                      <a:tcPr marL="42353" marR="42353" anchor="ctr"/>
                    </a:tc>
                    <a:tc>
                      <a:txBody>
                        <a:bodyPr/>
                        <a:lstStyle/>
                        <a:p>
                          <a:pPr algn="ctr"/>
                          <a:r>
                            <a:rPr lang="en-US" dirty="0"/>
                            <a:t>Chance of Type I Error</a:t>
                          </a:r>
                        </a:p>
                      </a:txBody>
                      <a:tcPr marL="42353" marR="42353" anchor="ctr"/>
                    </a:tc>
                    <a:tc>
                      <a:txBody>
                        <a:bodyPr/>
                        <a:lstStyle/>
                        <a:p>
                          <a:pPr algn="ctr"/>
                          <a:r>
                            <a:rPr lang="en-US" dirty="0"/>
                            <a:t>Chance of no Type</a:t>
                          </a:r>
                          <a:r>
                            <a:rPr lang="en-US" baseline="0" dirty="0"/>
                            <a:t> I Error</a:t>
                          </a:r>
                          <a:endParaRPr lang="en-US" dirty="0"/>
                        </a:p>
                      </a:txBody>
                      <a:tcPr marL="42353" marR="42353" anchor="ctr"/>
                    </a:tc>
                    <a:extLst>
                      <a:ext uri="{0D108BD9-81ED-4DB2-BD59-A6C34878D82A}">
                        <a16:rowId xmlns:a16="http://schemas.microsoft.com/office/drawing/2014/main" val="2436219442"/>
                      </a:ext>
                    </a:extLst>
                  </a:tr>
                  <a:tr h="370840">
                    <a:tc>
                      <a:txBody>
                        <a:bodyPr/>
                        <a:lstStyle/>
                        <a:p>
                          <a:endParaRPr lang="en-US"/>
                        </a:p>
                      </a:txBody>
                      <a:tcPr marL="42353" marR="42353" anchor="ctr">
                        <a:blipFill>
                          <a:blip r:embed="rId2"/>
                          <a:stretch>
                            <a:fillRect t="-140984" r="-202186" b="-339344"/>
                          </a:stretch>
                        </a:blipFill>
                      </a:tcPr>
                    </a:tc>
                    <a:tc>
                      <a:txBody>
                        <a:bodyPr/>
                        <a:lstStyle/>
                        <a:p>
                          <a:endParaRPr lang="en-US"/>
                        </a:p>
                      </a:txBody>
                      <a:tcPr marL="42353" marR="42353" anchor="ctr">
                        <a:blipFill>
                          <a:blip r:embed="rId2"/>
                          <a:stretch>
                            <a:fillRect l="-100549" t="-140984" r="-103297" b="-339344"/>
                          </a:stretch>
                        </a:blipFill>
                      </a:tcPr>
                    </a:tc>
                    <a:tc>
                      <a:txBody>
                        <a:bodyPr/>
                        <a:lstStyle/>
                        <a:p>
                          <a:endParaRPr lang="en-US"/>
                        </a:p>
                      </a:txBody>
                      <a:tcPr marL="42353" marR="42353" anchor="ctr">
                        <a:blipFill>
                          <a:blip r:embed="rId2"/>
                          <a:stretch>
                            <a:fillRect l="-199454" t="-140984" r="-2732" b="-339344"/>
                          </a:stretch>
                        </a:blipFill>
                      </a:tcPr>
                    </a:tc>
                    <a:extLst>
                      <a:ext uri="{0D108BD9-81ED-4DB2-BD59-A6C34878D82A}">
                        <a16:rowId xmlns:a16="http://schemas.microsoft.com/office/drawing/2014/main" val="1618859535"/>
                      </a:ext>
                    </a:extLst>
                  </a:tr>
                  <a:tr h="370840">
                    <a:tc>
                      <a:txBody>
                        <a:bodyPr/>
                        <a:lstStyle/>
                        <a:p>
                          <a:endParaRPr lang="en-US"/>
                        </a:p>
                      </a:txBody>
                      <a:tcPr marL="42353" marR="42353" anchor="ctr">
                        <a:blipFill>
                          <a:blip r:embed="rId2"/>
                          <a:stretch>
                            <a:fillRect t="-240984" r="-202186" b="-239344"/>
                          </a:stretch>
                        </a:blipFill>
                      </a:tcPr>
                    </a:tc>
                    <a:tc>
                      <a:txBody>
                        <a:bodyPr/>
                        <a:lstStyle/>
                        <a:p>
                          <a:endParaRPr lang="en-US"/>
                        </a:p>
                      </a:txBody>
                      <a:tcPr marL="42353" marR="42353" anchor="ctr">
                        <a:blipFill>
                          <a:blip r:embed="rId2"/>
                          <a:stretch>
                            <a:fillRect l="-100549" t="-240984" r="-103297" b="-239344"/>
                          </a:stretch>
                        </a:blipFill>
                      </a:tcPr>
                    </a:tc>
                    <a:tc>
                      <a:txBody>
                        <a:bodyPr/>
                        <a:lstStyle/>
                        <a:p>
                          <a:endParaRPr lang="en-US"/>
                        </a:p>
                      </a:txBody>
                      <a:tcPr marL="42353" marR="42353" anchor="ctr">
                        <a:blipFill>
                          <a:blip r:embed="rId2"/>
                          <a:stretch>
                            <a:fillRect l="-199454" t="-240984" r="-2732" b="-239344"/>
                          </a:stretch>
                        </a:blipFill>
                      </a:tcPr>
                    </a:tc>
                    <a:extLst>
                      <a:ext uri="{0D108BD9-81ED-4DB2-BD59-A6C34878D82A}">
                        <a16:rowId xmlns:a16="http://schemas.microsoft.com/office/drawing/2014/main" val="500185832"/>
                      </a:ext>
                    </a:extLst>
                  </a:tr>
                  <a:tr h="370840">
                    <a:tc>
                      <a:txBody>
                        <a:bodyPr/>
                        <a:lstStyle/>
                        <a:p>
                          <a:endParaRPr lang="en-US"/>
                        </a:p>
                      </a:txBody>
                      <a:tcPr marL="42353" marR="42353" anchor="ctr">
                        <a:blipFill>
                          <a:blip r:embed="rId2"/>
                          <a:stretch>
                            <a:fillRect t="-340984" r="-202186" b="-139344"/>
                          </a:stretch>
                        </a:blipFill>
                      </a:tcPr>
                    </a:tc>
                    <a:tc>
                      <a:txBody>
                        <a:bodyPr/>
                        <a:lstStyle/>
                        <a:p>
                          <a:endParaRPr lang="en-US"/>
                        </a:p>
                      </a:txBody>
                      <a:tcPr marL="42353" marR="42353" anchor="ctr">
                        <a:blipFill>
                          <a:blip r:embed="rId2"/>
                          <a:stretch>
                            <a:fillRect l="-100549" t="-340984" r="-103297" b="-139344"/>
                          </a:stretch>
                        </a:blipFill>
                      </a:tcPr>
                    </a:tc>
                    <a:tc>
                      <a:txBody>
                        <a:bodyPr/>
                        <a:lstStyle/>
                        <a:p>
                          <a:endParaRPr lang="en-US"/>
                        </a:p>
                      </a:txBody>
                      <a:tcPr marL="42353" marR="42353" anchor="ctr">
                        <a:blipFill>
                          <a:blip r:embed="rId2"/>
                          <a:stretch>
                            <a:fillRect l="-199454" t="-340984" r="-2732" b="-139344"/>
                          </a:stretch>
                        </a:blipFill>
                      </a:tcPr>
                    </a:tc>
                    <a:extLst>
                      <a:ext uri="{0D108BD9-81ED-4DB2-BD59-A6C34878D82A}">
                        <a16:rowId xmlns:a16="http://schemas.microsoft.com/office/drawing/2014/main" val="1018658799"/>
                      </a:ext>
                    </a:extLst>
                  </a:tr>
                  <a:tr h="507619">
                    <a:tc>
                      <a:txBody>
                        <a:bodyPr/>
                        <a:lstStyle/>
                        <a:p>
                          <a:pPr algn="ctr"/>
                          <a:r>
                            <a:rPr lang="en-US" dirty="0"/>
                            <a:t>Overall</a:t>
                          </a:r>
                        </a:p>
                      </a:txBody>
                      <a:tcPr marL="42353" marR="42353" anchor="ctr"/>
                    </a:tc>
                    <a:tc>
                      <a:txBody>
                        <a:bodyPr/>
                        <a:lstStyle/>
                        <a:p>
                          <a:endParaRPr lang="en-US"/>
                        </a:p>
                      </a:txBody>
                      <a:tcPr marL="42353" marR="42353" anchor="ctr">
                        <a:blipFill>
                          <a:blip r:embed="rId2"/>
                          <a:stretch>
                            <a:fillRect l="-100549" t="-324096" r="-103297" b="-2410"/>
                          </a:stretch>
                        </a:blipFill>
                      </a:tcPr>
                    </a:tc>
                    <a:tc>
                      <a:txBody>
                        <a:bodyPr/>
                        <a:lstStyle/>
                        <a:p>
                          <a:endParaRPr lang="en-US"/>
                        </a:p>
                      </a:txBody>
                      <a:tcPr marL="42353" marR="42353" anchor="ctr">
                        <a:blipFill>
                          <a:blip r:embed="rId2"/>
                          <a:stretch>
                            <a:fillRect l="-199454" t="-324096" r="-2732" b="-2410"/>
                          </a:stretch>
                        </a:blipFill>
                      </a:tcPr>
                    </a:tc>
                    <a:extLst>
                      <a:ext uri="{0D108BD9-81ED-4DB2-BD59-A6C34878D82A}">
                        <a16:rowId xmlns:a16="http://schemas.microsoft.com/office/drawing/2014/main" val="1482558519"/>
                      </a:ext>
                    </a:extLst>
                  </a:tr>
                </a:tbl>
              </a:graphicData>
            </a:graphic>
          </p:graphicFrame>
        </mc:Fallback>
      </mc:AlternateContent>
      <p:sp>
        <p:nvSpPr>
          <p:cNvPr id="5" name="Content Placeholder 4"/>
          <p:cNvSpPr>
            <a:spLocks noGrp="1"/>
          </p:cNvSpPr>
          <p:nvPr>
            <p:ph sz="half" idx="2"/>
          </p:nvPr>
        </p:nvSpPr>
        <p:spPr>
          <a:xfrm>
            <a:off x="4894052" y="2286000"/>
            <a:ext cx="3335840" cy="4038600"/>
          </a:xfrm>
        </p:spPr>
        <p:txBody>
          <a:bodyPr>
            <a:normAutofit fontScale="92500" lnSpcReduction="10000"/>
          </a:bodyPr>
          <a:lstStyle/>
          <a:p>
            <a:pPr marL="0" indent="0">
              <a:buNone/>
            </a:pPr>
            <a:r>
              <a:rPr lang="en-US" dirty="0"/>
              <a:t>Even though each test has only a Type I Error rate of 0.05, the 3 tests together have a Type I Error rate of </a:t>
            </a:r>
            <a:r>
              <a:rPr lang="en-US" b="1" dirty="0"/>
              <a:t>0.143.</a:t>
            </a:r>
          </a:p>
          <a:p>
            <a:pPr marL="0" indent="0">
              <a:buNone/>
            </a:pPr>
            <a:r>
              <a:rPr lang="en-US" dirty="0"/>
              <a:t>Doing 3 tests at the 0.05 level means there is a 14.3% chance we will reject </a:t>
            </a:r>
            <a:r>
              <a:rPr lang="en-US" b="1" dirty="0"/>
              <a:t>at least one</a:t>
            </a:r>
            <a:r>
              <a:rPr lang="en-US" dirty="0"/>
              <a:t> null hypothesis, even if all the nulls are true.</a:t>
            </a:r>
          </a:p>
          <a:p>
            <a:pPr marL="0" indent="0">
              <a:buNone/>
            </a:pPr>
            <a:endParaRPr lang="en-US" dirty="0"/>
          </a:p>
          <a:p>
            <a:pPr marL="0" indent="0">
              <a:buNone/>
            </a:pPr>
            <a:r>
              <a:rPr lang="en-US" dirty="0"/>
              <a:t>If we have 4 groups, we will need 6 comparisons, giving a 26.3% chance of making at least 1 Type I Error. And so on.</a:t>
            </a:r>
          </a:p>
        </p:txBody>
      </p:sp>
      <p:cxnSp>
        <p:nvCxnSpPr>
          <p:cNvPr id="7" name="Straight Arrow Connector 6"/>
          <p:cNvCxnSpPr/>
          <p:nvPr/>
        </p:nvCxnSpPr>
        <p:spPr>
          <a:xfrm>
            <a:off x="4191000" y="2971800"/>
            <a:ext cx="0" cy="1219200"/>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 name="Straight Arrow Connector 8"/>
          <p:cNvCxnSpPr/>
          <p:nvPr/>
        </p:nvCxnSpPr>
        <p:spPr>
          <a:xfrm flipH="1">
            <a:off x="3124200" y="4191000"/>
            <a:ext cx="304800" cy="0"/>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 name="TextBox 11"/>
          <p:cNvSpPr txBox="1"/>
          <p:nvPr/>
        </p:nvSpPr>
        <p:spPr>
          <a:xfrm>
            <a:off x="1028700" y="5181600"/>
            <a:ext cx="2400300" cy="1323439"/>
          </a:xfrm>
          <a:prstGeom prst="rect">
            <a:avLst/>
          </a:prstGeom>
          <a:noFill/>
        </p:spPr>
        <p:txBody>
          <a:bodyPr wrap="square" rtlCol="0">
            <a:spAutoFit/>
          </a:bodyPr>
          <a:lstStyle/>
          <a:p>
            <a:r>
              <a:rPr lang="en-US" sz="1600" dirty="0"/>
              <a:t>Note: this assumes the tests are independent, but them being dependent will not give us much better results.</a:t>
            </a:r>
          </a:p>
        </p:txBody>
      </p:sp>
    </p:spTree>
    <p:extLst>
      <p:ext uri="{BB962C8B-B14F-4D97-AF65-F5344CB8AC3E}">
        <p14:creationId xmlns:p14="http://schemas.microsoft.com/office/powerpoint/2010/main" val="2163503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does doing multiple tests inflate Type I Error?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a:t>Another way to look at it:</a:t>
                </a:r>
              </a:p>
              <a:p>
                <a:r>
                  <a:rPr lang="en-US" dirty="0"/>
                  <a:t>If you use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=0.05</m:t>
                    </m:r>
                  </m:oMath>
                </a14:m>
                <a:r>
                  <a:rPr lang="en-US" dirty="0"/>
                  <a:t>, you expect to reject the null when it’s true one out of every 20 tests </a:t>
                </a:r>
                <a14:m>
                  <m:oMath xmlns:m="http://schemas.openxmlformats.org/officeDocument/2006/math">
                    <m:d>
                      <m:dPr>
                        <m:ctrlPr>
                          <a:rPr lang="en-US" b="0" i="1" smtClean="0">
                            <a:latin typeface="Cambria Math" charset="0"/>
                          </a:rPr>
                        </m:ctrlPr>
                      </m:dPr>
                      <m:e>
                        <m:r>
                          <a:rPr lang="en-US" b="0" i="1" smtClean="0">
                            <a:latin typeface="Cambria Math" panose="02040503050406030204" pitchFamily="18" charset="0"/>
                          </a:rPr>
                          <m:t>0.05=</m:t>
                        </m:r>
                        <m:f>
                          <m:fPr>
                            <m:ctrlPr>
                              <a:rPr lang="en-US" b="0" i="1" smtClean="0">
                                <a:latin typeface="Cambria Math"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20</m:t>
                            </m:r>
                          </m:den>
                        </m:f>
                      </m:e>
                    </m:d>
                  </m:oMath>
                </a14:m>
                <a:endParaRPr lang="en-US" dirty="0"/>
              </a:p>
              <a:p>
                <a:pPr lvl="1"/>
                <a:r>
                  <a:rPr lang="en-US" dirty="0"/>
                  <a:t>See multiple testing comic posted on discussion board</a:t>
                </a:r>
              </a:p>
              <a:p>
                <a:r>
                  <a:rPr lang="en-US" dirty="0"/>
                  <a:t>In fact, the chance that you would </a:t>
                </a:r>
                <a:r>
                  <a:rPr lang="en-US" b="1" dirty="0"/>
                  <a:t>not</a:t>
                </a:r>
                <a:r>
                  <a:rPr lang="en-US" dirty="0"/>
                  <a:t> make at least one Type I Error if the null was true for 20 tests is only 36%</a:t>
                </a:r>
              </a:p>
              <a:p>
                <a:pPr lvl="1"/>
                <a:r>
                  <a:rPr lang="en-US" dirty="0"/>
                  <a:t>This means the chance of making one or more errors is 64% – a little higher than the 5% we intended!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31" t="-1361" r="-423"/>
                </a:stretch>
              </a:blipFill>
            </p:spPr>
            <p:txBody>
              <a:bodyPr/>
              <a:lstStyle/>
              <a:p>
                <a:r>
                  <a:rPr lang="en-US">
                    <a:noFill/>
                  </a:rPr>
                  <a:t> </a:t>
                </a:r>
              </a:p>
            </p:txBody>
          </p:sp>
        </mc:Fallback>
      </mc:AlternateContent>
    </p:spTree>
    <p:extLst>
      <p:ext uri="{BB962C8B-B14F-4D97-AF65-F5344CB8AC3E}">
        <p14:creationId xmlns:p14="http://schemas.microsoft.com/office/powerpoint/2010/main" val="906671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does doing multiple tests inflate Type I Error?</a:t>
            </a:r>
          </a:p>
        </p:txBody>
      </p:sp>
      <p:sp>
        <p:nvSpPr>
          <p:cNvPr id="3" name="Content Placeholder 2"/>
          <p:cNvSpPr>
            <a:spLocks noGrp="1"/>
          </p:cNvSpPr>
          <p:nvPr>
            <p:ph idx="1"/>
          </p:nvPr>
        </p:nvSpPr>
        <p:spPr/>
        <p:txBody>
          <a:bodyPr>
            <a:normAutofit lnSpcReduction="10000"/>
          </a:bodyPr>
          <a:lstStyle/>
          <a:p>
            <a:r>
              <a:rPr lang="en-US" dirty="0"/>
              <a:t>To fix this we can either:</a:t>
            </a:r>
          </a:p>
          <a:p>
            <a:pPr lvl="1"/>
            <a:r>
              <a:rPr lang="en-US" dirty="0"/>
              <a:t>Adjust the significance/confidence level</a:t>
            </a:r>
          </a:p>
          <a:p>
            <a:pPr lvl="2"/>
            <a:r>
              <a:rPr lang="en-US" dirty="0"/>
              <a:t>Example: Bonferroni</a:t>
            </a:r>
          </a:p>
          <a:p>
            <a:pPr lvl="1"/>
            <a:r>
              <a:rPr lang="en-US" dirty="0"/>
              <a:t>Adjust the test statistic</a:t>
            </a:r>
          </a:p>
          <a:p>
            <a:pPr lvl="2"/>
            <a:r>
              <a:rPr lang="en-US" dirty="0"/>
              <a:t>Example: Tukey’s HSD</a:t>
            </a:r>
          </a:p>
          <a:p>
            <a:r>
              <a:rPr lang="en-US" dirty="0"/>
              <a:t>Note: in the MEANS statement of PROC GLM, SAS always “adjusts it back,” so</a:t>
            </a:r>
          </a:p>
          <a:p>
            <a:pPr lvl="1"/>
            <a:r>
              <a:rPr lang="en-US" dirty="0"/>
              <a:t>any p-values it gives you can be compared with 0.05</a:t>
            </a:r>
          </a:p>
          <a:p>
            <a:pPr lvl="1"/>
            <a:r>
              <a:rPr lang="en-US" dirty="0"/>
              <a:t>the confidence intervals are “simultaneous” meaning that as a group they have a 95% confidence level</a:t>
            </a:r>
          </a:p>
        </p:txBody>
      </p:sp>
    </p:spTree>
    <p:extLst>
      <p:ext uri="{BB962C8B-B14F-4D97-AF65-F5344CB8AC3E}">
        <p14:creationId xmlns:p14="http://schemas.microsoft.com/office/powerpoint/2010/main" val="2802782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Walk Through of  EXAMPLE in SAS</a:t>
            </a:r>
          </a:p>
        </p:txBody>
      </p:sp>
      <p:sp>
        <p:nvSpPr>
          <p:cNvPr id="3" name="Text Placeholder 2"/>
          <p:cNvSpPr>
            <a:spLocks noGrp="1"/>
          </p:cNvSpPr>
          <p:nvPr>
            <p:ph type="body" idx="1"/>
          </p:nvPr>
        </p:nvSpPr>
        <p:spPr/>
        <p:txBody>
          <a:bodyPr/>
          <a:lstStyle/>
          <a:p>
            <a:r>
              <a:rPr lang="en-US" dirty="0"/>
              <a:t>Spock Conspiracy Trial – Multiple Comparisons</a:t>
            </a:r>
          </a:p>
        </p:txBody>
      </p:sp>
    </p:spTree>
    <p:extLst>
      <p:ext uri="{BB962C8B-B14F-4D97-AF65-F5344CB8AC3E}">
        <p14:creationId xmlns:p14="http://schemas.microsoft.com/office/powerpoint/2010/main" val="33782828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1_Crop">
  <a:themeElements>
    <a:clrScheme name="Custom 1">
      <a:dk1>
        <a:sysClr val="windowText" lastClr="000000"/>
      </a:dk1>
      <a:lt1>
        <a:sysClr val="window" lastClr="FFFFFF"/>
      </a:lt1>
      <a:dk2>
        <a:srgbClr val="242852"/>
      </a:dk2>
      <a:lt2>
        <a:srgbClr val="FFFFFF"/>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1">
    <a:dk1>
      <a:sysClr val="windowText" lastClr="000000"/>
    </a:dk1>
    <a:lt1>
      <a:sysClr val="window" lastClr="FFFFFF"/>
    </a:lt1>
    <a:dk2>
      <a:srgbClr val="242852"/>
    </a:dk2>
    <a:lt2>
      <a:srgbClr val="FFFFFF"/>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docProps/app.xml><?xml version="1.0" encoding="utf-8"?>
<Properties xmlns="http://schemas.openxmlformats.org/officeDocument/2006/extended-properties" xmlns:vt="http://schemas.openxmlformats.org/officeDocument/2006/docPropsVTypes">
  <Template/>
  <TotalTime>33746</TotalTime>
  <Words>2446</Words>
  <Application>Microsoft Macintosh PowerPoint</Application>
  <PresentationFormat>On-screen Show (4:3)</PresentationFormat>
  <Paragraphs>260</Paragraphs>
  <Slides>37</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37</vt:i4>
      </vt:variant>
    </vt:vector>
  </HeadingPairs>
  <TitlesOfParts>
    <vt:vector size="43" baseType="lpstr">
      <vt:lpstr>Calibri</vt:lpstr>
      <vt:lpstr>Cambria Math</vt:lpstr>
      <vt:lpstr>Courier New</vt:lpstr>
      <vt:lpstr>Franklin Gothic Book</vt:lpstr>
      <vt:lpstr>Crop</vt:lpstr>
      <vt:lpstr>1_Crop</vt:lpstr>
      <vt:lpstr>Experimental Statistics I</vt:lpstr>
      <vt:lpstr>Housekeeping Notes  Midterm</vt:lpstr>
      <vt:lpstr>Housekeeping Notes</vt:lpstr>
      <vt:lpstr>Some Questions From Unit 6 </vt:lpstr>
      <vt:lpstr>Why does doing multiple tests inflate Type I Error?</vt:lpstr>
      <vt:lpstr>Why does doing multiple tests inflate Type I Error?</vt:lpstr>
      <vt:lpstr>Why does doing multiple tests inflate Type I Error?</vt:lpstr>
      <vt:lpstr>Why does doing multiple tests inflate Type I Error?</vt:lpstr>
      <vt:lpstr>Walk Through of  EXAMPLE in SAS</vt:lpstr>
      <vt:lpstr>Example:  Spock Conspiracy Trial</vt:lpstr>
      <vt:lpstr>What we did last time</vt:lpstr>
      <vt:lpstr>Contrasts</vt:lpstr>
      <vt:lpstr>Contrasts</vt:lpstr>
      <vt:lpstr>Contrasts</vt:lpstr>
      <vt:lpstr>Contrasts</vt:lpstr>
      <vt:lpstr>Contrasts</vt:lpstr>
      <vt:lpstr>Contrasts</vt:lpstr>
      <vt:lpstr>Contrasts</vt:lpstr>
      <vt:lpstr>Contrasts</vt:lpstr>
      <vt:lpstr>Multiple Comparisons:  Dunnett’s</vt:lpstr>
      <vt:lpstr>Multiple Comparisons:  Dunnett’s</vt:lpstr>
      <vt:lpstr>Multiple Comparisons:  Tukey’s HSD</vt:lpstr>
      <vt:lpstr>Multiple Comparisons:  Tukey’s HSD</vt:lpstr>
      <vt:lpstr>Multiple Comparisons:  Tukey’s HSD</vt:lpstr>
      <vt:lpstr>Multiple Comparisons:  Tukey’s HSD</vt:lpstr>
      <vt:lpstr>Breakout Sessions</vt:lpstr>
      <vt:lpstr>BreakOUT Sessions</vt:lpstr>
      <vt:lpstr>Question 1</vt:lpstr>
      <vt:lpstr>Question 1 Follow-Up</vt:lpstr>
      <vt:lpstr>Question 2</vt:lpstr>
      <vt:lpstr>Question 2 Follow-Up</vt:lpstr>
      <vt:lpstr>Question 3</vt:lpstr>
      <vt:lpstr>Question 3 Follow-Up</vt:lpstr>
      <vt:lpstr>Question 4</vt:lpstr>
      <vt:lpstr>Question 4 Follow-Up</vt:lpstr>
      <vt:lpstr>Question 4 Follow-Up</vt:lpstr>
      <vt:lpstr>PowerPoint Presentation</vt:lpstr>
    </vt:vector>
  </TitlesOfParts>
  <Company>Southern Methodist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Science</dc:title>
  <dc:creator>Southern Methodist University</dc:creator>
  <cp:lastModifiedBy>Wallmark, Marie Frantz</cp:lastModifiedBy>
  <cp:revision>234</cp:revision>
  <dcterms:created xsi:type="dcterms:W3CDTF">2016-05-06T19:28:47Z</dcterms:created>
  <dcterms:modified xsi:type="dcterms:W3CDTF">2016-06-15T14:44:43Z</dcterms:modified>
</cp:coreProperties>
</file>