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4" r:id="rId6"/>
    <p:sldId id="260" r:id="rId7"/>
    <p:sldId id="266" r:id="rId8"/>
    <p:sldId id="272" r:id="rId9"/>
    <p:sldId id="267" r:id="rId10"/>
    <p:sldId id="269" r:id="rId11"/>
    <p:sldId id="270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707"/>
  </p:normalViewPr>
  <p:slideViewPr>
    <p:cSldViewPr>
      <p:cViewPr varScale="1">
        <p:scale>
          <a:sx n="85" d="100"/>
          <a:sy n="85" d="100"/>
        </p:scale>
        <p:origin x="1352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3143-2BD0-4763-920A-F9A947448419}" type="datetimeFigureOut">
              <a:rPr lang="en-US" smtClean="0"/>
              <a:t>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0346-1A97-4440-8E1E-76706AB50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16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3143-2BD0-4763-920A-F9A947448419}" type="datetimeFigureOut">
              <a:rPr lang="en-US" smtClean="0"/>
              <a:t>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0346-1A97-4440-8E1E-76706AB50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2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3143-2BD0-4763-920A-F9A947448419}" type="datetimeFigureOut">
              <a:rPr lang="en-US" smtClean="0"/>
              <a:t>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0346-1A97-4440-8E1E-76706AB50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36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3143-2BD0-4763-920A-F9A947448419}" type="datetimeFigureOut">
              <a:rPr lang="en-US" smtClean="0"/>
              <a:t>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0346-1A97-4440-8E1E-76706AB50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85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3143-2BD0-4763-920A-F9A947448419}" type="datetimeFigureOut">
              <a:rPr lang="en-US" smtClean="0"/>
              <a:t>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0346-1A97-4440-8E1E-76706AB50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5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3143-2BD0-4763-920A-F9A947448419}" type="datetimeFigureOut">
              <a:rPr lang="en-US" smtClean="0"/>
              <a:t>6/10/16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0346-1A97-4440-8E1E-76706AB50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458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3143-2BD0-4763-920A-F9A947448419}" type="datetimeFigureOut">
              <a:rPr lang="en-US" smtClean="0"/>
              <a:t>6/10/16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0346-1A97-4440-8E1E-76706AB50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87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3143-2BD0-4763-920A-F9A947448419}" type="datetimeFigureOut">
              <a:rPr lang="en-US" smtClean="0"/>
              <a:t>6/10/16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0346-1A97-4440-8E1E-76706AB50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29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3143-2BD0-4763-920A-F9A947448419}" type="datetimeFigureOut">
              <a:rPr lang="en-US" smtClean="0"/>
              <a:t>6/10/16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0346-1A97-4440-8E1E-76706AB50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48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3143-2BD0-4763-920A-F9A947448419}" type="datetimeFigureOut">
              <a:rPr lang="en-US" smtClean="0"/>
              <a:t>6/10/16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0346-1A97-4440-8E1E-76706AB50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26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3143-2BD0-4763-920A-F9A947448419}" type="datetimeFigureOut">
              <a:rPr lang="en-US" smtClean="0"/>
              <a:t>6/10/16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0346-1A97-4440-8E1E-76706AB50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58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43143-2BD0-4763-920A-F9A947448419}" type="datetimeFigureOut">
              <a:rPr lang="en-US" smtClean="0"/>
              <a:t>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90346-1A97-4440-8E1E-76706AB50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Data Science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Unit Five Live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0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dirty="0" smtClean="0"/>
              <a:t>Useful R Commands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/>
          </a:bodyPr>
          <a:lstStyle/>
          <a:p>
            <a:r>
              <a:rPr lang="en-US" sz="2800" dirty="0"/>
              <a:t>l</a:t>
            </a:r>
            <a:r>
              <a:rPr lang="en-US" sz="2800" dirty="0" smtClean="0"/>
              <a:t>s()     # list all the variables in the workspace</a:t>
            </a:r>
          </a:p>
          <a:p>
            <a:endParaRPr lang="en-US" sz="2800" dirty="0" smtClean="0"/>
          </a:p>
          <a:p>
            <a:r>
              <a:rPr lang="en-US" sz="2800" dirty="0" err="1"/>
              <a:t>r</a:t>
            </a:r>
            <a:r>
              <a:rPr lang="en-US" sz="2800" dirty="0" err="1" smtClean="0"/>
              <a:t>m</a:t>
            </a:r>
            <a:r>
              <a:rPr lang="en-US" sz="2800" dirty="0" smtClean="0"/>
              <a:t>(x) # remove variable x from the workspace</a:t>
            </a:r>
          </a:p>
          <a:p>
            <a:endParaRPr lang="en-US" sz="2800" dirty="0" smtClean="0"/>
          </a:p>
          <a:p>
            <a:r>
              <a:rPr lang="en-US" sz="2800" dirty="0" err="1">
                <a:solidFill>
                  <a:srgbClr val="FF0000"/>
                </a:solidFill>
              </a:rPr>
              <a:t>r</a:t>
            </a:r>
            <a:r>
              <a:rPr lang="en-US" sz="2800" dirty="0" err="1" smtClean="0">
                <a:solidFill>
                  <a:srgbClr val="FF0000"/>
                </a:solidFill>
              </a:rPr>
              <a:t>m</a:t>
            </a:r>
            <a:r>
              <a:rPr lang="en-US" sz="2800" dirty="0" smtClean="0">
                <a:solidFill>
                  <a:srgbClr val="FF0000"/>
                </a:solidFill>
              </a:rPr>
              <a:t>(list=ls())  </a:t>
            </a:r>
            <a:r>
              <a:rPr lang="en-US" sz="2800" dirty="0" smtClean="0"/>
              <a:t># remove all</a:t>
            </a:r>
          </a:p>
          <a:p>
            <a:endParaRPr lang="en-US" sz="2800" dirty="0" smtClean="0"/>
          </a:p>
          <a:p>
            <a:r>
              <a:rPr lang="en-US" sz="2800" dirty="0"/>
              <a:t>f</a:t>
            </a:r>
            <a:r>
              <a:rPr lang="en-US" sz="2800" dirty="0" smtClean="0"/>
              <a:t>ix(cars)  # edit the data set!</a:t>
            </a:r>
          </a:p>
          <a:p>
            <a:endParaRPr lang="en-US" sz="2800" dirty="0" smtClean="0"/>
          </a:p>
          <a:p>
            <a:r>
              <a:rPr lang="en-US" sz="2800" dirty="0" err="1"/>
              <a:t>f</a:t>
            </a:r>
            <a:r>
              <a:rPr lang="en-US" sz="2800" dirty="0" err="1" smtClean="0"/>
              <a:t>ile.choose</a:t>
            </a:r>
            <a:r>
              <a:rPr lang="en-US" sz="2800" dirty="0" smtClean="0"/>
              <a:t>()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15668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dirty="0" smtClean="0"/>
              <a:t>Useful R Commands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/>
          <a:lstStyle/>
          <a:p>
            <a:r>
              <a:rPr lang="en-US" sz="2800" dirty="0" smtClean="0"/>
              <a:t>par(</a:t>
            </a:r>
            <a:r>
              <a:rPr lang="en-US" sz="2800" dirty="0" err="1" smtClean="0"/>
              <a:t>mfrow</a:t>
            </a:r>
            <a:r>
              <a:rPr lang="en-US" sz="2800" dirty="0" smtClean="0"/>
              <a:t>=c(3,1</a:t>
            </a:r>
            <a:r>
              <a:rPr lang="en-US" sz="2800" dirty="0"/>
              <a:t>)) </a:t>
            </a:r>
            <a:r>
              <a:rPr lang="en-US" sz="2800" dirty="0" smtClean="0"/>
              <a:t> # </a:t>
            </a:r>
            <a:r>
              <a:rPr lang="en-US" sz="2800" dirty="0"/>
              <a:t>3 figures arranged in 3 rows and 1 </a:t>
            </a:r>
            <a:r>
              <a:rPr lang="en-US" sz="2800" dirty="0" smtClean="0"/>
              <a:t>column</a:t>
            </a:r>
          </a:p>
          <a:p>
            <a:pPr marL="0" indent="0">
              <a:buNone/>
            </a:pPr>
            <a:r>
              <a:rPr lang="en-US" sz="2800" dirty="0" smtClean="0"/>
              <a:t>    # plots are filled in by row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Par(</a:t>
            </a:r>
            <a:r>
              <a:rPr lang="en-US" sz="2800" dirty="0" err="1" smtClean="0"/>
              <a:t>mfrow</a:t>
            </a:r>
            <a:r>
              <a:rPr lang="en-US" sz="2800" dirty="0" smtClean="0"/>
              <a:t>=c(1,1) # back to usual </a:t>
            </a:r>
          </a:p>
          <a:p>
            <a:endParaRPr lang="en-US" sz="2800" dirty="0" smtClean="0"/>
          </a:p>
          <a:p>
            <a:r>
              <a:rPr lang="en-US" sz="2800" dirty="0" smtClean="0"/>
              <a:t>par(</a:t>
            </a:r>
            <a:r>
              <a:rPr lang="en-US" sz="2800" dirty="0" err="1" smtClean="0"/>
              <a:t>mfcol</a:t>
            </a:r>
            <a:r>
              <a:rPr lang="en-US" sz="2800" dirty="0" smtClean="0"/>
              <a:t>=c(3,2))</a:t>
            </a:r>
            <a:r>
              <a:rPr lang="en-US" sz="2800" dirty="0"/>
              <a:t> # 3 figures arranged in 3 rows and </a:t>
            </a:r>
            <a:r>
              <a:rPr lang="en-US" sz="2800" dirty="0" smtClean="0"/>
              <a:t>2 columns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# plots are filled in by </a:t>
            </a:r>
            <a:r>
              <a:rPr lang="en-US" sz="2800" dirty="0" smtClean="0"/>
              <a:t>column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Par(</a:t>
            </a:r>
            <a:r>
              <a:rPr lang="en-US" sz="2800" dirty="0" err="1" smtClean="0"/>
              <a:t>mfcol</a:t>
            </a:r>
            <a:r>
              <a:rPr lang="en-US" sz="2800" dirty="0" smtClean="0"/>
              <a:t>=c(1,1</a:t>
            </a:r>
            <a:r>
              <a:rPr lang="en-US" sz="2800" dirty="0"/>
              <a:t>) # back to usual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163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Session Assignment 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170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92500" lnSpcReduction="20000"/>
          </a:bodyPr>
          <a:lstStyle/>
          <a:p>
            <a:pPr lvl="0">
              <a:lnSpc>
                <a:spcPct val="120000"/>
              </a:lnSpc>
            </a:pPr>
            <a:r>
              <a:rPr lang="en-US" dirty="0"/>
              <a:t>Importing locally stored data sets</a:t>
            </a:r>
          </a:p>
          <a:p>
            <a:pPr lvl="0">
              <a:lnSpc>
                <a:spcPct val="120000"/>
              </a:lnSpc>
            </a:pPr>
            <a:r>
              <a:rPr lang="en-US" dirty="0"/>
              <a:t>Importing data from non-secure URLs</a:t>
            </a:r>
          </a:p>
          <a:p>
            <a:pPr lvl="0">
              <a:lnSpc>
                <a:spcPct val="120000"/>
              </a:lnSpc>
            </a:pPr>
            <a:r>
              <a:rPr lang="en-US" dirty="0"/>
              <a:t>Importing compressed data</a:t>
            </a:r>
          </a:p>
          <a:p>
            <a:pPr lvl="0">
              <a:lnSpc>
                <a:spcPct val="120000"/>
              </a:lnSpc>
            </a:pPr>
            <a:r>
              <a:rPr lang="en-US" dirty="0"/>
              <a:t>Regular Expressions in R</a:t>
            </a:r>
          </a:p>
          <a:p>
            <a:pPr lvl="0">
              <a:lnSpc>
                <a:spcPct val="120000"/>
              </a:lnSpc>
            </a:pPr>
            <a:r>
              <a:rPr lang="en-US" dirty="0"/>
              <a:t>Principles of Tidy Data</a:t>
            </a:r>
          </a:p>
          <a:p>
            <a:pPr lvl="0">
              <a:lnSpc>
                <a:spcPct val="120000"/>
              </a:lnSpc>
            </a:pPr>
            <a:r>
              <a:rPr lang="en-US" dirty="0"/>
              <a:t>Cleaning Data for Merging</a:t>
            </a:r>
          </a:p>
          <a:p>
            <a:pPr lvl="0">
              <a:lnSpc>
                <a:spcPct val="120000"/>
              </a:lnSpc>
            </a:pPr>
            <a:r>
              <a:rPr lang="en-US" dirty="0"/>
              <a:t>Recoding Variables</a:t>
            </a:r>
          </a:p>
          <a:p>
            <a:pPr lvl="0">
              <a:lnSpc>
                <a:spcPct val="120000"/>
              </a:lnSpc>
            </a:pPr>
            <a:r>
              <a:rPr lang="en-US" dirty="0"/>
              <a:t>Merging </a:t>
            </a:r>
            <a:r>
              <a:rPr lang="en-US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80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314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Due Dates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3556"/>
            <a:ext cx="8229600" cy="491260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30000"/>
              </a:lnSpc>
            </a:pPr>
            <a:r>
              <a:rPr lang="en-US" dirty="0" smtClean="0"/>
              <a:t>Within-video questions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Due before live session for the appropriate unit.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They are 15% of your grade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They appear in modules 1.5, 2.5, 2.8, 3.6, 3.10, 5.11, 6.8, 8.4, and 9.5 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Also, Week 1, Week 3, and Week 8 have graded discussion board assignments. These are also 15% of your grade.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Wednesday, June 8, before live session – Week 4 HW due (submit it as Week 4 HW – there is no Week 5 HW). 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Have a rough draft of your case study prepared for June 15 live session. You won’t be able to participate without it.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The final case study write up is due June 22 prior to live session.</a:t>
            </a:r>
          </a:p>
        </p:txBody>
      </p:sp>
    </p:spTree>
    <p:extLst>
      <p:ext uri="{BB962C8B-B14F-4D97-AF65-F5344CB8AC3E}">
        <p14:creationId xmlns:p14="http://schemas.microsoft.com/office/powerpoint/2010/main" val="424380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care about tidy data?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90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Breakout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In breakout rooms, you will be assigned two of the seven functions documented in the R package </a:t>
            </a:r>
            <a:r>
              <a:rPr lang="en-US" dirty="0" err="1" smtClean="0"/>
              <a:t>repmis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My apologies for any errors in spelling function names. I did my best to make sure the names were correct!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First, define the function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Second, give an example with R code (hopefully a working one)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 smtClean="0"/>
              <a:t> 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You can use the example in the help file.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Designate a group member to present the findings.</a:t>
            </a:r>
          </a:p>
        </p:txBody>
      </p:sp>
    </p:spTree>
    <p:extLst>
      <p:ext uri="{BB962C8B-B14F-4D97-AF65-F5344CB8AC3E}">
        <p14:creationId xmlns:p14="http://schemas.microsoft.com/office/powerpoint/2010/main" val="87406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repmis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Miscellaneous tools for reproducible research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Functions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g</a:t>
            </a:r>
            <a:r>
              <a:rPr lang="en-US" dirty="0" err="1" smtClean="0"/>
              <a:t>it_stamp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err="1" smtClean="0"/>
              <a:t>InstallOldPackages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err="1" smtClean="0"/>
              <a:t>LoadandCite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err="1"/>
              <a:t>s</a:t>
            </a:r>
            <a:r>
              <a:rPr lang="en-US" dirty="0" err="1" smtClean="0"/>
              <a:t>can_https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err="1"/>
              <a:t>s</a:t>
            </a:r>
            <a:r>
              <a:rPr lang="en-US" dirty="0" err="1" smtClean="0"/>
              <a:t>et_valid_wd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err="1"/>
              <a:t>s</a:t>
            </a:r>
            <a:r>
              <a:rPr lang="en-US" dirty="0" err="1" smtClean="0"/>
              <a:t>ource_data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err="1" smtClean="0"/>
              <a:t>source_DropboxData</a:t>
            </a:r>
            <a:r>
              <a:rPr lang="en-US" dirty="0" smtClean="0"/>
              <a:t>  (no longer supported)</a:t>
            </a:r>
          </a:p>
          <a:p>
            <a:pPr lvl="1">
              <a:lnSpc>
                <a:spcPct val="120000"/>
              </a:lnSpc>
            </a:pPr>
            <a:r>
              <a:rPr lang="en-US" dirty="0" err="1" smtClean="0"/>
              <a:t>source_XlsxData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43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962" y="0"/>
            <a:ext cx="9151961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Importing Data from Non-secure URLs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 smtClean="0">
                <a:latin typeface="Courier New"/>
                <a:cs typeface="Courier New"/>
              </a:rPr>
              <a:t>site </a:t>
            </a:r>
            <a:r>
              <a:rPr lang="en-US" sz="2400" dirty="0">
                <a:latin typeface="Courier New"/>
                <a:cs typeface="Courier New"/>
              </a:rPr>
              <a:t>= </a:t>
            </a:r>
            <a:r>
              <a:rPr lang="en-US" sz="2400" dirty="0" smtClean="0">
                <a:latin typeface="Courier New"/>
                <a:cs typeface="Courier New"/>
              </a:rPr>
              <a:t>“http</a:t>
            </a:r>
            <a:r>
              <a:rPr lang="en-US" sz="2400" dirty="0">
                <a:latin typeface="Courier New"/>
                <a:cs typeface="Courier New"/>
              </a:rPr>
              <a:t>://</a:t>
            </a:r>
            <a:r>
              <a:rPr lang="en-US" sz="2400" dirty="0" err="1">
                <a:latin typeface="Courier New"/>
                <a:cs typeface="Courier New"/>
              </a:rPr>
              <a:t>www.users.miamioh.edu</a:t>
            </a:r>
            <a:r>
              <a:rPr lang="en-US" sz="2400" dirty="0">
                <a:latin typeface="Courier New"/>
                <a:cs typeface="Courier New"/>
              </a:rPr>
              <a:t>/</a:t>
            </a:r>
            <a:r>
              <a:rPr lang="en-US" sz="2400" dirty="0" err="1">
                <a:latin typeface="Courier New"/>
                <a:cs typeface="Courier New"/>
              </a:rPr>
              <a:t>hughesmr</a:t>
            </a:r>
            <a:r>
              <a:rPr lang="en-US" sz="2400" dirty="0">
                <a:latin typeface="Courier New"/>
                <a:cs typeface="Courier New"/>
              </a:rPr>
              <a:t>/sta333</a:t>
            </a:r>
            <a:r>
              <a:rPr lang="en-US" sz="2400" dirty="0" smtClean="0">
                <a:latin typeface="Courier New"/>
                <a:cs typeface="Courier New"/>
              </a:rPr>
              <a:t>/”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Pick a data set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Import into R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Tell me how many variables and observations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What are the variables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47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1443841"/>
            <a:ext cx="8610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library(</a:t>
            </a:r>
            <a:r>
              <a:rPr lang="en-US" sz="2400" dirty="0" err="1"/>
              <a:t>repmis</a:t>
            </a:r>
            <a:r>
              <a:rPr lang="en-US" sz="2400" dirty="0"/>
              <a:t>)</a:t>
            </a:r>
          </a:p>
          <a:p>
            <a:r>
              <a:rPr lang="en-US" sz="2400" dirty="0"/>
              <a:t>library(</a:t>
            </a:r>
            <a:r>
              <a:rPr lang="en-US" sz="2400" dirty="0" err="1"/>
              <a:t>RCurl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/>
              <a:t>site = "http://www.users.miamioh.edu/hughesmr/sta333/baseballsalaries.txt"</a:t>
            </a:r>
          </a:p>
          <a:p>
            <a:r>
              <a:rPr lang="en-US" sz="2400" dirty="0" err="1"/>
              <a:t>download.file</a:t>
            </a:r>
            <a:r>
              <a:rPr lang="en-US" sz="2400" dirty="0"/>
              <a:t>(</a:t>
            </a:r>
            <a:r>
              <a:rPr lang="en-US" sz="2400" dirty="0" err="1"/>
              <a:t>site,destfile</a:t>
            </a:r>
            <a:r>
              <a:rPr lang="en-US" sz="2400" dirty="0"/>
              <a:t>= "./baseballsalaries.txt") </a:t>
            </a:r>
          </a:p>
          <a:p>
            <a:r>
              <a:rPr lang="en-US" sz="2400" dirty="0" err="1"/>
              <a:t>list.files</a:t>
            </a:r>
            <a:r>
              <a:rPr lang="en-US" sz="2400" dirty="0"/>
              <a:t>() </a:t>
            </a:r>
          </a:p>
          <a:p>
            <a:r>
              <a:rPr lang="en-US" sz="2400" dirty="0"/>
              <a:t>baseball&lt;-</a:t>
            </a:r>
            <a:r>
              <a:rPr lang="en-US" sz="2400" dirty="0" err="1"/>
              <a:t>read.table</a:t>
            </a:r>
            <a:r>
              <a:rPr lang="en-US" sz="2400" dirty="0"/>
              <a:t>(</a:t>
            </a:r>
            <a:r>
              <a:rPr lang="en-US" sz="2400" dirty="0" err="1"/>
              <a:t>file.choose</a:t>
            </a:r>
            <a:r>
              <a:rPr lang="en-US" sz="2400" dirty="0"/>
              <a:t>(),header=TRUE)</a:t>
            </a:r>
          </a:p>
          <a:p>
            <a:r>
              <a:rPr lang="en-US" sz="2400" dirty="0"/>
              <a:t>head(baseball)</a:t>
            </a:r>
          </a:p>
          <a:p>
            <a:r>
              <a:rPr lang="en-US" sz="2400" dirty="0"/>
              <a:t>dim(baseball)</a:t>
            </a:r>
          </a:p>
          <a:p>
            <a:r>
              <a:rPr lang="en-US" sz="2400" dirty="0"/>
              <a:t>names(baseball)</a:t>
            </a:r>
          </a:p>
        </p:txBody>
      </p:sp>
    </p:spTree>
    <p:extLst>
      <p:ext uri="{BB962C8B-B14F-4D97-AF65-F5344CB8AC3E}">
        <p14:creationId xmlns:p14="http://schemas.microsoft.com/office/powerpoint/2010/main" val="258574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197"/>
            <a:ext cx="9144000" cy="896203"/>
          </a:xfrm>
        </p:spPr>
        <p:txBody>
          <a:bodyPr/>
          <a:lstStyle/>
          <a:p>
            <a:r>
              <a:rPr lang="en-US" dirty="0" smtClean="0"/>
              <a:t>R Bloggers 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http://</a:t>
            </a:r>
            <a:r>
              <a:rPr lang="en-US" dirty="0" err="1"/>
              <a:t>www.r-bloggers.com</a:t>
            </a:r>
            <a:r>
              <a:rPr lang="en-US" dirty="0"/>
              <a:t>/this-r-data-import-tutorial-is-everything-you-need/</a:t>
            </a:r>
          </a:p>
          <a:p>
            <a:r>
              <a:rPr lang="en-US" dirty="0" smtClean="0"/>
              <a:t>There are two parts – very comprehensive!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25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</TotalTime>
  <Words>406</Words>
  <Application>Microsoft Macintosh PowerPoint</Application>
  <PresentationFormat>On-screen Show (4:3)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Courier New</vt:lpstr>
      <vt:lpstr>Office Theme</vt:lpstr>
      <vt:lpstr>Introduction to Data Science</vt:lpstr>
      <vt:lpstr>Objectives</vt:lpstr>
      <vt:lpstr>Due Dates</vt:lpstr>
      <vt:lpstr>Why do we care about tidy data?</vt:lpstr>
      <vt:lpstr>Breakout Assignment</vt:lpstr>
      <vt:lpstr>repmis</vt:lpstr>
      <vt:lpstr>Importing Data from Non-secure URLs</vt:lpstr>
      <vt:lpstr>PowerPoint Presentation</vt:lpstr>
      <vt:lpstr>R Bloggers Tutorial</vt:lpstr>
      <vt:lpstr>Useful R Commands</vt:lpstr>
      <vt:lpstr>Useful R Commands</vt:lpstr>
      <vt:lpstr>Live Session Assignment 05</vt:lpstr>
    </vt:vector>
  </TitlesOfParts>
  <Company>Southern Methodist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Science</dc:title>
  <dc:creator>Southern Methodist University</dc:creator>
  <cp:lastModifiedBy>Wallmark, Marie Frantz</cp:lastModifiedBy>
  <cp:revision>20</cp:revision>
  <dcterms:created xsi:type="dcterms:W3CDTF">2016-06-04T00:54:43Z</dcterms:created>
  <dcterms:modified xsi:type="dcterms:W3CDTF">2016-06-10T20:10:04Z</dcterms:modified>
</cp:coreProperties>
</file>