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F7E"/>
    <a:srgbClr val="619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F96D-A703-2A42-A8FC-252CD8513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443540-047B-9645-A630-BD7B429C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FF057F-6CA3-DA4E-908F-5E709237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EE5FA-FE7D-554E-9777-CE2FF97D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694B4-6ECD-6940-BC7C-E29D5E9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D6EC4-E8EF-EC46-ACC1-6BC6D9F4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AC9B08-4D16-4042-9921-4C7999CC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279A2-E6D4-1A47-BDDA-3BF45FD2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7BC6E8-DEA9-824D-8B42-A40CDC22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593FEC-0B0D-A645-9192-4A909E6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B315D6-9FFD-E644-9E9F-BD0E6598A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8F631C-2B1B-D541-A15E-3FA57055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35997-6EC1-9545-9C25-3CA4CDC3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4F90C3-23BF-4C47-9D1B-F13D7DB5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A333F-9DC5-6C4E-9489-43811D3E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18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D1F70-45F0-2F49-B550-72047653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AB1EFFCF-1DA1-064E-B3C6-FBEB9E9F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CAEC-E0CB-EF45-B28A-AB3D8FA6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36C09-E8B9-4A43-937D-4D25507F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227CA7-744A-A849-A27D-1DCFB024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1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77E3E-30C5-3649-8949-A4E76DF1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507C52-E738-3849-A052-E324B193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859AE-94ED-2241-8530-ABDD5B37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5F9D4-C13F-6641-A031-15EA0F7F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A665C6-70AC-3547-A4E4-B0FC4332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E1D08-C80C-324F-8939-3B9F1F6D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0DCAC729-6353-1B45-B5AF-7EEC66F74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Место для объекта 3">
            <a:extLst>
              <a:ext uri="{FF2B5EF4-FFF2-40B4-BE49-F238E27FC236}">
                <a16:creationId xmlns:a16="http://schemas.microsoft.com/office/drawing/2014/main" id="{4B933760-ACC1-3F45-A474-B3A5CD98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1CD958-62B2-8C44-ACF7-D07AB0E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F8E852-5331-FE48-BD12-8D101514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317A51-22E1-BD44-9E18-0DC4C9B1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4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8951C-8B02-ED49-B84B-C3EAD6B4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D13C7-69A8-334E-9B65-16674CA2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Место для объекта 3">
            <a:extLst>
              <a:ext uri="{FF2B5EF4-FFF2-40B4-BE49-F238E27FC236}">
                <a16:creationId xmlns:a16="http://schemas.microsoft.com/office/drawing/2014/main" id="{415BB2D7-A6AB-3F4B-BDFA-800D2001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4677ED-6F7F-4645-9281-DE9FA6328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Место для объекта 5">
            <a:extLst>
              <a:ext uri="{FF2B5EF4-FFF2-40B4-BE49-F238E27FC236}">
                <a16:creationId xmlns:a16="http://schemas.microsoft.com/office/drawing/2014/main" id="{6D916988-DE38-0A47-BFD6-334229F1E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F1E9F2-15BC-6D49-ACD4-B4643B3D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53A5A5-8EE9-3E47-9827-14B550F9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06CA02-D44B-5C44-9CEE-D7692F9B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9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9AC8B-7AE2-7C4C-B65F-B3993888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0F6048-34D8-5B41-B985-99825F53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859B0C-9FCA-034B-BD22-A3483A99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52CED6-598D-DA47-B978-6D94628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0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CA78A7-0433-0643-BDDA-6727287A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1E022-89DD-7D4D-9275-B1D991BD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35B406-24F0-6341-8357-057B2B06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87F4B-3631-3F4B-B652-7DEB673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BF22A6BA-D104-DA44-8515-666C8765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4AE18B-24D8-B143-A0CB-58D07AC4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864E7E-10B0-744F-9886-DBC4457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A1070A-2578-0C4D-A556-6114AFEA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8095E-2EC5-8D44-80E7-54F9F421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6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D5108-1E4C-BC4E-A4C3-97CDF824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79FA65-8906-0441-84C5-D4792C20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163C5-5AF1-994F-8D22-E4022F8A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16C8C-A147-A04D-B844-C1FB642A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FDED72-870B-0D41-B141-7D07EF92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4FA94-1F9E-AB4F-8FF7-8C9DC11B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55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6436F-8521-5349-9633-F0F99014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89C065-2D1E-914C-BDDE-BC0D189D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624D7-1BA0-C240-A2EA-839726FC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7A6B-BD44-C94D-ADA0-CF398B765DD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400C9F-C100-0045-90BA-7E0385661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741DA-742A-4F44-82EC-FBED9C6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7629-1217-0C4A-AF7D-5A6B3F50A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5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93351-4999-CA44-90D1-5CF5C3A72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1744"/>
            <a:ext cx="9144000" cy="20567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57F7E"/>
                </a:solidFill>
              </a:rPr>
              <a:t>Quicker, faster, darker: Changes in Hollywood film over 75 years</a:t>
            </a:r>
            <a:endParaRPr lang="ru-RU" b="1" dirty="0">
              <a:solidFill>
                <a:srgbClr val="457F7E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E63F1-DECD-2942-BC77-B417059C6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5466"/>
            <a:ext cx="9144000" cy="1655762"/>
          </a:xfrm>
        </p:spPr>
        <p:txBody>
          <a:bodyPr>
            <a:noAutofit/>
          </a:bodyPr>
          <a:lstStyle/>
          <a:p>
            <a:r>
              <a:rPr lang="en-US" sz="2800" dirty="0"/>
              <a:t>J.E. Cutting, K.L. </a:t>
            </a:r>
            <a:r>
              <a:rPr lang="en-US" sz="2800" dirty="0" err="1"/>
              <a:t>Brunick</a:t>
            </a:r>
            <a:r>
              <a:rPr lang="en-US" sz="2800" dirty="0"/>
              <a:t>, J.L. DeLong, C. </a:t>
            </a:r>
            <a:r>
              <a:rPr lang="en-US" sz="2800" dirty="0" err="1"/>
              <a:t>Iricinschi</a:t>
            </a:r>
            <a:r>
              <a:rPr lang="en-US" sz="2800" dirty="0"/>
              <a:t>, A. </a:t>
            </a:r>
            <a:r>
              <a:rPr lang="en-US" sz="2800" dirty="0" err="1"/>
              <a:t>Candan</a:t>
            </a:r>
            <a:endParaRPr lang="en-US" sz="2800" dirty="0"/>
          </a:p>
          <a:p>
            <a:r>
              <a:rPr lang="en-US" sz="2800" dirty="0"/>
              <a:t>Department of Psychology, Uris Hall, Cornell University, Ithaca, NY</a:t>
            </a:r>
          </a:p>
          <a:p>
            <a:r>
              <a:rPr lang="en-US" sz="2800" dirty="0"/>
              <a:t>(2011)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95801-4164-C844-85AF-BC7F0472C05B}"/>
              </a:ext>
            </a:extLst>
          </p:cNvPr>
          <p:cNvSpPr txBox="1"/>
          <p:nvPr/>
        </p:nvSpPr>
        <p:spPr>
          <a:xfrm>
            <a:off x="8223548" y="5796643"/>
            <a:ext cx="244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Мария Глухова</a:t>
            </a:r>
          </a:p>
        </p:txBody>
      </p:sp>
    </p:spTree>
    <p:extLst>
      <p:ext uri="{BB962C8B-B14F-4D97-AF65-F5344CB8AC3E}">
        <p14:creationId xmlns:p14="http://schemas.microsoft.com/office/powerpoint/2010/main" val="50436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4AE4-50B1-F640-9211-93B1EDE6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457F7E"/>
                </a:solidFill>
              </a:rPr>
              <a:t>Выводы: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5BE698BB-DDA1-DD44-AB21-182AC92A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296"/>
            <a:ext cx="110544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Control ‘</a:t>
            </a:r>
            <a:r>
              <a:rPr lang="en-US" sz="3200" b="1" dirty="0" err="1"/>
              <a:t>em</a:t>
            </a:r>
            <a:r>
              <a:rPr lang="en-US" sz="3200" b="1" dirty="0"/>
              <a:t> all! </a:t>
            </a:r>
            <a:r>
              <a:rPr lang="en-US" sz="3200" dirty="0"/>
              <a:t>– </a:t>
            </a:r>
            <a:r>
              <a:rPr lang="ru-RU" sz="3200" dirty="0"/>
              <a:t>вся эволюция в кинематографе направлена на это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Причем, именно эволюция, потому что изменения происходят постепенно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’</a:t>
            </a:r>
            <a:r>
              <a:rPr lang="en-US" sz="3200" b="1" dirty="0"/>
              <a:t>’Quicker, faster, darker</a:t>
            </a:r>
            <a:r>
              <a:rPr lang="en-US" sz="3200" dirty="0"/>
              <a:t>’’ – </a:t>
            </a:r>
            <a:r>
              <a:rPr lang="ru-RU" sz="3200" dirty="0"/>
              <a:t>то, что нужно знать об этих изменениях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Если понять, как устроено сознание (и тело) человека, можно использовать эти паттерны для достижения нужных эффектов в кинематографе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37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62E19CE7-9335-A34A-ADBD-C8E6E3B8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370"/>
            <a:ext cx="10515600" cy="980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b="1" dirty="0">
                <a:solidFill>
                  <a:srgbClr val="457F7E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725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61382-DE9F-F94C-B55F-EA97E758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457F7E"/>
                </a:solidFill>
              </a:rPr>
              <a:t>О чем статья?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F028C740-F16D-3441-AA37-34826230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u="sng" dirty="0"/>
              <a:t>Главный тезис:</a:t>
            </a:r>
            <a:r>
              <a:rPr lang="en-US" b="1" u="sng" dirty="0"/>
              <a:t> </a:t>
            </a:r>
          </a:p>
          <a:p>
            <a:pPr marL="0" indent="0">
              <a:buNone/>
            </a:pPr>
            <a:r>
              <a:rPr lang="ru-RU" dirty="0"/>
              <a:t>Голливудские фильмы эволюционируют таким образом, что создатели фильмов  получают все больший контроль над сознанием зрителей (</a:t>
            </a:r>
            <a:r>
              <a:rPr lang="en-US" dirty="0"/>
              <a:t>human mind)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u="sng" dirty="0"/>
              <a:t>Каким образом это происходит? </a:t>
            </a:r>
          </a:p>
          <a:p>
            <a:r>
              <a:rPr lang="ru-RU" dirty="0"/>
              <a:t>Когнитивные/ физиологические процессы </a:t>
            </a:r>
            <a:r>
              <a:rPr lang="en-US" dirty="0"/>
              <a:t>vs. </a:t>
            </a:r>
            <a:r>
              <a:rPr lang="ru-RU" dirty="0"/>
              <a:t>Измерения кино (ментальные колебания</a:t>
            </a:r>
            <a:r>
              <a:rPr lang="en-US" dirty="0"/>
              <a:t>, 1/f </a:t>
            </a:r>
            <a:r>
              <a:rPr lang="ru-RU" dirty="0"/>
              <a:t>)</a:t>
            </a:r>
          </a:p>
          <a:p>
            <a:r>
              <a:rPr lang="ru-RU" dirty="0"/>
              <a:t>Воздействие на зрителя, приближающееся к естественному (цвет, звук, смена кадров, 3</a:t>
            </a:r>
            <a:r>
              <a:rPr lang="en-US" dirty="0"/>
              <a:t>D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97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9C96B-674D-804D-971E-72F68A4C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457F7E"/>
                </a:solidFill>
              </a:rPr>
              <a:t>Материал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60D87289-A202-B54F-9635-44AF7F60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150 + 10 фильмов (1935-2005 гг. + 2010г.)</a:t>
            </a:r>
          </a:p>
          <a:p>
            <a:r>
              <a:rPr lang="ru-RU" dirty="0"/>
              <a:t>124 из них цветные, 139 хотя бы частично были сняты в США</a:t>
            </a:r>
          </a:p>
          <a:p>
            <a:r>
              <a:rPr lang="ru-RU" dirty="0"/>
              <a:t>Высокий рейтинг на </a:t>
            </a:r>
            <a:r>
              <a:rPr lang="en-US" dirty="0"/>
              <a:t>IMDb</a:t>
            </a:r>
          </a:p>
          <a:p>
            <a:r>
              <a:rPr lang="ru-RU" u="sng" dirty="0"/>
              <a:t>Пять жанров</a:t>
            </a:r>
            <a:r>
              <a:rPr lang="ru-RU" dirty="0"/>
              <a:t>: приключения, мультипликация, </a:t>
            </a:r>
            <a:r>
              <a:rPr lang="en-US" dirty="0"/>
              <a:t>action</a:t>
            </a:r>
            <a:r>
              <a:rPr lang="ru-RU" dirty="0"/>
              <a:t>, комедия, драма</a:t>
            </a:r>
          </a:p>
          <a:p>
            <a:r>
              <a:rPr lang="ru-RU" u="sng" dirty="0"/>
              <a:t>Размер</a:t>
            </a:r>
            <a:r>
              <a:rPr lang="ru-RU" dirty="0"/>
              <a:t>: 256 х 256 </a:t>
            </a:r>
            <a:r>
              <a:rPr lang="en-US" dirty="0" err="1"/>
              <a:t>px</a:t>
            </a:r>
            <a:endParaRPr lang="en-US" dirty="0"/>
          </a:p>
          <a:p>
            <a:r>
              <a:rPr lang="ru-RU" u="sng" dirty="0"/>
              <a:t>Формат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.</a:t>
            </a:r>
            <a:r>
              <a:rPr lang="en-US" dirty="0" err="1"/>
              <a:t>avi</a:t>
            </a:r>
            <a:endParaRPr lang="ru-RU" dirty="0"/>
          </a:p>
          <a:p>
            <a:r>
              <a:rPr lang="ru-RU" dirty="0"/>
              <a:t>В каждом фильме примерно 1 100 сцен и 165 000 кадров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есто для объекта 8">
            <a:extLst>
              <a:ext uri="{FF2B5EF4-FFF2-40B4-BE49-F238E27FC236}">
                <a16:creationId xmlns:a16="http://schemas.microsoft.com/office/drawing/2014/main" id="{FFBD1053-DD21-4547-9AC2-FCFA8A192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73" y="179613"/>
            <a:ext cx="10106978" cy="6417129"/>
          </a:xfrm>
        </p:spPr>
      </p:pic>
    </p:spTree>
    <p:extLst>
      <p:ext uri="{BB962C8B-B14F-4D97-AF65-F5344CB8AC3E}">
        <p14:creationId xmlns:p14="http://schemas.microsoft.com/office/powerpoint/2010/main" val="78260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3C858-2562-7641-95FA-2577CA55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231"/>
            <a:ext cx="10515600" cy="1028700"/>
          </a:xfrm>
        </p:spPr>
        <p:txBody>
          <a:bodyPr/>
          <a:lstStyle/>
          <a:p>
            <a:r>
              <a:rPr lang="ru-RU" b="1" dirty="0">
                <a:solidFill>
                  <a:srgbClr val="457F7E"/>
                </a:solidFill>
              </a:rPr>
              <a:t>Измерения: на что смотрели?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id="{DABB5003-D9D2-2E43-90FA-FC280DF7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486591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u="sng" dirty="0"/>
              <a:t>The Average Shot Lengths (ASLs)</a:t>
            </a:r>
          </a:p>
          <a:p>
            <a:pPr marL="514350" indent="-514350">
              <a:buAutoNum type="arabicParenR"/>
            </a:pPr>
            <a:r>
              <a:rPr lang="en-US" b="1" u="sng" dirty="0"/>
              <a:t>The median amount of motion and movement </a:t>
            </a:r>
          </a:p>
          <a:p>
            <a:pPr marL="0" indent="0">
              <a:buNone/>
            </a:pPr>
            <a:r>
              <a:rPr lang="en-US" i="1" dirty="0"/>
              <a:t>Motion</a:t>
            </a:r>
            <a:r>
              <a:rPr lang="en-US" dirty="0"/>
              <a:t> – </a:t>
            </a:r>
            <a:r>
              <a:rPr lang="ru-RU" dirty="0"/>
              <a:t>двигаются люди, предметы, тени</a:t>
            </a:r>
          </a:p>
          <a:p>
            <a:pPr marL="0" indent="0">
              <a:buNone/>
            </a:pPr>
            <a:r>
              <a:rPr lang="en-US" i="1" dirty="0"/>
              <a:t>Movement</a:t>
            </a:r>
            <a:r>
              <a:rPr lang="en-US" dirty="0"/>
              <a:t> </a:t>
            </a:r>
            <a:r>
              <a:rPr lang="ru-RU" dirty="0"/>
              <a:t>– двигается камера</a:t>
            </a:r>
            <a:r>
              <a:rPr lang="en-US" dirty="0"/>
              <a:t> + </a:t>
            </a:r>
            <a:r>
              <a:rPr lang="ru-RU" dirty="0"/>
              <a:t>зум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=</a:t>
            </a:r>
            <a:r>
              <a:rPr lang="en-US" dirty="0"/>
              <a:t> </a:t>
            </a:r>
            <a:r>
              <a:rPr lang="ru-RU" dirty="0"/>
              <a:t>взяли</a:t>
            </a:r>
            <a:r>
              <a:rPr lang="en-US" dirty="0"/>
              <a:t> </a:t>
            </a:r>
            <a:r>
              <a:rPr lang="ru-RU" dirty="0"/>
              <a:t>медианное соотношение всех пар кадров в фильме и сделали </a:t>
            </a:r>
            <a:r>
              <a:rPr lang="ru-RU" b="1" dirty="0"/>
              <a:t>Индекс Визуальной Активности</a:t>
            </a:r>
            <a:r>
              <a:rPr lang="en-US" b="1" dirty="0"/>
              <a:t> (VAI)</a:t>
            </a:r>
            <a:r>
              <a:rPr lang="ru-RU" b="1" dirty="0"/>
              <a:t>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чем выше этот индекс, тем больше движения в сцене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ru-RU" dirty="0"/>
              <a:t>Вычислили </a:t>
            </a:r>
            <a:r>
              <a:rPr lang="en-US" dirty="0"/>
              <a:t>VAI </a:t>
            </a:r>
            <a:r>
              <a:rPr lang="ru-RU" dirty="0"/>
              <a:t>для каждой сцены в фильме</a:t>
            </a:r>
          </a:p>
          <a:p>
            <a:pPr marL="0" indent="0">
              <a:buNone/>
            </a:pPr>
            <a:r>
              <a:rPr lang="ru-RU" dirty="0"/>
              <a:t>4) Вычислили </a:t>
            </a:r>
            <a:r>
              <a:rPr lang="ru-RU" b="1" u="sng" dirty="0"/>
              <a:t>яркость</a:t>
            </a:r>
            <a:r>
              <a:rPr lang="ru-RU" dirty="0"/>
              <a:t> каждой сцены + среднюю яркость фильма</a:t>
            </a:r>
          </a:p>
        </p:txBody>
      </p:sp>
    </p:spTree>
    <p:extLst>
      <p:ext uri="{BB962C8B-B14F-4D97-AF65-F5344CB8AC3E}">
        <p14:creationId xmlns:p14="http://schemas.microsoft.com/office/powerpoint/2010/main" val="14433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B30D6-4A8C-D340-A2B4-001F3C5B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57F7E"/>
                </a:solidFill>
              </a:rPr>
              <a:t>The Average Shot Lengths</a:t>
            </a:r>
            <a:endParaRPr lang="ru-RU" b="1" dirty="0">
              <a:solidFill>
                <a:srgbClr val="457F7E"/>
              </a:solidFill>
            </a:endParaRPr>
          </a:p>
        </p:txBody>
      </p:sp>
      <p:pic>
        <p:nvPicPr>
          <p:cNvPr id="5" name="Место для объекта 4">
            <a:extLst>
              <a:ext uri="{FF2B5EF4-FFF2-40B4-BE49-F238E27FC236}">
                <a16:creationId xmlns:a16="http://schemas.microsoft.com/office/drawing/2014/main" id="{5C4A2D17-17C3-A848-9789-819504A75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22" y="1690687"/>
            <a:ext cx="4779444" cy="4089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7D30F-9426-914D-AE7C-526D2183D56A}"/>
              </a:ext>
            </a:extLst>
          </p:cNvPr>
          <p:cNvSpPr txBox="1"/>
          <p:nvPr/>
        </p:nvSpPr>
        <p:spPr>
          <a:xfrm>
            <a:off x="5519057" y="2090057"/>
            <a:ext cx="64661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Длина</a:t>
            </a:r>
            <a:r>
              <a:rPr lang="en-US" sz="2800" dirty="0"/>
              <a:t> </a:t>
            </a:r>
            <a:r>
              <a:rPr lang="ru-RU" sz="2800" dirty="0"/>
              <a:t>сцены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 разных жанрах показатели практически одинаковые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u="sng" dirty="0"/>
              <a:t>Длиннее всего</a:t>
            </a:r>
            <a:r>
              <a:rPr lang="ru-RU" sz="2800" dirty="0"/>
              <a:t>: </a:t>
            </a:r>
            <a:r>
              <a:rPr lang="en-US" sz="2800" dirty="0"/>
              <a:t>The Seven Years Itch (1955, 25.2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u="sng" dirty="0"/>
              <a:t>Короче всего</a:t>
            </a:r>
            <a:r>
              <a:rPr lang="ru-RU" sz="2800" dirty="0"/>
              <a:t>: </a:t>
            </a:r>
            <a:r>
              <a:rPr lang="en-US" sz="2800" dirty="0"/>
              <a:t>Rocky IV (1985, 2.2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 современных фильмах смена кадров по принципу </a:t>
            </a:r>
            <a:r>
              <a:rPr lang="en-US" sz="2800" dirty="0"/>
              <a:t>‘cuts’</a:t>
            </a:r>
            <a:r>
              <a:rPr lang="ru-RU" sz="2800" dirty="0"/>
              <a:t> -</a:t>
            </a:r>
            <a:r>
              <a:rPr lang="en-US" sz="2800" dirty="0"/>
              <a:t>&gt; </a:t>
            </a:r>
            <a:r>
              <a:rPr lang="ru-RU" sz="2800" dirty="0"/>
              <a:t>больше внимания аудитории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4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CE2AC-9184-B64F-A8CD-207B7126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57F7E"/>
                </a:solidFill>
              </a:rPr>
              <a:t>Visual Activity Index</a:t>
            </a:r>
            <a:endParaRPr lang="ru-RU" b="1" dirty="0">
              <a:solidFill>
                <a:srgbClr val="457F7E"/>
              </a:solidFill>
            </a:endParaRPr>
          </a:p>
        </p:txBody>
      </p:sp>
      <p:pic>
        <p:nvPicPr>
          <p:cNvPr id="5" name="Место для объекта 4">
            <a:extLst>
              <a:ext uri="{FF2B5EF4-FFF2-40B4-BE49-F238E27FC236}">
                <a16:creationId xmlns:a16="http://schemas.microsoft.com/office/drawing/2014/main" id="{DA3F167A-89DB-954A-BFCE-20189BAE9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320"/>
            <a:ext cx="4327071" cy="39103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65CA7-D9E6-EA4A-BAD0-B6AAE43A7885}"/>
              </a:ext>
            </a:extLst>
          </p:cNvPr>
          <p:cNvSpPr txBox="1"/>
          <p:nvPr/>
        </p:nvSpPr>
        <p:spPr>
          <a:xfrm>
            <a:off x="5584372" y="2049916"/>
            <a:ext cx="62211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u="sng" dirty="0"/>
              <a:t>Увеличение</a:t>
            </a:r>
            <a:r>
              <a:rPr lang="ru-RU" sz="2400" dirty="0"/>
              <a:t> Индекса Визуальной активности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Наиболее очевидно это в случае с </a:t>
            </a:r>
            <a:r>
              <a:rPr lang="en-US" sz="2400" dirty="0"/>
              <a:t>action</a:t>
            </a:r>
            <a:r>
              <a:rPr lang="ru-RU" sz="2400" dirty="0"/>
              <a:t> и </a:t>
            </a:r>
            <a:r>
              <a:rPr lang="en-US" sz="2400" dirty="0"/>
              <a:t> </a:t>
            </a:r>
            <a:r>
              <a:rPr lang="ru-RU" sz="2400" dirty="0"/>
              <a:t>приключенческими фильмами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зависит от камеры, но зависит от желания создателей фильма привлечь больше внимания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Самый </a:t>
            </a:r>
            <a:r>
              <a:rPr lang="ru-RU" sz="2400" u="sng" dirty="0"/>
              <a:t>незначительный индекс</a:t>
            </a:r>
            <a:r>
              <a:rPr lang="ru-RU" sz="2400" dirty="0"/>
              <a:t>: </a:t>
            </a:r>
            <a:r>
              <a:rPr lang="en-US" sz="2400" dirty="0"/>
              <a:t>Barry Lyndon (1975, VAI = 0.008)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Самый </a:t>
            </a:r>
            <a:r>
              <a:rPr lang="ru-RU" sz="2400" u="sng" dirty="0"/>
              <a:t>высокий</a:t>
            </a:r>
            <a:r>
              <a:rPr lang="ru-RU" sz="2400" dirty="0"/>
              <a:t>: </a:t>
            </a:r>
            <a:r>
              <a:rPr lang="en-US" sz="2400" dirty="0"/>
              <a:t>Toy Story 3 (2010, 0.122)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68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3029-A9BE-1046-A9DF-67BAD4A3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57F7E"/>
                </a:solidFill>
              </a:rPr>
              <a:t>Visual Activity vs. The Shot Length</a:t>
            </a:r>
            <a:endParaRPr lang="ru-RU" b="1" dirty="0">
              <a:solidFill>
                <a:srgbClr val="457F7E"/>
              </a:solidFill>
            </a:endParaRPr>
          </a:p>
        </p:txBody>
      </p:sp>
      <p:pic>
        <p:nvPicPr>
          <p:cNvPr id="5" name="Место для объекта 4">
            <a:extLst>
              <a:ext uri="{FF2B5EF4-FFF2-40B4-BE49-F238E27FC236}">
                <a16:creationId xmlns:a16="http://schemas.microsoft.com/office/drawing/2014/main" id="{32CAFB49-8695-994F-8707-DD0D9F812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09697" cy="3975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14E65-C503-FD43-AEB0-B83F4BE43FBF}"/>
              </a:ext>
            </a:extLst>
          </p:cNvPr>
          <p:cNvSpPr txBox="1"/>
          <p:nvPr/>
        </p:nvSpPr>
        <p:spPr>
          <a:xfrm>
            <a:off x="6096000" y="1690688"/>
            <a:ext cx="55652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фильмах раннего Голливуда </a:t>
            </a:r>
            <a:r>
              <a:rPr lang="ru-RU" sz="2400" u="sng" dirty="0"/>
              <a:t>не было </a:t>
            </a:r>
            <a:r>
              <a:rPr lang="ru-RU" sz="2400" dirty="0"/>
              <a:t>особой взаимосвязи между </a:t>
            </a:r>
            <a:r>
              <a:rPr lang="en-US" sz="2400" dirty="0"/>
              <a:t>VAI </a:t>
            </a:r>
            <a:r>
              <a:rPr lang="ru-RU" sz="2400" dirty="0"/>
              <a:t>и длиной сцены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недавних фильмах происходит изменение: в коротких сценах действия очень активные и даже хаотичные, в длинных – наоборот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Самая </a:t>
            </a:r>
            <a:r>
              <a:rPr lang="ru-RU" sz="2400" u="sng" dirty="0"/>
              <a:t>сильная корреляция</a:t>
            </a:r>
            <a:r>
              <a:rPr lang="ru-RU" sz="2400" dirty="0"/>
              <a:t>: </a:t>
            </a:r>
            <a:r>
              <a:rPr lang="en-US" sz="2400" dirty="0"/>
              <a:t>Revenge of the </a:t>
            </a:r>
            <a:r>
              <a:rPr lang="en-US" sz="2400" dirty="0" err="1"/>
              <a:t>Sith</a:t>
            </a:r>
            <a:r>
              <a:rPr lang="en-US" sz="2400" dirty="0"/>
              <a:t> (2005, r= -.46, p&lt;.001)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Самая </a:t>
            </a:r>
            <a:r>
              <a:rPr lang="ru-RU" sz="2400" u="sng" dirty="0"/>
              <a:t>слабая</a:t>
            </a:r>
            <a:r>
              <a:rPr lang="ru-RU" sz="2400" dirty="0"/>
              <a:t>: </a:t>
            </a:r>
            <a:r>
              <a:rPr lang="en-US" sz="2400" dirty="0"/>
              <a:t>The Apartment (1960, r= +.28, p&lt;.001)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=</a:t>
            </a:r>
            <a:r>
              <a:rPr lang="en-US" sz="2400" dirty="0"/>
              <a:t>&gt;</a:t>
            </a:r>
            <a:r>
              <a:rPr lang="ru-RU" sz="2400" dirty="0"/>
              <a:t> сильнее воздействие на зрителя</a:t>
            </a:r>
            <a:endParaRPr lang="en-US" sz="2400" dirty="0"/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61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A3CA4-E174-DF46-917C-A74E4486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57F7E"/>
                </a:solidFill>
              </a:rPr>
              <a:t>Luminance</a:t>
            </a:r>
            <a:endParaRPr lang="ru-RU" b="1" dirty="0">
              <a:solidFill>
                <a:srgbClr val="457F7E"/>
              </a:solidFill>
            </a:endParaRPr>
          </a:p>
        </p:txBody>
      </p:sp>
      <p:pic>
        <p:nvPicPr>
          <p:cNvPr id="5" name="Место для объекта 4">
            <a:extLst>
              <a:ext uri="{FF2B5EF4-FFF2-40B4-BE49-F238E27FC236}">
                <a16:creationId xmlns:a16="http://schemas.microsoft.com/office/drawing/2014/main" id="{3F37D268-6B4B-0D49-BF7E-5C4B3B7B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288"/>
            <a:ext cx="4409162" cy="39100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64E53-68AA-A14F-A100-956ACDCD1353}"/>
              </a:ext>
            </a:extLst>
          </p:cNvPr>
          <p:cNvSpPr txBox="1"/>
          <p:nvPr/>
        </p:nvSpPr>
        <p:spPr>
          <a:xfrm>
            <a:off x="6096000" y="1427470"/>
            <a:ext cx="5372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Измерили яркость каждого кадра в фильме, а затем нашли медиану для</a:t>
            </a:r>
            <a:r>
              <a:rPr lang="en-US" sz="2400" dirty="0"/>
              <a:t> </a:t>
            </a:r>
            <a:r>
              <a:rPr lang="ru-RU" sz="2400" dirty="0"/>
              <a:t>яркости всего фильма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Темнее становятся фильмы всех жанров, но не мультфильмы – они наоборот становятся ярче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u="sng" dirty="0"/>
              <a:t>Самый яркий</a:t>
            </a:r>
            <a:r>
              <a:rPr lang="ru-RU" sz="2400" dirty="0"/>
              <a:t>: </a:t>
            </a:r>
            <a:r>
              <a:rPr lang="en-US" sz="2400" dirty="0"/>
              <a:t>Those Magnificent Men in their Flying Machines (1965, 8-bit luminance – 162.0)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u="sng" dirty="0"/>
              <a:t>Самый темный</a:t>
            </a:r>
            <a:r>
              <a:rPr lang="ru-RU" sz="2400" dirty="0"/>
              <a:t>: </a:t>
            </a:r>
            <a:r>
              <a:rPr lang="en-US" sz="2400" dirty="0"/>
              <a:t>Harry Potter and the Deathly Hallows, Part 1 (2010, 72.1)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Темные фильмы для темных кинотеатров</a:t>
            </a:r>
          </a:p>
        </p:txBody>
      </p:sp>
    </p:spTree>
    <p:extLst>
      <p:ext uri="{BB962C8B-B14F-4D97-AF65-F5344CB8AC3E}">
        <p14:creationId xmlns:p14="http://schemas.microsoft.com/office/powerpoint/2010/main" val="141175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593</Words>
  <Application>Microsoft Macintosh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Quicker, faster, darker: Changes in Hollywood film over 75 years</vt:lpstr>
      <vt:lpstr>О чем статья?</vt:lpstr>
      <vt:lpstr>Материал</vt:lpstr>
      <vt:lpstr>Презентация PowerPoint</vt:lpstr>
      <vt:lpstr>Измерения: на что смотрели?</vt:lpstr>
      <vt:lpstr>The Average Shot Lengths</vt:lpstr>
      <vt:lpstr>Visual Activity Index</vt:lpstr>
      <vt:lpstr>Visual Activity vs. The Shot Length</vt:lpstr>
      <vt:lpstr>Luminance</vt:lpstr>
      <vt:lpstr>Выводы:</vt:lpstr>
      <vt:lpstr>Презентация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Quicker, faster, darker: Changes in Hollywood film over 75 years</dc:title>
  <dc:creator>. Mariya</dc:creator>
  <cp:lastModifiedBy>. Mariya</cp:lastModifiedBy>
  <cp:revision>20</cp:revision>
  <cp:lastPrinted>2018-05-19T20:42:25Z</cp:lastPrinted>
  <dcterms:created xsi:type="dcterms:W3CDTF">2018-05-19T12:42:29Z</dcterms:created>
  <dcterms:modified xsi:type="dcterms:W3CDTF">2018-05-19T20:42:42Z</dcterms:modified>
</cp:coreProperties>
</file>