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76"/>
  </p:notesMasterIdLst>
  <p:sldIdLst>
    <p:sldId id="256" r:id="rId2"/>
    <p:sldId id="257" r:id="rId3"/>
    <p:sldId id="259" r:id="rId4"/>
    <p:sldId id="279" r:id="rId5"/>
    <p:sldId id="263" r:id="rId6"/>
    <p:sldId id="264" r:id="rId7"/>
    <p:sldId id="265" r:id="rId8"/>
    <p:sldId id="266" r:id="rId9"/>
    <p:sldId id="258" r:id="rId10"/>
    <p:sldId id="268" r:id="rId11"/>
    <p:sldId id="326" r:id="rId12"/>
    <p:sldId id="269" r:id="rId13"/>
    <p:sldId id="327" r:id="rId14"/>
    <p:sldId id="260" r:id="rId15"/>
    <p:sldId id="273" r:id="rId16"/>
    <p:sldId id="274" r:id="rId17"/>
    <p:sldId id="275" r:id="rId18"/>
    <p:sldId id="276" r:id="rId19"/>
    <p:sldId id="277" r:id="rId20"/>
    <p:sldId id="278" r:id="rId21"/>
    <p:sldId id="261" r:id="rId22"/>
    <p:sldId id="280" r:id="rId23"/>
    <p:sldId id="262" r:id="rId24"/>
    <p:sldId id="267" r:id="rId25"/>
    <p:sldId id="281" r:id="rId26"/>
    <p:sldId id="282" r:id="rId27"/>
    <p:sldId id="283" r:id="rId28"/>
    <p:sldId id="328" r:id="rId29"/>
    <p:sldId id="284" r:id="rId30"/>
    <p:sldId id="285" r:id="rId31"/>
    <p:sldId id="286" r:id="rId32"/>
    <p:sldId id="329" r:id="rId33"/>
    <p:sldId id="287" r:id="rId34"/>
    <p:sldId id="288" r:id="rId35"/>
    <p:sldId id="289" r:id="rId36"/>
    <p:sldId id="290" r:id="rId37"/>
    <p:sldId id="330" r:id="rId38"/>
    <p:sldId id="291" r:id="rId39"/>
    <p:sldId id="292" r:id="rId40"/>
    <p:sldId id="293" r:id="rId41"/>
    <p:sldId id="294" r:id="rId42"/>
    <p:sldId id="295" r:id="rId43"/>
    <p:sldId id="296" r:id="rId44"/>
    <p:sldId id="297" r:id="rId45"/>
    <p:sldId id="298" r:id="rId46"/>
    <p:sldId id="299" r:id="rId47"/>
    <p:sldId id="300" r:id="rId48"/>
    <p:sldId id="301" r:id="rId49"/>
    <p:sldId id="33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32" r:id="rId70"/>
    <p:sldId id="331" r:id="rId71"/>
    <p:sldId id="323" r:id="rId72"/>
    <p:sldId id="324" r:id="rId73"/>
    <p:sldId id="271" r:id="rId74"/>
    <p:sldId id="27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3"/>
    <p:restoredTop sz="91328" autoAdjust="0"/>
  </p:normalViewPr>
  <p:slideViewPr>
    <p:cSldViewPr snapToGrid="0" snapToObjects="1">
      <p:cViewPr varScale="1">
        <p:scale>
          <a:sx n="46" d="100"/>
          <a:sy n="46" d="100"/>
        </p:scale>
        <p:origin x="168" y="13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FF459C-2C86-B445-AAB2-AF9B1019899E}" type="datetimeFigureOut">
              <a:rPr lang="en-US" smtClean="0"/>
              <a:t>8/12/19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05F5A-57A1-FE4C-8CDB-A2319F0C3B1E}" type="slidenum">
              <a:rPr lang="en-US" smtClean="0"/>
              <a:t>‹#›</a:t>
            </a:fld>
            <a:endParaRPr lang="en-US"/>
          </a:p>
        </p:txBody>
      </p:sp>
    </p:spTree>
    <p:extLst>
      <p:ext uri="{BB962C8B-B14F-4D97-AF65-F5344CB8AC3E}">
        <p14:creationId xmlns:p14="http://schemas.microsoft.com/office/powerpoint/2010/main" val="4225071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AICR</a:t>
            </a:r>
          </a:p>
        </p:txBody>
      </p:sp>
      <p:sp>
        <p:nvSpPr>
          <p:cNvPr id="4" name="Slide Number Placeholder 3"/>
          <p:cNvSpPr>
            <a:spLocks noGrp="1"/>
          </p:cNvSpPr>
          <p:nvPr>
            <p:ph type="sldNum" sz="quarter" idx="10"/>
          </p:nvPr>
        </p:nvSpPr>
        <p:spPr/>
        <p:txBody>
          <a:bodyPr/>
          <a:lstStyle/>
          <a:p>
            <a:fld id="{99805F5A-57A1-FE4C-8CDB-A2319F0C3B1E}" type="slidenum">
              <a:rPr lang="en-US" smtClean="0"/>
              <a:t>1</a:t>
            </a:fld>
            <a:endParaRPr lang="en-US"/>
          </a:p>
        </p:txBody>
      </p:sp>
    </p:spTree>
    <p:extLst>
      <p:ext uri="{BB962C8B-B14F-4D97-AF65-F5344CB8AC3E}">
        <p14:creationId xmlns:p14="http://schemas.microsoft.com/office/powerpoint/2010/main" val="420594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05F5A-57A1-FE4C-8CDB-A2319F0C3B1E}" type="slidenum">
              <a:rPr lang="en-US" smtClean="0"/>
              <a:t>21</a:t>
            </a:fld>
            <a:endParaRPr lang="en-US"/>
          </a:p>
        </p:txBody>
      </p:sp>
    </p:spTree>
    <p:extLst>
      <p:ext uri="{BB962C8B-B14F-4D97-AF65-F5344CB8AC3E}">
        <p14:creationId xmlns:p14="http://schemas.microsoft.com/office/powerpoint/2010/main" val="57355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best current advice is to consume whole foods following an overall healthy dietary pattern as outlined in this guideline, with special emphasis placed on controlling total caloric intake to help achieve and maintain a healthy weight.</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22</a:t>
            </a:fld>
            <a:endParaRPr lang="en-US"/>
          </a:p>
        </p:txBody>
      </p:sp>
    </p:spTree>
    <p:extLst>
      <p:ext uri="{BB962C8B-B14F-4D97-AF65-F5344CB8AC3E}">
        <p14:creationId xmlns:p14="http://schemas.microsoft.com/office/powerpoint/2010/main" val="114067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binge drink to meet limit</a:t>
            </a:r>
          </a:p>
        </p:txBody>
      </p:sp>
      <p:sp>
        <p:nvSpPr>
          <p:cNvPr id="4" name="Slide Number Placeholder 3"/>
          <p:cNvSpPr>
            <a:spLocks noGrp="1"/>
          </p:cNvSpPr>
          <p:nvPr>
            <p:ph type="sldNum" sz="quarter" idx="5"/>
          </p:nvPr>
        </p:nvSpPr>
        <p:spPr/>
        <p:txBody>
          <a:bodyPr/>
          <a:lstStyle/>
          <a:p>
            <a:fld id="{99805F5A-57A1-FE4C-8CDB-A2319F0C3B1E}" type="slidenum">
              <a:rPr lang="en-US" smtClean="0"/>
              <a:t>23</a:t>
            </a:fld>
            <a:endParaRPr lang="en-US"/>
          </a:p>
        </p:txBody>
      </p:sp>
    </p:spTree>
    <p:extLst>
      <p:ext uri="{BB962C8B-B14F-4D97-AF65-F5344CB8AC3E}">
        <p14:creationId xmlns:p14="http://schemas.microsoft.com/office/powerpoint/2010/main" val="3710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ETOH for</a:t>
            </a:r>
          </a:p>
          <a:p>
            <a:r>
              <a:rPr lang="en-US" dirty="0"/>
              <a:t>Children</a:t>
            </a:r>
          </a:p>
          <a:p>
            <a:r>
              <a:rPr lang="en-US" dirty="0"/>
              <a:t>Family </a:t>
            </a:r>
            <a:r>
              <a:rPr lang="en-US" dirty="0" err="1"/>
              <a:t>hx</a:t>
            </a:r>
            <a:r>
              <a:rPr lang="en-US" dirty="0"/>
              <a:t> </a:t>
            </a:r>
            <a:r>
              <a:rPr lang="en-US" dirty="0" err="1"/>
              <a:t>etohism</a:t>
            </a:r>
            <a:endParaRPr lang="en-US" dirty="0"/>
          </a:p>
          <a:p>
            <a:r>
              <a:rPr lang="en-US" dirty="0"/>
              <a:t>Pregnant women</a:t>
            </a:r>
          </a:p>
          <a:p>
            <a:r>
              <a:rPr lang="en-US" dirty="0"/>
              <a:t>People who drive or operate machinery</a:t>
            </a:r>
          </a:p>
          <a:p>
            <a:r>
              <a:rPr lang="en-US" dirty="0"/>
              <a:t>People who take part in activities that require attention, skill or coordination</a:t>
            </a:r>
          </a:p>
          <a:p>
            <a:r>
              <a:rPr lang="en-US" dirty="0"/>
              <a:t>Avoid interactions with OTC or prescription meds</a:t>
            </a:r>
          </a:p>
        </p:txBody>
      </p:sp>
      <p:sp>
        <p:nvSpPr>
          <p:cNvPr id="4" name="Slide Number Placeholder 3"/>
          <p:cNvSpPr>
            <a:spLocks noGrp="1"/>
          </p:cNvSpPr>
          <p:nvPr>
            <p:ph type="sldNum" sz="quarter" idx="5"/>
          </p:nvPr>
        </p:nvSpPr>
        <p:spPr/>
        <p:txBody>
          <a:bodyPr/>
          <a:lstStyle/>
          <a:p>
            <a:fld id="{99805F5A-57A1-FE4C-8CDB-A2319F0C3B1E}" type="slidenum">
              <a:rPr lang="en-US" smtClean="0"/>
              <a:t>24</a:t>
            </a:fld>
            <a:endParaRPr lang="en-US"/>
          </a:p>
        </p:txBody>
      </p:sp>
    </p:spTree>
    <p:extLst>
      <p:ext uri="{BB962C8B-B14F-4D97-AF65-F5344CB8AC3E}">
        <p14:creationId xmlns:p14="http://schemas.microsoft.com/office/powerpoint/2010/main" val="206394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Substantial public interest  Additives enhance</a:t>
            </a:r>
            <a:r>
              <a:rPr lang="en-US" baseline="0" dirty="0"/>
              <a:t> and prolong shelf life, improve color, flavor, texture</a:t>
            </a:r>
          </a:p>
          <a:p>
            <a:r>
              <a:rPr lang="en-US" sz="1200" kern="1200" dirty="0">
                <a:solidFill>
                  <a:schemeClr val="tx1"/>
                </a:solidFill>
                <a:latin typeface="+mn-lt"/>
                <a:ea typeface="+mn-ea"/>
                <a:cs typeface="+mn-cs"/>
              </a:rPr>
              <a:t>at the levels that these are found in the food supply, decreasing the risk of cancer is currently unlikely to be a major reason for such justification.</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25</a:t>
            </a:fld>
            <a:endParaRPr lang="en-US"/>
          </a:p>
        </p:txBody>
      </p:sp>
    </p:spTree>
    <p:extLst>
      <p:ext uri="{BB962C8B-B14F-4D97-AF65-F5344CB8AC3E}">
        <p14:creationId xmlns:p14="http://schemas.microsoft.com/office/powerpoint/2010/main" val="3688140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some studies suggest a higher nutrient content, others suggest no difference. It is not known if the nutritional differences that have been reported would result in health benefits such as a reduced cancer risk.</a:t>
            </a:r>
            <a:endParaRPr lang="en-US" dirty="0"/>
          </a:p>
        </p:txBody>
      </p:sp>
      <p:sp>
        <p:nvSpPr>
          <p:cNvPr id="4" name="Slide Number Placeholder 3"/>
          <p:cNvSpPr>
            <a:spLocks noGrp="1"/>
          </p:cNvSpPr>
          <p:nvPr>
            <p:ph type="sldNum" sz="quarter" idx="5"/>
          </p:nvPr>
        </p:nvSpPr>
        <p:spPr/>
        <p:txBody>
          <a:bodyPr/>
          <a:lstStyle/>
          <a:p>
            <a:fld id="{99805F5A-57A1-FE4C-8CDB-A2319F0C3B1E}" type="slidenum">
              <a:rPr lang="en-US" smtClean="0"/>
              <a:t>27</a:t>
            </a:fld>
            <a:endParaRPr lang="en-US"/>
          </a:p>
        </p:txBody>
      </p:sp>
    </p:spTree>
    <p:extLst>
      <p:ext uri="{BB962C8B-B14F-4D97-AF65-F5344CB8AC3E}">
        <p14:creationId xmlns:p14="http://schemas.microsoft.com/office/powerpoint/2010/main" val="364062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Some risk factors cannot be changed</a:t>
            </a:r>
          </a:p>
          <a:p>
            <a:r>
              <a:rPr lang="en-US" sz="1200" b="0" i="0" kern="1200" dirty="0">
                <a:solidFill>
                  <a:schemeClr val="tx1"/>
                </a:solidFill>
                <a:effectLst/>
                <a:latin typeface="+mn-lt"/>
                <a:ea typeface="+mn-ea"/>
                <a:cs typeface="+mn-cs"/>
              </a:rPr>
              <a:t>Having your first period before age 12</a:t>
            </a:r>
          </a:p>
          <a:p>
            <a:r>
              <a:rPr lang="en-US" sz="1200" b="0" i="0" kern="1200" dirty="0">
                <a:solidFill>
                  <a:schemeClr val="tx1"/>
                </a:solidFill>
                <a:effectLst/>
                <a:latin typeface="+mn-lt"/>
                <a:ea typeface="+mn-ea"/>
                <a:cs typeface="+mn-cs"/>
              </a:rPr>
              <a:t>Not having children or having your first child after age 30</a:t>
            </a:r>
          </a:p>
          <a:p>
            <a:r>
              <a:rPr lang="en-US" sz="1200" b="0" i="0" kern="1200" dirty="0">
                <a:solidFill>
                  <a:schemeClr val="tx1"/>
                </a:solidFill>
                <a:effectLst/>
                <a:latin typeface="+mn-lt"/>
                <a:ea typeface="+mn-ea"/>
                <a:cs typeface="+mn-cs"/>
              </a:rPr>
              <a:t>Late age at menopause</a:t>
            </a:r>
          </a:p>
          <a:p>
            <a:r>
              <a:rPr lang="en-US" sz="1200" b="0" i="0" kern="1200" dirty="0">
                <a:solidFill>
                  <a:schemeClr val="tx1"/>
                </a:solidFill>
                <a:effectLst/>
                <a:latin typeface="+mn-lt"/>
                <a:ea typeface="+mn-ea"/>
                <a:cs typeface="+mn-cs"/>
              </a:rPr>
              <a:t>Family history of breast cancer</a:t>
            </a:r>
          </a:p>
          <a:p>
            <a:endParaRPr lang="en-US" dirty="0"/>
          </a:p>
          <a:p>
            <a:endParaRPr lang="en-US" dirty="0"/>
          </a:p>
          <a:p>
            <a:r>
              <a:rPr lang="en-US" dirty="0"/>
              <a:t>Commonly diagnosed</a:t>
            </a:r>
            <a:r>
              <a:rPr lang="en-US" baseline="0" dirty="0"/>
              <a:t> and second only to lung cancer as cause of cancer deaths in women</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29</a:t>
            </a:fld>
            <a:endParaRPr lang="en-US"/>
          </a:p>
        </p:txBody>
      </p:sp>
    </p:spTree>
    <p:extLst>
      <p:ext uri="{BB962C8B-B14F-4D97-AF65-F5344CB8AC3E}">
        <p14:creationId xmlns:p14="http://schemas.microsoft.com/office/powerpoint/2010/main" val="298804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30000" dirty="0"/>
              <a:t>nd</a:t>
            </a:r>
            <a:r>
              <a:rPr lang="en-US" dirty="0"/>
              <a:t> leading cause among men and women</a:t>
            </a:r>
          </a:p>
          <a:p>
            <a:r>
              <a:rPr lang="en-US" dirty="0"/>
              <a:t>HT risk factor  increased reflect nutritional</a:t>
            </a:r>
            <a:r>
              <a:rPr lang="en-US" baseline="0" dirty="0"/>
              <a:t> status</a:t>
            </a:r>
          </a:p>
          <a:p>
            <a:r>
              <a:rPr lang="en-US" baseline="0" dirty="0"/>
              <a:t>Diet:</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30</a:t>
            </a:fld>
            <a:endParaRPr lang="en-US"/>
          </a:p>
        </p:txBody>
      </p:sp>
    </p:spTree>
    <p:extLst>
      <p:ext uri="{BB962C8B-B14F-4D97-AF65-F5344CB8AC3E}">
        <p14:creationId xmlns:p14="http://schemas.microsoft.com/office/powerpoint/2010/main" val="361390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activity pre menopausal and </a:t>
            </a:r>
            <a:r>
              <a:rPr lang="en-US" dirty="0" err="1"/>
              <a:t>overwt</a:t>
            </a:r>
            <a:endParaRPr lang="en-US" dirty="0"/>
          </a:p>
        </p:txBody>
      </p:sp>
      <p:sp>
        <p:nvSpPr>
          <p:cNvPr id="4" name="Slide Number Placeholder 3"/>
          <p:cNvSpPr>
            <a:spLocks noGrp="1"/>
          </p:cNvSpPr>
          <p:nvPr>
            <p:ph type="sldNum" sz="quarter" idx="5"/>
          </p:nvPr>
        </p:nvSpPr>
        <p:spPr/>
        <p:txBody>
          <a:bodyPr/>
          <a:lstStyle/>
          <a:p>
            <a:fld id="{99805F5A-57A1-FE4C-8CDB-A2319F0C3B1E}" type="slidenum">
              <a:rPr lang="en-US" smtClean="0"/>
              <a:t>33</a:t>
            </a:fld>
            <a:endParaRPr lang="en-US"/>
          </a:p>
        </p:txBody>
      </p:sp>
    </p:spTree>
    <p:extLst>
      <p:ext uri="{BB962C8B-B14F-4D97-AF65-F5344CB8AC3E}">
        <p14:creationId xmlns:p14="http://schemas.microsoft.com/office/powerpoint/2010/main" val="27454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causes of ovarian cancer are not well understood. Family history is a risk factor, but only about 10% of ovarian cancers are inherited. </a:t>
            </a:r>
            <a:endParaRPr lang="en-US" dirty="0"/>
          </a:p>
          <a:p>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38</a:t>
            </a:fld>
            <a:endParaRPr lang="en-US"/>
          </a:p>
        </p:txBody>
      </p:sp>
    </p:spTree>
    <p:extLst>
      <p:ext uri="{BB962C8B-B14F-4D97-AF65-F5344CB8AC3E}">
        <p14:creationId xmlns:p14="http://schemas.microsoft.com/office/powerpoint/2010/main" val="318836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 third of more than 572,000 cancers deaths  are related to diet and exercise</a:t>
            </a:r>
          </a:p>
          <a:p>
            <a:r>
              <a:rPr lang="en-US" sz="1200" b="1" kern="1200" dirty="0">
                <a:solidFill>
                  <a:schemeClr val="tx1"/>
                </a:solidFill>
                <a:effectLst/>
                <a:latin typeface="+mn-lt"/>
                <a:ea typeface="+mn-ea"/>
                <a:cs typeface="+mn-cs"/>
              </a:rPr>
              <a:t>Risk factors</a:t>
            </a:r>
            <a:r>
              <a:rPr lang="en-US" sz="1200" b="1" kern="1200" baseline="0" dirty="0">
                <a:solidFill>
                  <a:schemeClr val="tx1"/>
                </a:solidFill>
                <a:effectLst/>
                <a:latin typeface="+mn-lt"/>
                <a:ea typeface="+mn-ea"/>
                <a:cs typeface="+mn-cs"/>
              </a:rPr>
              <a:t> also associated with heart disease and diabetes</a:t>
            </a:r>
            <a:endParaRPr lang="en-US" sz="1200" b="1" kern="1200" dirty="0">
              <a:solidFill>
                <a:schemeClr val="tx1"/>
              </a:solidFill>
              <a:effectLst/>
              <a:latin typeface="+mn-lt"/>
              <a:ea typeface="+mn-ea"/>
              <a:cs typeface="+mn-cs"/>
            </a:endParaRPr>
          </a:p>
          <a:p>
            <a:r>
              <a:rPr lang="en-US" dirty="0"/>
              <a:t>Community efforts</a:t>
            </a:r>
            <a:r>
              <a:rPr lang="en-US" baseline="0" dirty="0"/>
              <a:t> are needed to create an environment that makes it easier to make healthy choices  related to diet and exercise</a:t>
            </a:r>
            <a:endParaRPr lang="en-US" dirty="0"/>
          </a:p>
          <a:p>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2</a:t>
            </a:fld>
            <a:endParaRPr lang="en-US"/>
          </a:p>
        </p:txBody>
      </p:sp>
    </p:spTree>
    <p:extLst>
      <p:ext uri="{BB962C8B-B14F-4D97-AF65-F5344CB8AC3E}">
        <p14:creationId xmlns:p14="http://schemas.microsoft.com/office/powerpoint/2010/main" val="3343602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recent years, researchers have learned it may be important to distinguish between prostate cancers that are aggressive (likely to grow and spread quickly) and those that are less likely to cause problem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calcium reduces </a:t>
            </a:r>
            <a:r>
              <a:rPr lang="en-US" sz="1200" kern="1200" dirty="0" err="1">
                <a:solidFill>
                  <a:schemeClr val="tx1"/>
                </a:solidFill>
                <a:effectLst/>
                <a:latin typeface="+mn-lt"/>
                <a:ea typeface="+mn-ea"/>
                <a:cs typeface="+mn-cs"/>
              </a:rPr>
              <a:t>colerectal</a:t>
            </a:r>
            <a:r>
              <a:rPr lang="en-US" sz="1200" kern="1200" dirty="0">
                <a:solidFill>
                  <a:schemeClr val="tx1"/>
                </a:solidFill>
                <a:effectLst/>
                <a:latin typeface="+mn-lt"/>
                <a:ea typeface="+mn-ea"/>
                <a:cs typeface="+mn-cs"/>
              </a:rPr>
              <a:t> cancer no recommendation to avoid calcium</a:t>
            </a:r>
            <a:endParaRPr lang="en-US" dirty="0"/>
          </a:p>
          <a:p>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40</a:t>
            </a:fld>
            <a:endParaRPr lang="en-US"/>
          </a:p>
        </p:txBody>
      </p:sp>
    </p:spTree>
    <p:extLst>
      <p:ext uri="{BB962C8B-B14F-4D97-AF65-F5344CB8AC3E}">
        <p14:creationId xmlns:p14="http://schemas.microsoft.com/office/powerpoint/2010/main" val="181911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Rare in US</a:t>
            </a:r>
          </a:p>
        </p:txBody>
      </p:sp>
      <p:sp>
        <p:nvSpPr>
          <p:cNvPr id="4" name="Slide Number Placeholder 3"/>
          <p:cNvSpPr>
            <a:spLocks noGrp="1"/>
          </p:cNvSpPr>
          <p:nvPr>
            <p:ph type="sldNum" sz="quarter" idx="10"/>
          </p:nvPr>
        </p:nvSpPr>
        <p:spPr/>
        <p:txBody>
          <a:bodyPr/>
          <a:lstStyle/>
          <a:p>
            <a:fld id="{99805F5A-57A1-FE4C-8CDB-A2319F0C3B1E}" type="slidenum">
              <a:rPr lang="en-US" smtClean="0"/>
              <a:t>41</a:t>
            </a:fld>
            <a:endParaRPr lang="en-US"/>
          </a:p>
        </p:txBody>
      </p:sp>
    </p:spTree>
    <p:extLst>
      <p:ext uri="{BB962C8B-B14F-4D97-AF65-F5344CB8AC3E}">
        <p14:creationId xmlns:p14="http://schemas.microsoft.com/office/powerpoint/2010/main" val="342565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www.cancer.org</a:t>
            </a:r>
            <a:r>
              <a:rPr lang="en-US" dirty="0"/>
              <a:t>/healthy/eat-healthy-get-active/</a:t>
            </a:r>
            <a:r>
              <a:rPr lang="en-US" dirty="0" err="1"/>
              <a:t>acs</a:t>
            </a:r>
            <a:r>
              <a:rPr lang="en-US" dirty="0"/>
              <a:t>-guidelines-nutrition-physical-activity-cancer-prevention/common-</a:t>
            </a:r>
            <a:r>
              <a:rPr lang="en-US"/>
              <a:t>questions.html</a:t>
            </a:r>
          </a:p>
        </p:txBody>
      </p:sp>
      <p:sp>
        <p:nvSpPr>
          <p:cNvPr id="4" name="Slide Number Placeholder 3"/>
          <p:cNvSpPr>
            <a:spLocks noGrp="1"/>
          </p:cNvSpPr>
          <p:nvPr>
            <p:ph type="sldNum" sz="quarter" idx="5"/>
          </p:nvPr>
        </p:nvSpPr>
        <p:spPr/>
        <p:txBody>
          <a:bodyPr/>
          <a:lstStyle/>
          <a:p>
            <a:fld id="{99805F5A-57A1-FE4C-8CDB-A2319F0C3B1E}" type="slidenum">
              <a:rPr lang="en-US" smtClean="0"/>
              <a:t>42</a:t>
            </a:fld>
            <a:endParaRPr lang="en-US"/>
          </a:p>
        </p:txBody>
      </p:sp>
    </p:spTree>
    <p:extLst>
      <p:ext uri="{BB962C8B-B14F-4D97-AF65-F5344CB8AC3E}">
        <p14:creationId xmlns:p14="http://schemas.microsoft.com/office/powerpoint/2010/main" val="2532561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best advice at this time is to get your antioxidants through food sources rather than supplements. </a:t>
            </a:r>
            <a:endParaRPr lang="en-US" dirty="0"/>
          </a:p>
          <a:p>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43</a:t>
            </a:fld>
            <a:endParaRPr lang="en-US"/>
          </a:p>
        </p:txBody>
      </p:sp>
    </p:spTree>
    <p:extLst>
      <p:ext uri="{BB962C8B-B14F-4D97-AF65-F5344CB8AC3E}">
        <p14:creationId xmlns:p14="http://schemas.microsoft.com/office/powerpoint/2010/main" val="6134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Converted to vitamin A</a:t>
            </a:r>
          </a:p>
        </p:txBody>
      </p:sp>
      <p:sp>
        <p:nvSpPr>
          <p:cNvPr id="4" name="Slide Number Placeholder 3"/>
          <p:cNvSpPr>
            <a:spLocks noGrp="1"/>
          </p:cNvSpPr>
          <p:nvPr>
            <p:ph type="sldNum" sz="quarter" idx="10"/>
          </p:nvPr>
        </p:nvSpPr>
        <p:spPr/>
        <p:txBody>
          <a:bodyPr/>
          <a:lstStyle/>
          <a:p>
            <a:fld id="{99805F5A-57A1-FE4C-8CDB-A2319F0C3B1E}" type="slidenum">
              <a:rPr lang="en-US" smtClean="0"/>
              <a:t>44</a:t>
            </a:fld>
            <a:endParaRPr lang="en-US"/>
          </a:p>
        </p:txBody>
      </p:sp>
    </p:spTree>
    <p:extLst>
      <p:ext uri="{BB962C8B-B14F-4D97-AF65-F5344CB8AC3E}">
        <p14:creationId xmlns:p14="http://schemas.microsoft.com/office/powerpoint/2010/main" val="2839591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No data to support supplemental</a:t>
            </a:r>
          </a:p>
        </p:txBody>
      </p:sp>
      <p:sp>
        <p:nvSpPr>
          <p:cNvPr id="4" name="Slide Number Placeholder 3"/>
          <p:cNvSpPr>
            <a:spLocks noGrp="1"/>
          </p:cNvSpPr>
          <p:nvPr>
            <p:ph type="sldNum" sz="quarter" idx="10"/>
          </p:nvPr>
        </p:nvSpPr>
        <p:spPr/>
        <p:txBody>
          <a:bodyPr/>
          <a:lstStyle/>
          <a:p>
            <a:fld id="{99805F5A-57A1-FE4C-8CDB-A2319F0C3B1E}" type="slidenum">
              <a:rPr lang="en-US" smtClean="0"/>
              <a:t>59</a:t>
            </a:fld>
            <a:endParaRPr lang="en-US"/>
          </a:p>
        </p:txBody>
      </p:sp>
    </p:spTree>
    <p:extLst>
      <p:ext uri="{BB962C8B-B14F-4D97-AF65-F5344CB8AC3E}">
        <p14:creationId xmlns:p14="http://schemas.microsoft.com/office/powerpoint/2010/main" val="1454361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 inflammatory</a:t>
            </a:r>
          </a:p>
          <a:p>
            <a:r>
              <a:rPr lang="en-US" dirty="0" err="1"/>
              <a:t>Appetitie</a:t>
            </a:r>
            <a:r>
              <a:rPr lang="en-US" dirty="0"/>
              <a:t> stimulant</a:t>
            </a:r>
          </a:p>
        </p:txBody>
      </p:sp>
      <p:sp>
        <p:nvSpPr>
          <p:cNvPr id="4" name="Slide Number Placeholder 3"/>
          <p:cNvSpPr>
            <a:spLocks noGrp="1"/>
          </p:cNvSpPr>
          <p:nvPr>
            <p:ph type="sldNum" sz="quarter" idx="10"/>
          </p:nvPr>
        </p:nvSpPr>
        <p:spPr/>
        <p:txBody>
          <a:bodyPr/>
          <a:lstStyle/>
          <a:p>
            <a:fld id="{99805F5A-57A1-FE4C-8CDB-A2319F0C3B1E}" type="slidenum">
              <a:rPr lang="en-US" smtClean="0"/>
              <a:t>63</a:t>
            </a:fld>
            <a:endParaRPr lang="en-US"/>
          </a:p>
        </p:txBody>
      </p:sp>
    </p:spTree>
    <p:extLst>
      <p:ext uri="{BB962C8B-B14F-4D97-AF65-F5344CB8AC3E}">
        <p14:creationId xmlns:p14="http://schemas.microsoft.com/office/powerpoint/2010/main" val="1758209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Supplements inconclusive</a:t>
            </a:r>
          </a:p>
        </p:txBody>
      </p:sp>
      <p:sp>
        <p:nvSpPr>
          <p:cNvPr id="4" name="Slide Number Placeholder 3"/>
          <p:cNvSpPr>
            <a:spLocks noGrp="1"/>
          </p:cNvSpPr>
          <p:nvPr>
            <p:ph type="sldNum" sz="quarter" idx="5"/>
          </p:nvPr>
        </p:nvSpPr>
        <p:spPr/>
        <p:txBody>
          <a:bodyPr/>
          <a:lstStyle/>
          <a:p>
            <a:fld id="{99805F5A-57A1-FE4C-8CDB-A2319F0C3B1E}" type="slidenum">
              <a:rPr lang="en-US" smtClean="0"/>
              <a:t>66</a:t>
            </a:fld>
            <a:endParaRPr lang="en-US"/>
          </a:p>
        </p:txBody>
      </p:sp>
    </p:spTree>
    <p:extLst>
      <p:ext uri="{BB962C8B-B14F-4D97-AF65-F5344CB8AC3E}">
        <p14:creationId xmlns:p14="http://schemas.microsoft.com/office/powerpoint/2010/main" val="184411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a:t>
            </a:r>
            <a:r>
              <a:rPr lang="en-US" dirty="0" err="1"/>
              <a:t>www.cancer.org</a:t>
            </a:r>
            <a:r>
              <a:rPr lang="en-US" dirty="0"/>
              <a:t>/</a:t>
            </a:r>
            <a:r>
              <a:rPr lang="en-US" dirty="0" err="1"/>
              <a:t>acs</a:t>
            </a:r>
            <a:r>
              <a:rPr lang="en-US" dirty="0"/>
              <a:t>/groups/</a:t>
            </a:r>
            <a:r>
              <a:rPr lang="en-US" dirty="0" err="1"/>
              <a:t>cid</a:t>
            </a:r>
            <a:r>
              <a:rPr lang="en-US" dirty="0"/>
              <a:t>/documents/</a:t>
            </a:r>
            <a:r>
              <a:rPr lang="en-US" dirty="0" err="1"/>
              <a:t>webcontent</a:t>
            </a:r>
            <a:r>
              <a:rPr lang="en-US" dirty="0"/>
              <a:t>/002577-pdf.pdf</a:t>
            </a:r>
          </a:p>
          <a:p>
            <a:r>
              <a:rPr lang="en-US" dirty="0"/>
              <a:t>Supplements not recommended</a:t>
            </a:r>
          </a:p>
        </p:txBody>
      </p:sp>
      <p:sp>
        <p:nvSpPr>
          <p:cNvPr id="4" name="Slide Number Placeholder 3"/>
          <p:cNvSpPr>
            <a:spLocks noGrp="1"/>
          </p:cNvSpPr>
          <p:nvPr>
            <p:ph type="sldNum" sz="quarter" idx="10"/>
          </p:nvPr>
        </p:nvSpPr>
        <p:spPr/>
        <p:txBody>
          <a:bodyPr/>
          <a:lstStyle/>
          <a:p>
            <a:fld id="{99805F5A-57A1-FE4C-8CDB-A2319F0C3B1E}" type="slidenum">
              <a:rPr lang="en-US" smtClean="0"/>
              <a:t>68</a:t>
            </a:fld>
            <a:endParaRPr lang="en-US"/>
          </a:p>
        </p:txBody>
      </p:sp>
    </p:spTree>
    <p:extLst>
      <p:ext uri="{BB962C8B-B14F-4D97-AF65-F5344CB8AC3E}">
        <p14:creationId xmlns:p14="http://schemas.microsoft.com/office/powerpoint/2010/main" val="2668994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www.cancer.org</a:t>
            </a:r>
            <a:r>
              <a:rPr lang="en-US" dirty="0"/>
              <a:t>/</a:t>
            </a:r>
            <a:r>
              <a:rPr lang="en-US" dirty="0" err="1"/>
              <a:t>acs</a:t>
            </a:r>
            <a:r>
              <a:rPr lang="en-US"/>
              <a:t>/groups/content/@editorial/documents/document/powerpointpackagejune2009pdf.pdf</a:t>
            </a:r>
          </a:p>
        </p:txBody>
      </p:sp>
      <p:sp>
        <p:nvSpPr>
          <p:cNvPr id="4" name="Slide Number Placeholder 3"/>
          <p:cNvSpPr>
            <a:spLocks noGrp="1"/>
          </p:cNvSpPr>
          <p:nvPr>
            <p:ph type="sldNum" sz="quarter" idx="10"/>
          </p:nvPr>
        </p:nvSpPr>
        <p:spPr/>
        <p:txBody>
          <a:bodyPr/>
          <a:lstStyle/>
          <a:p>
            <a:fld id="{99805F5A-57A1-FE4C-8CDB-A2319F0C3B1E}" type="slidenum">
              <a:rPr lang="en-US" smtClean="0"/>
              <a:t>72</a:t>
            </a:fld>
            <a:endParaRPr lang="en-US"/>
          </a:p>
        </p:txBody>
      </p:sp>
    </p:spTree>
    <p:extLst>
      <p:ext uri="{BB962C8B-B14F-4D97-AF65-F5344CB8AC3E}">
        <p14:creationId xmlns:p14="http://schemas.microsoft.com/office/powerpoint/2010/main" val="139947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at studies  but evidence is not definitive. Studies focus on single nutrient</a:t>
            </a:r>
            <a:r>
              <a:rPr lang="en-US" baseline="0" dirty="0"/>
              <a:t> and do not take into account complexity of food , Consider duration, timing and varied nutritional status of populations studied</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3</a:t>
            </a:fld>
            <a:endParaRPr lang="en-US"/>
          </a:p>
        </p:txBody>
      </p:sp>
    </p:spTree>
    <p:extLst>
      <p:ext uri="{BB962C8B-B14F-4D97-AF65-F5344CB8AC3E}">
        <p14:creationId xmlns:p14="http://schemas.microsoft.com/office/powerpoint/2010/main" val="3661232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Obesity caused by: Current trends toward increasing portion sizes</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the consumption of high-calorie convenience foods, sugar-sweetened beverages, and restaurant meals; and declining levels of physical activity  Longer workdays and more households with multiple wage earners reduce the amount of time available for the preparation of meals, with a resulting shift toward the increased consumption of high-calorie foods outside the home, which are frequently less nutritious than foods prepared at home.</a:t>
            </a:r>
            <a:r>
              <a:rPr lang="en-US" sz="1200" b="1" kern="1200" dirty="0">
                <a:solidFill>
                  <a:schemeClr val="tx1"/>
                </a:solidFill>
                <a:latin typeface="+mn-lt"/>
                <a:ea typeface="+mn-ea"/>
                <a:cs typeface="+mn-cs"/>
              </a:rPr>
              <a:t>33</a:t>
            </a:r>
            <a:r>
              <a:rPr lang="en-US" sz="1200" b="0" kern="1200" dirty="0">
                <a:solidFill>
                  <a:schemeClr val="tx1"/>
                </a:solidFill>
                <a:latin typeface="+mn-lt"/>
                <a:ea typeface="+mn-ea"/>
                <a:cs typeface="+mn-cs"/>
              </a:rPr>
              <a:t> Large portion sizes, calorie-dense foods, and sugar-sweetened beverages are extensively marketed by restaurants, supermarkets, and food and beverage companies.</a:t>
            </a:r>
            <a:r>
              <a:rPr lang="en-US" sz="1200" b="1" kern="1200" dirty="0">
                <a:solidFill>
                  <a:schemeClr val="tx1"/>
                </a:solidFill>
                <a:latin typeface="+mn-lt"/>
                <a:ea typeface="+mn-ea"/>
                <a:cs typeface="+mn-cs"/>
              </a:rPr>
              <a:t>29</a:t>
            </a: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32</a:t>
            </a: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34</a:t>
            </a: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35</a:t>
            </a:r>
            <a:r>
              <a:rPr lang="en-US" sz="1200" b="0" kern="1200" dirty="0">
                <a:solidFill>
                  <a:schemeClr val="tx1"/>
                </a:solidFill>
                <a:latin typeface="+mn-lt"/>
                <a:ea typeface="+mn-ea"/>
                <a:cs typeface="+mn-cs"/>
              </a:rPr>
              <a:t> Reduced leisure time, increased amounts of time spent sitting, increased reliance on automobiles for transportation, and increased availability of electronic entertainment and communications media all contribute to reduced levels of physical activity.</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6</a:t>
            </a:fld>
            <a:endParaRPr lang="en-US"/>
          </a:p>
        </p:txBody>
      </p:sp>
    </p:spTree>
    <p:extLst>
      <p:ext uri="{BB962C8B-B14F-4D97-AF65-F5344CB8AC3E}">
        <p14:creationId xmlns:p14="http://schemas.microsoft.com/office/powerpoint/2010/main" val="323087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Excessive belly fat associated with colorectal cancer</a:t>
            </a:r>
          </a:p>
        </p:txBody>
      </p:sp>
      <p:sp>
        <p:nvSpPr>
          <p:cNvPr id="4" name="Slide Number Placeholder 3"/>
          <p:cNvSpPr>
            <a:spLocks noGrp="1"/>
          </p:cNvSpPr>
          <p:nvPr>
            <p:ph type="sldNum" sz="quarter" idx="5"/>
          </p:nvPr>
        </p:nvSpPr>
        <p:spPr/>
        <p:txBody>
          <a:bodyPr/>
          <a:lstStyle/>
          <a:p>
            <a:fld id="{99805F5A-57A1-FE4C-8CDB-A2319F0C3B1E}" type="slidenum">
              <a:rPr lang="en-US" smtClean="0"/>
              <a:t>11</a:t>
            </a:fld>
            <a:endParaRPr lang="en-US"/>
          </a:p>
        </p:txBody>
      </p:sp>
    </p:spTree>
    <p:extLst>
      <p:ext uri="{BB962C8B-B14F-4D97-AF65-F5344CB8AC3E}">
        <p14:creationId xmlns:p14="http://schemas.microsoft.com/office/powerpoint/2010/main" val="226903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things that are fun</a:t>
            </a:r>
          </a:p>
        </p:txBody>
      </p:sp>
      <p:sp>
        <p:nvSpPr>
          <p:cNvPr id="4" name="Slide Number Placeholder 3"/>
          <p:cNvSpPr>
            <a:spLocks noGrp="1"/>
          </p:cNvSpPr>
          <p:nvPr>
            <p:ph type="sldNum" sz="quarter" idx="10"/>
          </p:nvPr>
        </p:nvSpPr>
        <p:spPr/>
        <p:txBody>
          <a:bodyPr/>
          <a:lstStyle/>
          <a:p>
            <a:fld id="{99805F5A-57A1-FE4C-8CDB-A2319F0C3B1E}" type="slidenum">
              <a:rPr lang="en-US" smtClean="0"/>
              <a:t>14</a:t>
            </a:fld>
            <a:endParaRPr lang="en-US"/>
          </a:p>
        </p:txBody>
      </p:sp>
    </p:spTree>
    <p:extLst>
      <p:ext uri="{BB962C8B-B14F-4D97-AF65-F5344CB8AC3E}">
        <p14:creationId xmlns:p14="http://schemas.microsoft.com/office/powerpoint/2010/main" val="9693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activity also lowers cardiovascular  disease, DM and osteoporosis</a:t>
            </a:r>
          </a:p>
        </p:txBody>
      </p:sp>
      <p:sp>
        <p:nvSpPr>
          <p:cNvPr id="4" name="Slide Number Placeholder 3"/>
          <p:cNvSpPr>
            <a:spLocks noGrp="1"/>
          </p:cNvSpPr>
          <p:nvPr>
            <p:ph type="sldNum" sz="quarter" idx="5"/>
          </p:nvPr>
        </p:nvSpPr>
        <p:spPr/>
        <p:txBody>
          <a:bodyPr/>
          <a:lstStyle/>
          <a:p>
            <a:fld id="{99805F5A-57A1-FE4C-8CDB-A2319F0C3B1E}" type="slidenum">
              <a:rPr lang="en-US" smtClean="0"/>
              <a:t>15</a:t>
            </a:fld>
            <a:endParaRPr lang="en-US"/>
          </a:p>
        </p:txBody>
      </p:sp>
    </p:spTree>
    <p:extLst>
      <p:ext uri="{BB962C8B-B14F-4D97-AF65-F5344CB8AC3E}">
        <p14:creationId xmlns:p14="http://schemas.microsoft.com/office/powerpoint/2010/main" val="284391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spread out throughout the day</a:t>
            </a:r>
          </a:p>
          <a:p>
            <a:r>
              <a:rPr lang="en-US" dirty="0"/>
              <a:t>300 minutes/week may promote</a:t>
            </a:r>
            <a:r>
              <a:rPr lang="en-US" baseline="0" dirty="0"/>
              <a:t> weight maintenance </a:t>
            </a:r>
          </a:p>
          <a:p>
            <a:r>
              <a:rPr lang="en-US" baseline="0" dirty="0"/>
              <a:t>Gradual increase</a:t>
            </a:r>
          </a:p>
          <a:p>
            <a:r>
              <a:rPr lang="en-US" baseline="0" dirty="0"/>
              <a:t>Have a total effect</a:t>
            </a:r>
          </a:p>
          <a:p>
            <a:r>
              <a:rPr lang="en-US" baseline="0" dirty="0"/>
              <a:t>1 minute of vigorous can take the place of 32minutes of moderate</a:t>
            </a:r>
            <a:endParaRPr lang="en-US" dirty="0"/>
          </a:p>
        </p:txBody>
      </p:sp>
      <p:sp>
        <p:nvSpPr>
          <p:cNvPr id="4" name="Slide Number Placeholder 3"/>
          <p:cNvSpPr>
            <a:spLocks noGrp="1"/>
          </p:cNvSpPr>
          <p:nvPr>
            <p:ph type="sldNum" sz="quarter" idx="10"/>
          </p:nvPr>
        </p:nvSpPr>
        <p:spPr/>
        <p:txBody>
          <a:bodyPr/>
          <a:lstStyle/>
          <a:p>
            <a:fld id="{99805F5A-57A1-FE4C-8CDB-A2319F0C3B1E}" type="slidenum">
              <a:rPr lang="en-US" smtClean="0"/>
              <a:t>18</a:t>
            </a:fld>
            <a:endParaRPr lang="en-US"/>
          </a:p>
        </p:txBody>
      </p:sp>
    </p:spTree>
    <p:extLst>
      <p:ext uri="{BB962C8B-B14F-4D97-AF65-F5344CB8AC3E}">
        <p14:creationId xmlns:p14="http://schemas.microsoft.com/office/powerpoint/2010/main" val="224947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of activity level</a:t>
            </a:r>
          </a:p>
        </p:txBody>
      </p:sp>
      <p:sp>
        <p:nvSpPr>
          <p:cNvPr id="4" name="Slide Number Placeholder 3"/>
          <p:cNvSpPr>
            <a:spLocks noGrp="1"/>
          </p:cNvSpPr>
          <p:nvPr>
            <p:ph type="sldNum" sz="quarter" idx="5"/>
          </p:nvPr>
        </p:nvSpPr>
        <p:spPr/>
        <p:txBody>
          <a:bodyPr/>
          <a:lstStyle/>
          <a:p>
            <a:fld id="{99805F5A-57A1-FE4C-8CDB-A2319F0C3B1E}" type="slidenum">
              <a:rPr lang="en-US" smtClean="0"/>
              <a:t>19</a:t>
            </a:fld>
            <a:endParaRPr lang="en-US"/>
          </a:p>
        </p:txBody>
      </p:sp>
    </p:spTree>
    <p:extLst>
      <p:ext uri="{BB962C8B-B14F-4D97-AF65-F5344CB8AC3E}">
        <p14:creationId xmlns:p14="http://schemas.microsoft.com/office/powerpoint/2010/main" val="20092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dirty="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Date Placeholder 4"/>
          <p:cNvSpPr>
            <a:spLocks noGrp="1"/>
          </p:cNvSpPr>
          <p:nvPr>
            <p:ph type="dt" sz="half" idx="10"/>
          </p:nvPr>
        </p:nvSpPr>
        <p:spPr/>
        <p:txBody>
          <a:bodyPr/>
          <a:lstStyle/>
          <a:p>
            <a:fld id="{8E36636D-D922-432D-A958-524484B5923D}" type="datetimeFigureOut">
              <a:rPr lang="en-US" smtClean="0"/>
              <a:pPr/>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Date Placeholder 6"/>
          <p:cNvSpPr>
            <a:spLocks noGrp="1"/>
          </p:cNvSpPr>
          <p:nvPr>
            <p:ph type="dt" sz="half" idx="10"/>
          </p:nvPr>
        </p:nvSpPr>
        <p:spPr/>
        <p:txBody>
          <a:bodyPr/>
          <a:lstStyle/>
          <a:p>
            <a:fld id="{8E36636D-D922-432D-A958-524484B5923D}" type="datetimeFigureOut">
              <a:rPr lang="en-US" smtClean="0"/>
              <a:pPr/>
              <a:t>8/12/19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8/12/19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E36636D-D922-432D-A958-524484B5923D}" type="datetimeFigureOut">
              <a:rPr lang="en-US" smtClean="0"/>
              <a:pPr/>
              <a:t>8/12/19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dirty="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fld id="{8E36636D-D922-432D-A958-524484B5923D}" type="datetimeFigureOut">
              <a:rPr lang="en-US" smtClean="0"/>
              <a:pPr/>
              <a:t>8/12/19</a:t>
            </a:fld>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DF28FB93-0A08-4E7D-8E63-9EFA29F1E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txStyles>
    <p:titleStyle>
      <a:lvl1pPr algn="ctr" defTabSz="914400" rtl="0" eaLnBrk="1" latinLnBrk="0" hangingPunct="1">
        <a:lnSpc>
          <a:spcPct val="95000"/>
        </a:lnSpc>
        <a:spcBef>
          <a:spcPct val="0"/>
        </a:spcBef>
        <a:buNone/>
        <a:defRPr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462" y="1597025"/>
            <a:ext cx="7907337" cy="4854575"/>
          </a:xfrm>
        </p:spPr>
        <p:txBody>
          <a:bodyPr/>
          <a:lstStyle/>
          <a:p>
            <a:r>
              <a:rPr lang="en-US" dirty="0"/>
              <a:t>American Cancer Society Guidelines on Nutrition and Physical Activity for Cancer Prevention </a:t>
            </a:r>
            <a:br>
              <a:rPr lang="en-US" dirty="0"/>
            </a:br>
            <a:br>
              <a:rPr lang="en-US" dirty="0"/>
            </a:br>
            <a:r>
              <a:rPr lang="en-US" sz="1400" dirty="0"/>
              <a:t>http://</a:t>
            </a:r>
            <a:r>
              <a:rPr lang="en-US" sz="1400" dirty="0" err="1"/>
              <a:t>www.cancer.org</a:t>
            </a:r>
            <a:r>
              <a:rPr lang="en-US" sz="1400" dirty="0"/>
              <a:t>/</a:t>
            </a:r>
            <a:r>
              <a:rPr lang="en-US" sz="1400" dirty="0" err="1"/>
              <a:t>acs</a:t>
            </a:r>
            <a:r>
              <a:rPr lang="en-US" sz="1400" dirty="0"/>
              <a:t>/groups/</a:t>
            </a:r>
            <a:r>
              <a:rPr lang="en-US" sz="1400" dirty="0" err="1"/>
              <a:t>cid</a:t>
            </a:r>
            <a:r>
              <a:rPr lang="en-US" sz="1400" dirty="0"/>
              <a:t>/documents/</a:t>
            </a:r>
            <a:r>
              <a:rPr lang="en-US" sz="1400" dirty="0" err="1"/>
              <a:t>webcontent</a:t>
            </a:r>
            <a:r>
              <a:rPr lang="en-US" sz="1400" dirty="0"/>
              <a:t>/002577-pdf.pdf</a:t>
            </a:r>
          </a:p>
        </p:txBody>
      </p:sp>
      <p:sp>
        <p:nvSpPr>
          <p:cNvPr id="3" name="Subtitle 2"/>
          <p:cNvSpPr>
            <a:spLocks noGrp="1"/>
          </p:cNvSpPr>
          <p:nvPr>
            <p:ph type="subTitle" idx="1"/>
          </p:nvPr>
        </p:nvSpPr>
        <p:spPr>
          <a:xfrm>
            <a:off x="779463" y="3276600"/>
            <a:ext cx="7583487" cy="2743200"/>
          </a:xfrm>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6999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Weight and Cancer Risk</a:t>
            </a:r>
          </a:p>
        </p:txBody>
      </p:sp>
      <p:sp>
        <p:nvSpPr>
          <p:cNvPr id="3" name="Content Placeholder 2"/>
          <p:cNvSpPr>
            <a:spLocks noGrp="1"/>
          </p:cNvSpPr>
          <p:nvPr>
            <p:ph idx="1"/>
          </p:nvPr>
        </p:nvSpPr>
        <p:spPr/>
        <p:txBody>
          <a:bodyPr/>
          <a:lstStyle/>
          <a:p>
            <a:r>
              <a:rPr lang="en-US" dirty="0"/>
              <a:t>Excessive wright contributes 14-20% cancer related mortality</a:t>
            </a:r>
          </a:p>
          <a:p>
            <a:r>
              <a:rPr lang="en-US" dirty="0"/>
              <a:t>Increased risk with </a:t>
            </a:r>
            <a:r>
              <a:rPr lang="en-US" dirty="0" err="1"/>
              <a:t>overwt</a:t>
            </a:r>
            <a:r>
              <a:rPr lang="en-US" dirty="0"/>
              <a:t> and obese</a:t>
            </a:r>
          </a:p>
        </p:txBody>
      </p:sp>
      <p:graphicFrame>
        <p:nvGraphicFramePr>
          <p:cNvPr id="4" name="Table 3"/>
          <p:cNvGraphicFramePr>
            <a:graphicFrameLocks noGrp="1"/>
          </p:cNvGraphicFramePr>
          <p:nvPr>
            <p:extLst>
              <p:ext uri="{D42A27DB-BD31-4B8C-83A1-F6EECF244321}">
                <p14:modId xmlns:p14="http://schemas.microsoft.com/office/powerpoint/2010/main" val="3274289236"/>
              </p:ext>
            </p:extLst>
          </p:nvPr>
        </p:nvGraphicFramePr>
        <p:xfrm>
          <a:off x="2242587" y="3170511"/>
          <a:ext cx="4802710" cy="2778928"/>
        </p:xfrm>
        <a:graphic>
          <a:graphicData uri="http://schemas.openxmlformats.org/drawingml/2006/table">
            <a:tbl>
              <a:tblPr firstRow="1" bandRow="1">
                <a:tableStyleId>{22838BEF-8BB2-4498-84A7-C5851F593DF1}</a:tableStyleId>
              </a:tblPr>
              <a:tblGrid>
                <a:gridCol w="2401355">
                  <a:extLst>
                    <a:ext uri="{9D8B030D-6E8A-4147-A177-3AD203B41FA5}">
                      <a16:colId xmlns:a16="http://schemas.microsoft.com/office/drawing/2014/main" val="20000"/>
                    </a:ext>
                  </a:extLst>
                </a:gridCol>
                <a:gridCol w="2401355">
                  <a:extLst>
                    <a:ext uri="{9D8B030D-6E8A-4147-A177-3AD203B41FA5}">
                      <a16:colId xmlns:a16="http://schemas.microsoft.com/office/drawing/2014/main" val="20001"/>
                    </a:ext>
                  </a:extLst>
                </a:gridCol>
              </a:tblGrid>
              <a:tr h="694732">
                <a:tc>
                  <a:txBody>
                    <a:bodyPr/>
                    <a:lstStyle/>
                    <a:p>
                      <a:r>
                        <a:rPr lang="en-US" b="1" dirty="0"/>
                        <a:t>Breast Cancer </a:t>
                      </a:r>
                    </a:p>
                  </a:txBody>
                  <a:tcPr/>
                </a:tc>
                <a:tc>
                  <a:txBody>
                    <a:bodyPr/>
                    <a:lstStyle/>
                    <a:p>
                      <a:r>
                        <a:rPr lang="en-US" sz="1800" b="1" kern="1200" dirty="0">
                          <a:solidFill>
                            <a:schemeClr val="dk1"/>
                          </a:solidFill>
                          <a:latin typeface="+mn-lt"/>
                          <a:ea typeface="+mn-ea"/>
                          <a:cs typeface="+mn-cs"/>
                        </a:rPr>
                        <a:t> Esophagus, and pancreas</a:t>
                      </a:r>
                      <a:endParaRPr lang="en-US" b="1" dirty="0"/>
                    </a:p>
                  </a:txBody>
                  <a:tcPr/>
                </a:tc>
                <a:extLst>
                  <a:ext uri="{0D108BD9-81ED-4DB2-BD59-A6C34878D82A}">
                    <a16:rowId xmlns:a16="http://schemas.microsoft.com/office/drawing/2014/main" val="10000"/>
                  </a:ext>
                </a:extLst>
              </a:tr>
              <a:tr h="694732">
                <a:tc>
                  <a:txBody>
                    <a:bodyPr/>
                    <a:lstStyle/>
                    <a:p>
                      <a:r>
                        <a:rPr lang="en-US" sz="1800" b="1" kern="1200" dirty="0">
                          <a:solidFill>
                            <a:schemeClr val="dk1"/>
                          </a:solidFill>
                          <a:latin typeface="+mn-lt"/>
                          <a:ea typeface="+mn-ea"/>
                          <a:cs typeface="+mn-cs"/>
                        </a:rPr>
                        <a:t>Colon and rectum,</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Kidney </a:t>
                      </a:r>
                      <a:endParaRPr lang="en-US" b="1" dirty="0"/>
                    </a:p>
                    <a:p>
                      <a:endParaRPr lang="en-US" b="1" dirty="0"/>
                    </a:p>
                  </a:txBody>
                  <a:tcPr/>
                </a:tc>
                <a:extLst>
                  <a:ext uri="{0D108BD9-81ED-4DB2-BD59-A6C34878D82A}">
                    <a16:rowId xmlns:a16="http://schemas.microsoft.com/office/drawing/2014/main" val="10001"/>
                  </a:ext>
                </a:extLst>
              </a:tr>
              <a:tr h="694732">
                <a:tc>
                  <a:txBody>
                    <a:bodyPr/>
                    <a:lstStyle/>
                    <a:p>
                      <a:r>
                        <a:rPr lang="en-US" sz="1800" b="1" kern="1200" dirty="0">
                          <a:solidFill>
                            <a:schemeClr val="dk1"/>
                          </a:solidFill>
                          <a:latin typeface="+mn-lt"/>
                          <a:ea typeface="+mn-ea"/>
                          <a:cs typeface="+mn-cs"/>
                        </a:rPr>
                        <a:t>Endometrium</a:t>
                      </a:r>
                      <a:endParaRPr lang="en-US" b="1" dirty="0"/>
                    </a:p>
                  </a:txBody>
                  <a:tcPr/>
                </a:tc>
                <a:tc>
                  <a:txBody>
                    <a:bodyPr/>
                    <a:lstStyle/>
                    <a:p>
                      <a:endParaRPr lang="en-US" b="1" dirty="0"/>
                    </a:p>
                  </a:txBody>
                  <a:tcPr/>
                </a:tc>
                <a:extLst>
                  <a:ext uri="{0D108BD9-81ED-4DB2-BD59-A6C34878D82A}">
                    <a16:rowId xmlns:a16="http://schemas.microsoft.com/office/drawing/2014/main" val="10002"/>
                  </a:ext>
                </a:extLst>
              </a:tr>
              <a:tr h="694732">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5302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02B4-A6B0-8649-9B30-AE032BF198AE}"/>
              </a:ext>
            </a:extLst>
          </p:cNvPr>
          <p:cNvSpPr>
            <a:spLocks noGrp="1"/>
          </p:cNvSpPr>
          <p:nvPr>
            <p:ph type="title"/>
          </p:nvPr>
        </p:nvSpPr>
        <p:spPr/>
        <p:txBody>
          <a:bodyPr/>
          <a:lstStyle/>
          <a:p>
            <a:r>
              <a:rPr lang="en-US" dirty="0"/>
              <a:t>May likely raise the risk</a:t>
            </a:r>
          </a:p>
        </p:txBody>
      </p:sp>
      <p:sp>
        <p:nvSpPr>
          <p:cNvPr id="3" name="Content Placeholder 2">
            <a:extLst>
              <a:ext uri="{FF2B5EF4-FFF2-40B4-BE49-F238E27FC236}">
                <a16:creationId xmlns:a16="http://schemas.microsoft.com/office/drawing/2014/main" id="{F0D0AAD3-F67D-6C49-B3D6-3B6FDB89AC3E}"/>
              </a:ext>
            </a:extLst>
          </p:cNvPr>
          <p:cNvSpPr>
            <a:spLocks noGrp="1"/>
          </p:cNvSpPr>
          <p:nvPr>
            <p:ph idx="1"/>
          </p:nvPr>
        </p:nvSpPr>
        <p:spPr/>
        <p:txBody>
          <a:bodyPr/>
          <a:lstStyle/>
          <a:p>
            <a:r>
              <a:rPr lang="en-US" dirty="0"/>
              <a:t>Gallbladder</a:t>
            </a:r>
          </a:p>
          <a:p>
            <a:r>
              <a:rPr lang="en-US" dirty="0"/>
              <a:t>Liver</a:t>
            </a:r>
          </a:p>
          <a:p>
            <a:r>
              <a:rPr lang="en-US" dirty="0"/>
              <a:t> Non Hodgkin lymphoma</a:t>
            </a:r>
          </a:p>
          <a:p>
            <a:r>
              <a:rPr lang="en-US" dirty="0"/>
              <a:t>Multiple myeloma</a:t>
            </a:r>
          </a:p>
          <a:p>
            <a:r>
              <a:rPr lang="en-US" dirty="0"/>
              <a:t>Cervix</a:t>
            </a:r>
          </a:p>
          <a:p>
            <a:r>
              <a:rPr lang="en-US" dirty="0"/>
              <a:t>Ovary</a:t>
            </a:r>
          </a:p>
          <a:p>
            <a:r>
              <a:rPr lang="en-US" dirty="0"/>
              <a:t>Aggressive forms of prostate cancer</a:t>
            </a:r>
          </a:p>
        </p:txBody>
      </p:sp>
    </p:spTree>
    <p:extLst>
      <p:ext uri="{BB962C8B-B14F-4D97-AF65-F5344CB8AC3E}">
        <p14:creationId xmlns:p14="http://schemas.microsoft.com/office/powerpoint/2010/main" val="131421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Causative Factors related to obesity</a:t>
            </a:r>
          </a:p>
        </p:txBody>
      </p:sp>
      <p:sp>
        <p:nvSpPr>
          <p:cNvPr id="3" name="Content Placeholder 2"/>
          <p:cNvSpPr>
            <a:spLocks noGrp="1"/>
          </p:cNvSpPr>
          <p:nvPr>
            <p:ph idx="1"/>
          </p:nvPr>
        </p:nvSpPr>
        <p:spPr/>
        <p:txBody>
          <a:bodyPr>
            <a:normAutofit lnSpcReduction="10000"/>
          </a:bodyPr>
          <a:lstStyle/>
          <a:p>
            <a:r>
              <a:rPr lang="en-US" dirty="0"/>
              <a:t>Immune function and inflammation</a:t>
            </a:r>
          </a:p>
          <a:p>
            <a:r>
              <a:rPr lang="en-US" dirty="0"/>
              <a:t>Levels and metabolism of several hormones</a:t>
            </a:r>
          </a:p>
          <a:p>
            <a:pPr marL="0" indent="0">
              <a:buNone/>
            </a:pPr>
            <a:r>
              <a:rPr lang="en-US" dirty="0"/>
              <a:t>,      including insulin and estradiol</a:t>
            </a:r>
          </a:p>
          <a:p>
            <a:r>
              <a:rPr lang="en-US" dirty="0"/>
              <a:t>Changes in factors that regulate cell proliferation and growth, such as insulin-like growth factor (IGF)-1</a:t>
            </a:r>
          </a:p>
          <a:p>
            <a:r>
              <a:rPr lang="en-US" dirty="0"/>
              <a:t>Levels of sex hormone-binding globulin and IGF-binding proteins which </a:t>
            </a:r>
            <a:r>
              <a:rPr lang="en-US" dirty="0" err="1"/>
              <a:t>akes</a:t>
            </a:r>
            <a:r>
              <a:rPr lang="en-US" dirty="0"/>
              <a:t>  hormones more or less available to tissues </a:t>
            </a:r>
          </a:p>
        </p:txBody>
      </p:sp>
    </p:spTree>
    <p:extLst>
      <p:ext uri="{BB962C8B-B14F-4D97-AF65-F5344CB8AC3E}">
        <p14:creationId xmlns:p14="http://schemas.microsoft.com/office/powerpoint/2010/main" val="119164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5694-497E-8641-B269-7CE944782971}"/>
              </a:ext>
            </a:extLst>
          </p:cNvPr>
          <p:cNvSpPr>
            <a:spLocks noGrp="1"/>
          </p:cNvSpPr>
          <p:nvPr>
            <p:ph type="title"/>
          </p:nvPr>
        </p:nvSpPr>
        <p:spPr/>
        <p:txBody>
          <a:bodyPr/>
          <a:lstStyle/>
          <a:p>
            <a:r>
              <a:rPr lang="en-US" sz="4400" dirty="0"/>
              <a:t>Getting to and Maintaining a healthy weight</a:t>
            </a:r>
          </a:p>
        </p:txBody>
      </p:sp>
      <p:sp>
        <p:nvSpPr>
          <p:cNvPr id="3" name="Content Placeholder 2">
            <a:extLst>
              <a:ext uri="{FF2B5EF4-FFF2-40B4-BE49-F238E27FC236}">
                <a16:creationId xmlns:a16="http://schemas.microsoft.com/office/drawing/2014/main" id="{3AE8C485-DBDE-F04D-9362-7628ED4BFB4C}"/>
              </a:ext>
            </a:extLst>
          </p:cNvPr>
          <p:cNvSpPr>
            <a:spLocks noGrp="1"/>
          </p:cNvSpPr>
          <p:nvPr>
            <p:ph idx="1"/>
          </p:nvPr>
        </p:nvSpPr>
        <p:spPr/>
        <p:txBody>
          <a:bodyPr/>
          <a:lstStyle/>
          <a:p>
            <a:r>
              <a:rPr lang="en-US" dirty="0"/>
              <a:t>BMI  18.8-24.9 heathy</a:t>
            </a:r>
          </a:p>
          <a:p>
            <a:r>
              <a:rPr lang="en-US" dirty="0"/>
              <a:t>25-29.9 overweight</a:t>
            </a:r>
          </a:p>
          <a:p>
            <a:r>
              <a:rPr lang="en-US" dirty="0"/>
              <a:t>Greater than 30 obese</a:t>
            </a:r>
          </a:p>
        </p:txBody>
      </p:sp>
    </p:spTree>
    <p:extLst>
      <p:ext uri="{BB962C8B-B14F-4D97-AF65-F5344CB8AC3E}">
        <p14:creationId xmlns:p14="http://schemas.microsoft.com/office/powerpoint/2010/main" val="131270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160" y="876804"/>
            <a:ext cx="6995015" cy="711683"/>
          </a:xfrm>
        </p:spPr>
        <p:txBody>
          <a:bodyPr/>
          <a:lstStyle/>
          <a:p>
            <a:r>
              <a:rPr lang="en-US" dirty="0"/>
              <a:t>Individual Choices</a:t>
            </a:r>
            <a:br>
              <a:rPr lang="en-US" dirty="0"/>
            </a:br>
            <a:r>
              <a:rPr lang="en-US" sz="3200" dirty="0"/>
              <a:t>Be physically active </a:t>
            </a:r>
          </a:p>
        </p:txBody>
      </p:sp>
      <p:sp>
        <p:nvSpPr>
          <p:cNvPr id="3" name="Content Placeholder 2"/>
          <p:cNvSpPr>
            <a:spLocks noGrp="1"/>
          </p:cNvSpPr>
          <p:nvPr>
            <p:ph idx="1"/>
          </p:nvPr>
        </p:nvSpPr>
        <p:spPr>
          <a:xfrm>
            <a:off x="390839" y="2344337"/>
            <a:ext cx="8403035" cy="4070030"/>
          </a:xfrm>
        </p:spPr>
        <p:txBody>
          <a:bodyPr>
            <a:normAutofit fontScale="85000" lnSpcReduction="10000"/>
          </a:bodyPr>
          <a:lstStyle/>
          <a:p>
            <a:r>
              <a:rPr lang="en-US" dirty="0"/>
              <a:t> </a:t>
            </a:r>
            <a:r>
              <a:rPr lang="en-US" b="1" dirty="0"/>
              <a:t>Adults should engage in at least 150 minutes of moderate intensity or 75 minutes of vigorous intensity activity each week</a:t>
            </a:r>
          </a:p>
          <a:p>
            <a:r>
              <a:rPr lang="en-US" b="1" dirty="0"/>
              <a:t>Children and teens: Get at least 1 hour of moderate or vigorous intensity activity each day, with vigorous activity on at least 3 days each week 	</a:t>
            </a:r>
          </a:p>
          <a:p>
            <a:r>
              <a:rPr lang="en-US" b="1" dirty="0"/>
              <a:t>  Limit sedentary behavior such as sitting, lying down, watching television, or other forms of screen-based entertainment.	</a:t>
            </a:r>
          </a:p>
          <a:p>
            <a:r>
              <a:rPr lang="en-US" b="1" dirty="0"/>
              <a:t>  Doing some physical activity above usual activities, no matter what one's level of activity, can have many health benefits</a:t>
            </a:r>
            <a:r>
              <a:rPr lang="en-US" dirty="0"/>
              <a:t>.	</a:t>
            </a:r>
          </a:p>
          <a:p>
            <a:endParaRPr lang="en-US" dirty="0"/>
          </a:p>
        </p:txBody>
      </p:sp>
      <p:pic>
        <p:nvPicPr>
          <p:cNvPr id="4" name="Picture 3" descr="picture of two swimmers standing in water with one arm above their head" title="Two Swimmers"/>
          <p:cNvPicPr>
            <a:picLocks noChangeAspect="1" noChangeArrowheads="1"/>
          </p:cNvPicPr>
          <p:nvPr/>
        </p:nvPicPr>
        <p:blipFill>
          <a:blip r:embed="rId3" cstate="print"/>
          <a:srcRect/>
          <a:stretch>
            <a:fillRect/>
          </a:stretch>
        </p:blipFill>
        <p:spPr bwMode="auto">
          <a:xfrm>
            <a:off x="0" y="254987"/>
            <a:ext cx="1288124" cy="1358900"/>
          </a:xfrm>
          <a:prstGeom prst="rect">
            <a:avLst/>
          </a:prstGeom>
          <a:noFill/>
          <a:ln w="9525">
            <a:noFill/>
            <a:miter lim="800000"/>
            <a:headEnd/>
            <a:tailEnd/>
          </a:ln>
        </p:spPr>
      </p:pic>
    </p:spTree>
    <p:extLst>
      <p:ext uri="{BB962C8B-B14F-4D97-AF65-F5344CB8AC3E}">
        <p14:creationId xmlns:p14="http://schemas.microsoft.com/office/powerpoint/2010/main" val="235181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Physical Activity</a:t>
            </a:r>
          </a:p>
        </p:txBody>
      </p:sp>
      <p:sp>
        <p:nvSpPr>
          <p:cNvPr id="3" name="Content Placeholder 2"/>
          <p:cNvSpPr>
            <a:spLocks noGrp="1"/>
          </p:cNvSpPr>
          <p:nvPr>
            <p:ph idx="1"/>
          </p:nvPr>
        </p:nvSpPr>
        <p:spPr/>
        <p:txBody>
          <a:bodyPr/>
          <a:lstStyle/>
          <a:p>
            <a:r>
              <a:rPr lang="en-US" b="1" dirty="0"/>
              <a:t>Reduce risk of:</a:t>
            </a:r>
          </a:p>
          <a:p>
            <a:pPr lvl="1"/>
            <a:r>
              <a:rPr lang="en-US" b="1" dirty="0"/>
              <a:t>Breast</a:t>
            </a:r>
          </a:p>
          <a:p>
            <a:pPr lvl="1"/>
            <a:r>
              <a:rPr lang="en-US" b="1" dirty="0"/>
              <a:t>Colon</a:t>
            </a:r>
          </a:p>
          <a:p>
            <a:pPr lvl="1"/>
            <a:r>
              <a:rPr lang="en-US" b="1" dirty="0"/>
              <a:t>Endometrium</a:t>
            </a:r>
          </a:p>
          <a:p>
            <a:pPr lvl="1"/>
            <a:r>
              <a:rPr lang="en-US" b="1" dirty="0"/>
              <a:t> Prostrate </a:t>
            </a:r>
          </a:p>
          <a:p>
            <a:pPr marL="457200" lvl="1" indent="0">
              <a:buNone/>
            </a:pPr>
            <a:endParaRPr lang="en-US" b="1" dirty="0"/>
          </a:p>
        </p:txBody>
      </p:sp>
    </p:spTree>
    <p:extLst>
      <p:ext uri="{BB962C8B-B14F-4D97-AF65-F5344CB8AC3E}">
        <p14:creationId xmlns:p14="http://schemas.microsoft.com/office/powerpoint/2010/main" val="140730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89646"/>
            <a:ext cx="8648699" cy="1510553"/>
          </a:xfrm>
        </p:spPr>
        <p:txBody>
          <a:bodyPr/>
          <a:lstStyle/>
          <a:p>
            <a:r>
              <a:rPr lang="en-US" dirty="0"/>
              <a:t>Effect of Physical Activity on cause</a:t>
            </a:r>
          </a:p>
        </p:txBody>
      </p:sp>
      <p:sp>
        <p:nvSpPr>
          <p:cNvPr id="3" name="Content Placeholder 2"/>
          <p:cNvSpPr>
            <a:spLocks noGrp="1"/>
          </p:cNvSpPr>
          <p:nvPr>
            <p:ph idx="1"/>
          </p:nvPr>
        </p:nvSpPr>
        <p:spPr/>
        <p:txBody>
          <a:bodyPr/>
          <a:lstStyle/>
          <a:p>
            <a:r>
              <a:rPr lang="en-US" b="1" dirty="0"/>
              <a:t>Lowers or maintains </a:t>
            </a:r>
            <a:r>
              <a:rPr lang="en-US" b="1" dirty="0" err="1"/>
              <a:t>wt</a:t>
            </a:r>
            <a:r>
              <a:rPr lang="en-US" b="1" dirty="0"/>
              <a:t>  affects immune and hormone function</a:t>
            </a:r>
          </a:p>
          <a:p>
            <a:r>
              <a:rPr lang="en-US" b="1" dirty="0"/>
              <a:t>Reduces risk of other chronic diseases such as CVD and DM</a:t>
            </a:r>
          </a:p>
        </p:txBody>
      </p:sp>
    </p:spTree>
    <p:extLst>
      <p:ext uri="{BB962C8B-B14F-4D97-AF65-F5344CB8AC3E}">
        <p14:creationId xmlns:p14="http://schemas.microsoft.com/office/powerpoint/2010/main" val="422450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Activities</a:t>
            </a:r>
          </a:p>
        </p:txBody>
      </p:sp>
      <p:sp>
        <p:nvSpPr>
          <p:cNvPr id="3" name="Content Placeholder 2"/>
          <p:cNvSpPr>
            <a:spLocks noGrp="1"/>
          </p:cNvSpPr>
          <p:nvPr>
            <p:ph idx="1"/>
          </p:nvPr>
        </p:nvSpPr>
        <p:spPr/>
        <p:txBody>
          <a:bodyPr/>
          <a:lstStyle/>
          <a:p>
            <a:r>
              <a:rPr lang="en-US" b="1" dirty="0"/>
              <a:t>Usual – ADL’s short duration and low intensity</a:t>
            </a:r>
          </a:p>
          <a:p>
            <a:r>
              <a:rPr lang="en-US" b="1" dirty="0"/>
              <a:t>Intentional- sports, walking </a:t>
            </a:r>
          </a:p>
          <a:p>
            <a:r>
              <a:rPr lang="en-US" b="1" dirty="0"/>
              <a:t>Level of intensity</a:t>
            </a:r>
          </a:p>
          <a:p>
            <a:pPr lvl="1"/>
            <a:r>
              <a:rPr lang="en-US" b="1" dirty="0"/>
              <a:t>Light - house work</a:t>
            </a:r>
          </a:p>
          <a:p>
            <a:pPr lvl="1"/>
            <a:r>
              <a:rPr lang="en-US" b="1" dirty="0"/>
              <a:t>Moderate - require effort</a:t>
            </a:r>
          </a:p>
          <a:p>
            <a:pPr lvl="1"/>
            <a:r>
              <a:rPr lang="en-US" b="1" dirty="0"/>
              <a:t>Vigorous - engage large </a:t>
            </a:r>
            <a:r>
              <a:rPr lang="en-US" b="1" dirty="0" err="1"/>
              <a:t>musle</a:t>
            </a:r>
            <a:r>
              <a:rPr lang="en-US" b="1" dirty="0"/>
              <a:t> groups and increase heart rate</a:t>
            </a:r>
          </a:p>
          <a:p>
            <a:endParaRPr lang="en-US" dirty="0"/>
          </a:p>
        </p:txBody>
      </p:sp>
    </p:spTree>
    <p:extLst>
      <p:ext uri="{BB962C8B-B14F-4D97-AF65-F5344CB8AC3E}">
        <p14:creationId xmlns:p14="http://schemas.microsoft.com/office/powerpoint/2010/main" val="257992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Amount of Physical Activity</a:t>
            </a:r>
          </a:p>
        </p:txBody>
      </p:sp>
      <p:sp>
        <p:nvSpPr>
          <p:cNvPr id="3" name="Content Placeholder 2"/>
          <p:cNvSpPr>
            <a:spLocks noGrp="1"/>
          </p:cNvSpPr>
          <p:nvPr>
            <p:ph idx="1"/>
          </p:nvPr>
        </p:nvSpPr>
        <p:spPr/>
        <p:txBody>
          <a:bodyPr>
            <a:normAutofit lnSpcReduction="10000"/>
          </a:bodyPr>
          <a:lstStyle/>
          <a:p>
            <a:r>
              <a:rPr lang="en-US" dirty="0"/>
              <a:t>2008 </a:t>
            </a:r>
            <a:r>
              <a:rPr lang="en-US" i="1" dirty="0"/>
              <a:t>Physical Activity Guidelines for Americans</a:t>
            </a:r>
            <a:r>
              <a:rPr lang="en-US" dirty="0"/>
              <a:t> recommend that all adults perform at least </a:t>
            </a:r>
            <a:r>
              <a:rPr lang="en-US" b="1" dirty="0"/>
              <a:t>150 minutes per week of moderate intensity physical activity </a:t>
            </a:r>
            <a:r>
              <a:rPr lang="en-US" dirty="0"/>
              <a:t>or 75 minutes per week of vigorous intensity physical activity, or an equivalent combination, in addition to one's activities of daily living</a:t>
            </a:r>
          </a:p>
          <a:p>
            <a:r>
              <a:rPr lang="en-US" dirty="0"/>
              <a:t>higher amounts of physical activity may provide even greater reductions in cancer risk.</a:t>
            </a:r>
          </a:p>
        </p:txBody>
      </p:sp>
    </p:spTree>
    <p:extLst>
      <p:ext uri="{BB962C8B-B14F-4D97-AF65-F5344CB8AC3E}">
        <p14:creationId xmlns:p14="http://schemas.microsoft.com/office/powerpoint/2010/main" val="238628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Time Spent Sitting</a:t>
            </a:r>
          </a:p>
        </p:txBody>
      </p:sp>
      <p:sp>
        <p:nvSpPr>
          <p:cNvPr id="3" name="Content Placeholder 2"/>
          <p:cNvSpPr>
            <a:spLocks noGrp="1"/>
          </p:cNvSpPr>
          <p:nvPr>
            <p:ph idx="1"/>
          </p:nvPr>
        </p:nvSpPr>
        <p:spPr/>
        <p:txBody>
          <a:bodyPr/>
          <a:lstStyle/>
          <a:p>
            <a:r>
              <a:rPr lang="en-US" b="1" dirty="0"/>
              <a:t>Time spent sitting independent of levels of physical activity increases likelihood of obesity, DM, CVD, mortality and incidence of cancer</a:t>
            </a:r>
          </a:p>
        </p:txBody>
      </p:sp>
    </p:spTree>
    <p:extLst>
      <p:ext uri="{BB962C8B-B14F-4D97-AF65-F5344CB8AC3E}">
        <p14:creationId xmlns:p14="http://schemas.microsoft.com/office/powerpoint/2010/main" val="225127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a:t>
            </a:r>
          </a:p>
        </p:txBody>
      </p:sp>
      <p:sp>
        <p:nvSpPr>
          <p:cNvPr id="3" name="Content Placeholder 2"/>
          <p:cNvSpPr>
            <a:spLocks noGrp="1"/>
          </p:cNvSpPr>
          <p:nvPr>
            <p:ph idx="1"/>
          </p:nvPr>
        </p:nvSpPr>
        <p:spPr/>
        <p:txBody>
          <a:bodyPr/>
          <a:lstStyle/>
          <a:p>
            <a:r>
              <a:rPr lang="en-US" dirty="0"/>
              <a:t>Updated every 5 years  last revised 2017</a:t>
            </a:r>
          </a:p>
          <a:p>
            <a:r>
              <a:rPr lang="en-US" dirty="0"/>
              <a:t>Preventable risk factors for Cancer</a:t>
            </a:r>
          </a:p>
          <a:p>
            <a:pPr lvl="1"/>
            <a:r>
              <a:rPr lang="en-US" dirty="0"/>
              <a:t>Body weight</a:t>
            </a:r>
          </a:p>
          <a:p>
            <a:pPr lvl="1"/>
            <a:r>
              <a:rPr lang="en-US" dirty="0"/>
              <a:t> Diet</a:t>
            </a:r>
          </a:p>
          <a:p>
            <a:pPr lvl="1"/>
            <a:r>
              <a:rPr lang="en-US" dirty="0"/>
              <a:t>Physical activity</a:t>
            </a:r>
          </a:p>
          <a:p>
            <a:r>
              <a:rPr lang="en-US" dirty="0"/>
              <a:t>These risk factors have stronger influence than genetics</a:t>
            </a:r>
          </a:p>
        </p:txBody>
      </p:sp>
    </p:spTree>
    <p:extLst>
      <p:ext uri="{BB962C8B-B14F-4D97-AF65-F5344CB8AC3E}">
        <p14:creationId xmlns:p14="http://schemas.microsoft.com/office/powerpoint/2010/main" val="419422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735853"/>
          </a:xfrm>
        </p:spPr>
        <p:txBody>
          <a:bodyPr/>
          <a:lstStyle/>
          <a:p>
            <a:r>
              <a:rPr lang="en-US" sz="2800" dirty="0"/>
              <a:t>Ways to reduce sitting time</a:t>
            </a:r>
          </a:p>
        </p:txBody>
      </p:sp>
      <p:sp>
        <p:nvSpPr>
          <p:cNvPr id="3" name="Content Placeholder 2"/>
          <p:cNvSpPr>
            <a:spLocks noGrp="1"/>
          </p:cNvSpPr>
          <p:nvPr>
            <p:ph idx="1"/>
          </p:nvPr>
        </p:nvSpPr>
        <p:spPr>
          <a:xfrm>
            <a:off x="520700" y="825501"/>
            <a:ext cx="7667625" cy="5626100"/>
          </a:xfrm>
        </p:spPr>
        <p:txBody>
          <a:bodyPr>
            <a:normAutofit fontScale="70000" lnSpcReduction="20000"/>
          </a:bodyPr>
          <a:lstStyle/>
          <a:p>
            <a:r>
              <a:rPr lang="en-US" b="1" dirty="0"/>
              <a:t>Limit time spent watching TV and using other forms of screen-based entertainment.	</a:t>
            </a:r>
          </a:p>
          <a:p>
            <a:r>
              <a:rPr lang="en-US" b="1" dirty="0"/>
              <a:t>Use a stationary bicycle or treadmill when you do watch TV.	</a:t>
            </a:r>
          </a:p>
          <a:p>
            <a:r>
              <a:rPr lang="en-US" b="1" dirty="0"/>
              <a:t>Use stairs rather than an elevator		</a:t>
            </a:r>
          </a:p>
          <a:p>
            <a:r>
              <a:rPr lang="en-US" b="1" dirty="0"/>
              <a:t>If you can, walk or bike to your destination.	</a:t>
            </a:r>
          </a:p>
          <a:p>
            <a:r>
              <a:rPr lang="en-US" b="1" dirty="0"/>
              <a:t>Exercise at lunch with your coworkers, family, or friends.	</a:t>
            </a:r>
          </a:p>
          <a:p>
            <a:r>
              <a:rPr lang="en-US" b="1" dirty="0"/>
              <a:t>Take an exercise break at work to stretch or take a quick walk.	</a:t>
            </a:r>
          </a:p>
          <a:p>
            <a:r>
              <a:rPr lang="en-US" b="1" dirty="0"/>
              <a:t>Walk to visit coworkers instead of sending an e-mail.	</a:t>
            </a:r>
          </a:p>
          <a:p>
            <a:r>
              <a:rPr lang="en-US" b="1" dirty="0"/>
              <a:t>Go dancing with your spouse or friends.	</a:t>
            </a:r>
          </a:p>
          <a:p>
            <a:r>
              <a:rPr lang="en-US" b="1" dirty="0"/>
              <a:t>Plan active vacations rather than only driving trips.	</a:t>
            </a:r>
          </a:p>
          <a:p>
            <a:r>
              <a:rPr lang="en-US" b="1" dirty="0"/>
              <a:t>Wear a pedometer every day and increase your number of daily steps.	</a:t>
            </a:r>
          </a:p>
          <a:p>
            <a:r>
              <a:rPr lang="en-US" b="1" dirty="0"/>
              <a:t>Join a sports team.	</a:t>
            </a:r>
          </a:p>
        </p:txBody>
      </p:sp>
    </p:spTree>
    <p:extLst>
      <p:ext uri="{BB962C8B-B14F-4D97-AF65-F5344CB8AC3E}">
        <p14:creationId xmlns:p14="http://schemas.microsoft.com/office/powerpoint/2010/main" val="306552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75" y="89647"/>
            <a:ext cx="7407276" cy="1961648"/>
          </a:xfrm>
        </p:spPr>
        <p:txBody>
          <a:bodyPr/>
          <a:lstStyle/>
          <a:p>
            <a:r>
              <a:rPr lang="en-US" dirty="0"/>
              <a:t>Individual Choices</a:t>
            </a:r>
            <a:br>
              <a:rPr lang="en-US" dirty="0"/>
            </a:br>
            <a:r>
              <a:rPr lang="en-US" sz="3600" dirty="0"/>
              <a:t>Eat a healthy diet, with an emphasis on plant foods</a:t>
            </a:r>
          </a:p>
        </p:txBody>
      </p:sp>
      <p:sp>
        <p:nvSpPr>
          <p:cNvPr id="3" name="Content Placeholder 2"/>
          <p:cNvSpPr>
            <a:spLocks noGrp="1"/>
          </p:cNvSpPr>
          <p:nvPr>
            <p:ph idx="1"/>
          </p:nvPr>
        </p:nvSpPr>
        <p:spPr>
          <a:xfrm>
            <a:off x="325699" y="2051295"/>
            <a:ext cx="8403035" cy="4806705"/>
          </a:xfrm>
        </p:spPr>
        <p:txBody>
          <a:bodyPr/>
          <a:lstStyle/>
          <a:p>
            <a:r>
              <a:rPr lang="en-US" b="1" dirty="0"/>
              <a:t>  	</a:t>
            </a:r>
          </a:p>
          <a:p>
            <a:pPr marL="0" indent="0">
              <a:buNone/>
            </a:pPr>
            <a:endParaRPr lang="en-US" dirty="0"/>
          </a:p>
        </p:txBody>
      </p:sp>
      <p:pic>
        <p:nvPicPr>
          <p:cNvPr id="4" name="Picture 3" descr="Picture of a display of  dairy, fruit, vegetables and grains" title="Picture of  Food groups"/>
          <p:cNvPicPr>
            <a:picLocks noChangeAspect="1"/>
          </p:cNvPicPr>
          <p:nvPr/>
        </p:nvPicPr>
        <p:blipFill>
          <a:blip r:embed="rId3" cstate="print"/>
          <a:stretch>
            <a:fillRect/>
          </a:stretch>
        </p:blipFill>
        <p:spPr>
          <a:xfrm>
            <a:off x="325699" y="1358900"/>
            <a:ext cx="1071301" cy="857041"/>
          </a:xfrm>
          <a:prstGeom prst="rect">
            <a:avLst/>
          </a:prstGeom>
          <a:ln>
            <a:noFill/>
          </a:ln>
          <a:effectLst>
            <a:softEdge rad="112500"/>
          </a:effectLst>
        </p:spPr>
      </p:pic>
      <p:pic>
        <p:nvPicPr>
          <p:cNvPr id="5" name="Picture 4" descr="picture of a hot dog in a bun with mustard" title="Hot Dog"/>
          <p:cNvPicPr>
            <a:picLocks noChangeAspect="1" noChangeArrowheads="1"/>
          </p:cNvPicPr>
          <p:nvPr/>
        </p:nvPicPr>
        <p:blipFill>
          <a:blip r:embed="rId4" cstate="print"/>
          <a:srcRect/>
          <a:stretch>
            <a:fillRect/>
          </a:stretch>
        </p:blipFill>
        <p:spPr bwMode="auto">
          <a:xfrm>
            <a:off x="7416800" y="2755900"/>
            <a:ext cx="1841500" cy="1841500"/>
          </a:xfrm>
          <a:prstGeom prst="rect">
            <a:avLst/>
          </a:prstGeom>
          <a:noFill/>
          <a:ln w="9525">
            <a:noFill/>
            <a:miter lim="800000"/>
            <a:headEnd/>
            <a:tailEnd/>
          </a:ln>
        </p:spPr>
      </p:pic>
      <p:graphicFrame>
        <p:nvGraphicFramePr>
          <p:cNvPr id="6" name="Table 5">
            <a:extLst>
              <a:ext uri="{FF2B5EF4-FFF2-40B4-BE49-F238E27FC236}">
                <a16:creationId xmlns:a16="http://schemas.microsoft.com/office/drawing/2014/main" id="{EB67E0E3-210B-174F-BBB3-D38420181AAA}"/>
              </a:ext>
            </a:extLst>
          </p:cNvPr>
          <p:cNvGraphicFramePr>
            <a:graphicFrameLocks noGrp="1"/>
          </p:cNvGraphicFramePr>
          <p:nvPr>
            <p:extLst>
              <p:ext uri="{D42A27DB-BD31-4B8C-83A1-F6EECF244321}">
                <p14:modId xmlns:p14="http://schemas.microsoft.com/office/powerpoint/2010/main" val="3227418654"/>
              </p:ext>
            </p:extLst>
          </p:nvPr>
        </p:nvGraphicFramePr>
        <p:xfrm>
          <a:off x="1186249" y="2076926"/>
          <a:ext cx="6230551" cy="4700076"/>
        </p:xfrm>
        <a:graphic>
          <a:graphicData uri="http://schemas.openxmlformats.org/drawingml/2006/table">
            <a:tbl>
              <a:tblPr/>
              <a:tblGrid>
                <a:gridCol w="6230551">
                  <a:extLst>
                    <a:ext uri="{9D8B030D-6E8A-4147-A177-3AD203B41FA5}">
                      <a16:colId xmlns:a16="http://schemas.microsoft.com/office/drawing/2014/main" val="1770421377"/>
                    </a:ext>
                  </a:extLst>
                </a:gridCol>
              </a:tblGrid>
              <a:tr h="1105682">
                <a:tc>
                  <a:txBody>
                    <a:bodyPr/>
                    <a:lstStyle/>
                    <a:p>
                      <a:pPr fontAlgn="t">
                        <a:buFont typeface="Arial" panose="020B0604020202020204" pitchFamily="34" charset="0"/>
                        <a:buChar char="•"/>
                      </a:pPr>
                      <a:r>
                        <a:rPr lang="en-US" sz="2400">
                          <a:solidFill>
                            <a:srgbClr val="1E1E23"/>
                          </a:solidFill>
                          <a:effectLst/>
                        </a:rPr>
                        <a:t>Choose foods and drinks in amounts that help you get to and maintain a healthy weight.</a:t>
                      </a:r>
                    </a:p>
                  </a:txBody>
                  <a:tcPr marL="95250" marR="95250" marT="142875" marB="142875">
                    <a:lnL>
                      <a:noFill/>
                    </a:lnL>
                    <a:lnR>
                      <a:noFill/>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658202939"/>
                  </a:ext>
                </a:extLst>
              </a:tr>
              <a:tr h="1105682">
                <a:tc>
                  <a:txBody>
                    <a:bodyPr/>
                    <a:lstStyle/>
                    <a:p>
                      <a:pPr fontAlgn="t">
                        <a:buFont typeface="Arial" panose="020B0604020202020204" pitchFamily="34" charset="0"/>
                        <a:buChar char="•"/>
                      </a:pPr>
                      <a:r>
                        <a:rPr lang="en-US" sz="2400">
                          <a:solidFill>
                            <a:srgbClr val="1E1E23"/>
                          </a:solidFill>
                          <a:effectLst/>
                        </a:rPr>
                        <a:t>Limit how much processed meat and red meat you eat.</a:t>
                      </a:r>
                    </a:p>
                  </a:txBody>
                  <a:tcPr marL="95250" marR="95250" marT="142875" marB="142875">
                    <a:lnL>
                      <a:noFill/>
                    </a:lnL>
                    <a:lnR>
                      <a:noFill/>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596538680"/>
                  </a:ext>
                </a:extLst>
              </a:tr>
              <a:tr h="1105682">
                <a:tc>
                  <a:txBody>
                    <a:bodyPr/>
                    <a:lstStyle/>
                    <a:p>
                      <a:pPr fontAlgn="t">
                        <a:buFont typeface="Arial" panose="020B0604020202020204" pitchFamily="34" charset="0"/>
                        <a:buChar char="•"/>
                      </a:pPr>
                      <a:r>
                        <a:rPr lang="en-US" sz="2400">
                          <a:solidFill>
                            <a:srgbClr val="1E1E23"/>
                          </a:solidFill>
                          <a:effectLst/>
                        </a:rPr>
                        <a:t>Eat at least 2½ cups of vegetables and fruits each day.</a:t>
                      </a:r>
                    </a:p>
                  </a:txBody>
                  <a:tcPr marL="95250" marR="95250" marT="142875" marB="142875">
                    <a:lnL>
                      <a:noFill/>
                    </a:lnL>
                    <a:lnR>
                      <a:noFill/>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24469955"/>
                  </a:ext>
                </a:extLst>
              </a:tr>
              <a:tr h="1105682">
                <a:tc>
                  <a:txBody>
                    <a:bodyPr/>
                    <a:lstStyle/>
                    <a:p>
                      <a:pPr fontAlgn="t">
                        <a:buFont typeface="Arial" panose="020B0604020202020204" pitchFamily="34" charset="0"/>
                        <a:buChar char="•"/>
                      </a:pPr>
                      <a:r>
                        <a:rPr lang="en-US" sz="2400" dirty="0">
                          <a:solidFill>
                            <a:srgbClr val="1E1E23"/>
                          </a:solidFill>
                          <a:effectLst/>
                        </a:rPr>
                        <a:t>Choose whole grains instead of refined grain products.</a:t>
                      </a:r>
                    </a:p>
                  </a:txBody>
                  <a:tcPr marL="95250" marR="95250" marT="142875" marB="142875">
                    <a:lnL>
                      <a:noFill/>
                    </a:lnL>
                    <a:lnR>
                      <a:noFill/>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373327404"/>
                  </a:ext>
                </a:extLst>
              </a:tr>
            </a:tbl>
          </a:graphicData>
        </a:graphic>
      </p:graphicFrame>
    </p:spTree>
    <p:extLst>
      <p:ext uri="{BB962C8B-B14F-4D97-AF65-F5344CB8AC3E}">
        <p14:creationId xmlns:p14="http://schemas.microsoft.com/office/powerpoint/2010/main" val="320346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Healthy Diet</a:t>
            </a:r>
          </a:p>
        </p:txBody>
      </p:sp>
      <p:sp>
        <p:nvSpPr>
          <p:cNvPr id="3" name="Content Placeholder 2"/>
          <p:cNvSpPr>
            <a:spLocks noGrp="1"/>
          </p:cNvSpPr>
          <p:nvPr>
            <p:ph idx="1"/>
          </p:nvPr>
        </p:nvSpPr>
        <p:spPr/>
        <p:txBody>
          <a:bodyPr>
            <a:normAutofit/>
          </a:bodyPr>
          <a:lstStyle/>
          <a:p>
            <a:r>
              <a:rPr lang="en-US" dirty="0"/>
              <a:t>One healthy behavior is associated with others- eat less red meat  likely to eat less refined grains and fruits and vegetables</a:t>
            </a:r>
          </a:p>
          <a:p>
            <a:r>
              <a:rPr lang="en-US" dirty="0"/>
              <a:t>Isolating diet components give inconsistent results</a:t>
            </a:r>
          </a:p>
          <a:p>
            <a:pPr lvl="1"/>
            <a:r>
              <a:rPr lang="en-US" dirty="0"/>
              <a:t>Research does not support nutritional supplements to reduce cancer risk</a:t>
            </a:r>
          </a:p>
        </p:txBody>
      </p:sp>
      <p:pic>
        <p:nvPicPr>
          <p:cNvPr id="4" name="Picture 3" descr="picture of a face using vegetables Hair made of green beens,cheeks made of apples, nose made of a carrot." title="Vegetable face"/>
          <p:cNvPicPr>
            <a:picLocks noChangeAspect="1" noChangeArrowheads="1"/>
          </p:cNvPicPr>
          <p:nvPr/>
        </p:nvPicPr>
        <p:blipFill>
          <a:blip r:embed="rId3" cstate="print"/>
          <a:srcRect/>
          <a:stretch>
            <a:fillRect/>
          </a:stretch>
        </p:blipFill>
        <p:spPr bwMode="auto">
          <a:xfrm>
            <a:off x="7416800" y="89647"/>
            <a:ext cx="1422400" cy="1450735"/>
          </a:xfrm>
          <a:prstGeom prst="rect">
            <a:avLst/>
          </a:prstGeom>
          <a:ln>
            <a:noFill/>
          </a:ln>
          <a:effectLst>
            <a:softEdge rad="112500"/>
          </a:effectLst>
        </p:spPr>
      </p:pic>
    </p:spTree>
    <p:extLst>
      <p:ext uri="{BB962C8B-B14F-4D97-AF65-F5344CB8AC3E}">
        <p14:creationId xmlns:p14="http://schemas.microsoft.com/office/powerpoint/2010/main" val="330192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6"/>
            <a:ext cx="7583488" cy="2352371"/>
          </a:xfrm>
        </p:spPr>
        <p:txBody>
          <a:bodyPr/>
          <a:lstStyle/>
          <a:p>
            <a:r>
              <a:rPr lang="en-US" dirty="0"/>
              <a:t>Individual Choices</a:t>
            </a:r>
            <a:br>
              <a:rPr lang="en-US" dirty="0"/>
            </a:br>
            <a:r>
              <a:rPr lang="en-US" sz="3600" dirty="0"/>
              <a:t>If you drink alcohol, limit intake</a:t>
            </a:r>
          </a:p>
        </p:txBody>
      </p:sp>
      <p:sp>
        <p:nvSpPr>
          <p:cNvPr id="3" name="Content Placeholder 2"/>
          <p:cNvSpPr>
            <a:spLocks noGrp="1"/>
          </p:cNvSpPr>
          <p:nvPr>
            <p:ph idx="1"/>
          </p:nvPr>
        </p:nvSpPr>
        <p:spPr>
          <a:xfrm>
            <a:off x="955675" y="2442016"/>
            <a:ext cx="7232650" cy="4135151"/>
          </a:xfrm>
        </p:spPr>
        <p:txBody>
          <a:bodyPr/>
          <a:lstStyle/>
          <a:p>
            <a:pPr marL="0" indent="0">
              <a:buNone/>
            </a:pPr>
            <a:r>
              <a:rPr lang="en-US" dirty="0"/>
              <a:t>• Drink no more than 1 drink per day for women or 2 per day for men.</a:t>
            </a:r>
          </a:p>
          <a:p>
            <a:pPr marL="0" indent="0">
              <a:buNone/>
            </a:pPr>
            <a:r>
              <a:rPr lang="en-US" dirty="0">
                <a:effectLst/>
              </a:rPr>
              <a:t>men older than 50 and women older than 60, the cardiovascular benefits of moderate drinking probably outweigh the risk of cancer. </a:t>
            </a:r>
            <a:endParaRPr lang="en-US" dirty="0"/>
          </a:p>
          <a:p>
            <a:pPr marL="0" indent="0">
              <a:buNone/>
            </a:pPr>
            <a:endParaRPr lang="en-US" dirty="0"/>
          </a:p>
        </p:txBody>
      </p:sp>
      <p:pic>
        <p:nvPicPr>
          <p:cNvPr id="4" name="Picture 3" descr="a picture a red wine being poured into a wine goblet" title="glass of wine"/>
          <p:cNvPicPr>
            <a:picLocks noChangeAspect="1" noChangeArrowheads="1"/>
          </p:cNvPicPr>
          <p:nvPr/>
        </p:nvPicPr>
        <p:blipFill>
          <a:blip r:embed="rId3" cstate="print"/>
          <a:srcRect/>
          <a:stretch>
            <a:fillRect/>
          </a:stretch>
        </p:blipFill>
        <p:spPr bwMode="auto">
          <a:xfrm>
            <a:off x="62708" y="427084"/>
            <a:ext cx="892967" cy="1343289"/>
          </a:xfrm>
          <a:prstGeom prst="rect">
            <a:avLst/>
          </a:prstGeom>
          <a:ln>
            <a:noFill/>
          </a:ln>
          <a:effectLst>
            <a:softEdge rad="112500"/>
          </a:effectLst>
        </p:spPr>
      </p:pic>
    </p:spTree>
    <p:extLst>
      <p:ext uri="{BB962C8B-B14F-4D97-AF65-F5344CB8AC3E}">
        <p14:creationId xmlns:p14="http://schemas.microsoft.com/office/powerpoint/2010/main" val="72799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and Cancer</a:t>
            </a:r>
          </a:p>
        </p:txBody>
      </p:sp>
      <p:sp>
        <p:nvSpPr>
          <p:cNvPr id="3" name="Content Placeholder 2"/>
          <p:cNvSpPr>
            <a:spLocks noGrp="1"/>
          </p:cNvSpPr>
          <p:nvPr>
            <p:ph idx="1"/>
          </p:nvPr>
        </p:nvSpPr>
        <p:spPr/>
        <p:txBody>
          <a:bodyPr/>
          <a:lstStyle/>
          <a:p>
            <a:r>
              <a:rPr lang="en-US" dirty="0"/>
              <a:t>risk factor for cancers of the mouth, pharynx, larynx, esophagus, liver, colon rectum, and female breast</a:t>
            </a:r>
          </a:p>
          <a:p>
            <a:r>
              <a:rPr lang="en-US" dirty="0"/>
              <a:t>Mechanism not fully understood</a:t>
            </a:r>
          </a:p>
          <a:p>
            <a:pPr lvl="1"/>
            <a:r>
              <a:rPr lang="en-US" dirty="0"/>
              <a:t>important product of alcohol metabolism, acetaldehyde, which can directly affect normal cells by damaging DNA</a:t>
            </a:r>
          </a:p>
          <a:p>
            <a:pPr lvl="1"/>
            <a:r>
              <a:rPr lang="en-US" dirty="0"/>
              <a:t>Increase estrogen and other hormones</a:t>
            </a:r>
          </a:p>
          <a:p>
            <a:endParaRPr lang="en-US" dirty="0"/>
          </a:p>
        </p:txBody>
      </p:sp>
    </p:spTree>
    <p:extLst>
      <p:ext uri="{BB962C8B-B14F-4D97-AF65-F5344CB8AC3E}">
        <p14:creationId xmlns:p14="http://schemas.microsoft.com/office/powerpoint/2010/main" val="394503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Additives and Contaminants</a:t>
            </a:r>
          </a:p>
        </p:txBody>
      </p:sp>
      <p:sp>
        <p:nvSpPr>
          <p:cNvPr id="3" name="Content Placeholder 2"/>
          <p:cNvSpPr>
            <a:spLocks noGrp="1"/>
          </p:cNvSpPr>
          <p:nvPr>
            <p:ph idx="1"/>
          </p:nvPr>
        </p:nvSpPr>
        <p:spPr/>
        <p:txBody>
          <a:bodyPr>
            <a:normAutofit fontScale="92500" lnSpcReduction="10000"/>
          </a:bodyPr>
          <a:lstStyle/>
          <a:p>
            <a:r>
              <a:rPr lang="en-US" dirty="0"/>
              <a:t>Delaney Clause, an amendment to the Food, Drug, and Cosmetic Act of 1938, no chemicals could be added to the food supply if they had been demonstrated to cause cancer in humans or in animals</a:t>
            </a:r>
          </a:p>
          <a:p>
            <a:r>
              <a:rPr lang="en-US" dirty="0"/>
              <a:t>Food Quality Protection Act of 1996 standard for labeling raw and processed foods, and regardless of whether the additive is meant to be present in the food as consumed.</a:t>
            </a:r>
          </a:p>
          <a:p>
            <a:r>
              <a:rPr lang="en-US" dirty="0"/>
              <a:t>New intentional additives must be cleared by the US Food and Drug Administration before being incorporated into the food supply,</a:t>
            </a:r>
          </a:p>
        </p:txBody>
      </p:sp>
    </p:spTree>
    <p:extLst>
      <p:ext uri="{BB962C8B-B14F-4D97-AF65-F5344CB8AC3E}">
        <p14:creationId xmlns:p14="http://schemas.microsoft.com/office/powerpoint/2010/main" val="3831662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Processing</a:t>
            </a:r>
          </a:p>
        </p:txBody>
      </p:sp>
      <p:sp>
        <p:nvSpPr>
          <p:cNvPr id="3" name="Content Placeholder 2"/>
          <p:cNvSpPr>
            <a:spLocks noGrp="1"/>
          </p:cNvSpPr>
          <p:nvPr>
            <p:ph idx="1"/>
          </p:nvPr>
        </p:nvSpPr>
        <p:spPr/>
        <p:txBody>
          <a:bodyPr/>
          <a:lstStyle/>
          <a:p>
            <a:r>
              <a:rPr lang="en-US" dirty="0"/>
              <a:t>Adds additives and contaminants</a:t>
            </a:r>
          </a:p>
          <a:p>
            <a:r>
              <a:rPr lang="en-US" dirty="0"/>
              <a:t>Decreases fiber in grains</a:t>
            </a:r>
          </a:p>
          <a:p>
            <a:r>
              <a:rPr lang="en-US" dirty="0"/>
              <a:t>Processed meats contain salt and sodium nitrites</a:t>
            </a:r>
          </a:p>
          <a:p>
            <a:r>
              <a:rPr lang="en-US" dirty="0"/>
              <a:t>Heat reduce vitamin C and some B</a:t>
            </a:r>
          </a:p>
          <a:p>
            <a:endParaRPr lang="en-US" dirty="0"/>
          </a:p>
        </p:txBody>
      </p:sp>
    </p:spTree>
    <p:extLst>
      <p:ext uri="{BB962C8B-B14F-4D97-AF65-F5344CB8AC3E}">
        <p14:creationId xmlns:p14="http://schemas.microsoft.com/office/powerpoint/2010/main" val="4049330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Microbial Food Safety</a:t>
            </a:r>
            <a:br>
              <a:rPr lang="en-US" dirty="0"/>
            </a:br>
            <a:r>
              <a:rPr lang="en-US" dirty="0"/>
              <a:t>Irradiated Foods</a:t>
            </a:r>
          </a:p>
        </p:txBody>
      </p:sp>
      <p:sp>
        <p:nvSpPr>
          <p:cNvPr id="3" name="Content Placeholder 2"/>
          <p:cNvSpPr>
            <a:spLocks noGrp="1"/>
          </p:cNvSpPr>
          <p:nvPr>
            <p:ph idx="1"/>
          </p:nvPr>
        </p:nvSpPr>
        <p:spPr/>
        <p:txBody>
          <a:bodyPr/>
          <a:lstStyle/>
          <a:p>
            <a:r>
              <a:rPr lang="en-US" dirty="0"/>
              <a:t>No cancer associated with irradiation of meats and other foods</a:t>
            </a:r>
          </a:p>
          <a:p>
            <a:r>
              <a:rPr lang="en-US" dirty="0"/>
              <a:t>Organic  no conclusive studies – more important to eat fruits, vegetables and grains</a:t>
            </a:r>
          </a:p>
        </p:txBody>
      </p:sp>
    </p:spTree>
    <p:extLst>
      <p:ext uri="{BB962C8B-B14F-4D97-AF65-F5344CB8AC3E}">
        <p14:creationId xmlns:p14="http://schemas.microsoft.com/office/powerpoint/2010/main" val="3748370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151D-2723-794B-860E-975996B09DA2}"/>
              </a:ext>
            </a:extLst>
          </p:cNvPr>
          <p:cNvSpPr>
            <a:spLocks noGrp="1"/>
          </p:cNvSpPr>
          <p:nvPr>
            <p:ph type="ctrTitle" idx="4294967295"/>
          </p:nvPr>
        </p:nvSpPr>
        <p:spPr>
          <a:xfrm>
            <a:off x="939114" y="1695879"/>
            <a:ext cx="7583488" cy="1679575"/>
          </a:xfrm>
        </p:spPr>
        <p:txBody>
          <a:bodyPr/>
          <a:lstStyle/>
          <a:p>
            <a:br>
              <a:rPr lang="en-US" sz="7200" dirty="0">
                <a:effectLst/>
              </a:rPr>
            </a:br>
            <a:br>
              <a:rPr lang="en-US" sz="7200" dirty="0">
                <a:effectLst/>
              </a:rPr>
            </a:br>
            <a:br>
              <a:rPr lang="en-US" sz="7200" dirty="0">
                <a:effectLst/>
              </a:rPr>
            </a:br>
            <a:r>
              <a:rPr lang="en-US" sz="5400" dirty="0">
                <a:effectLst/>
              </a:rPr>
              <a:t>Diet and activity factors that affect risks for certain cancers</a:t>
            </a:r>
            <a:br>
              <a:rPr lang="en-US" sz="7200" dirty="0">
                <a:effectLst/>
              </a:rPr>
            </a:br>
            <a:endParaRPr lang="en-US" sz="7200" dirty="0"/>
          </a:p>
        </p:txBody>
      </p:sp>
    </p:spTree>
    <p:extLst>
      <p:ext uri="{BB962C8B-B14F-4D97-AF65-F5344CB8AC3E}">
        <p14:creationId xmlns:p14="http://schemas.microsoft.com/office/powerpoint/2010/main" val="422172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Cancer</a:t>
            </a:r>
          </a:p>
        </p:txBody>
      </p:sp>
      <p:sp>
        <p:nvSpPr>
          <p:cNvPr id="3" name="Content Placeholder 2"/>
          <p:cNvSpPr>
            <a:spLocks noGrp="1"/>
          </p:cNvSpPr>
          <p:nvPr>
            <p:ph idx="1"/>
          </p:nvPr>
        </p:nvSpPr>
        <p:spPr/>
        <p:txBody>
          <a:bodyPr>
            <a:normAutofit fontScale="92500"/>
          </a:bodyPr>
          <a:lstStyle/>
          <a:p>
            <a:r>
              <a:rPr lang="en-US" dirty="0"/>
              <a:t>Inconsistent related to body weight and </a:t>
            </a:r>
            <a:r>
              <a:rPr lang="en-US" dirty="0" err="1"/>
              <a:t>wt</a:t>
            </a:r>
            <a:r>
              <a:rPr lang="en-US" dirty="0"/>
              <a:t> gain during adult hood in postmenopausal women</a:t>
            </a:r>
          </a:p>
          <a:p>
            <a:r>
              <a:rPr lang="en-US" dirty="0"/>
              <a:t>Alcohol increased risk</a:t>
            </a:r>
          </a:p>
          <a:p>
            <a:r>
              <a:rPr lang="en-US" dirty="0"/>
              <a:t>Activity moderate to vigorous physical activity is associated with a decreased breast cancer risk </a:t>
            </a:r>
          </a:p>
          <a:p>
            <a:r>
              <a:rPr lang="en-US" dirty="0">
                <a:effectLst/>
              </a:rPr>
              <a:t>diet that is rich in vegetables, fruit, poultry, fish, and low-fat dairy products</a:t>
            </a:r>
            <a:endParaRPr lang="en-US" dirty="0"/>
          </a:p>
          <a:p>
            <a:r>
              <a:rPr lang="en-US" dirty="0"/>
              <a:t>Low fat diets do not significantly lower risk in post menopausal women</a:t>
            </a:r>
          </a:p>
          <a:p>
            <a:endParaRPr lang="en-US" dirty="0"/>
          </a:p>
        </p:txBody>
      </p:sp>
    </p:spTree>
    <p:extLst>
      <p:ext uri="{BB962C8B-B14F-4D97-AF65-F5344CB8AC3E}">
        <p14:creationId xmlns:p14="http://schemas.microsoft.com/office/powerpoint/2010/main" val="13813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Advises</a:t>
            </a:r>
          </a:p>
        </p:txBody>
      </p:sp>
      <p:sp>
        <p:nvSpPr>
          <p:cNvPr id="3" name="Content Placeholder 2"/>
          <p:cNvSpPr>
            <a:spLocks noGrp="1"/>
          </p:cNvSpPr>
          <p:nvPr>
            <p:ph idx="1"/>
          </p:nvPr>
        </p:nvSpPr>
        <p:spPr/>
        <p:txBody>
          <a:bodyPr/>
          <a:lstStyle/>
          <a:p>
            <a:r>
              <a:rPr lang="en-US" dirty="0"/>
              <a:t> </a:t>
            </a:r>
            <a:r>
              <a:rPr lang="en-US" b="1" dirty="0"/>
              <a:t>health care professionals</a:t>
            </a:r>
          </a:p>
          <a:p>
            <a:r>
              <a:rPr lang="en-US" b="1" dirty="0"/>
              <a:t> policymakers</a:t>
            </a:r>
          </a:p>
          <a:p>
            <a:r>
              <a:rPr lang="en-US" b="1" dirty="0"/>
              <a:t>the general public</a:t>
            </a:r>
          </a:p>
          <a:p>
            <a:pPr marL="0" indent="0">
              <a:buNone/>
            </a:pPr>
            <a:r>
              <a:rPr lang="en-US" sz="3600" dirty="0"/>
              <a:t> about dietary and other lifestyle practices that reduce cancer risk.</a:t>
            </a:r>
          </a:p>
        </p:txBody>
      </p:sp>
    </p:spTree>
    <p:extLst>
      <p:ext uri="{BB962C8B-B14F-4D97-AF65-F5344CB8AC3E}">
        <p14:creationId xmlns:p14="http://schemas.microsoft.com/office/powerpoint/2010/main" val="179547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Colorectal Cancer</a:t>
            </a:r>
          </a:p>
        </p:txBody>
      </p:sp>
      <p:sp>
        <p:nvSpPr>
          <p:cNvPr id="3" name="Content Placeholder 2"/>
          <p:cNvSpPr>
            <a:spLocks noGrp="1"/>
          </p:cNvSpPr>
          <p:nvPr>
            <p:ph idx="1"/>
          </p:nvPr>
        </p:nvSpPr>
        <p:spPr>
          <a:xfrm>
            <a:off x="955675" y="1117600"/>
            <a:ext cx="7232650" cy="4773613"/>
          </a:xfrm>
        </p:spPr>
        <p:txBody>
          <a:bodyPr>
            <a:normAutofit fontScale="85000" lnSpcReduction="10000"/>
          </a:bodyPr>
          <a:lstStyle/>
          <a:p>
            <a:r>
              <a:rPr lang="en-US" dirty="0"/>
              <a:t>Family history</a:t>
            </a:r>
          </a:p>
          <a:p>
            <a:r>
              <a:rPr lang="en-US" dirty="0"/>
              <a:t>Alcohol and tobacco increase risk</a:t>
            </a:r>
          </a:p>
          <a:p>
            <a:r>
              <a:rPr lang="en-US" dirty="0"/>
              <a:t>Risk factor- Increased </a:t>
            </a:r>
            <a:r>
              <a:rPr lang="en-US" dirty="0" err="1"/>
              <a:t>wt</a:t>
            </a:r>
            <a:r>
              <a:rPr lang="en-US" dirty="0"/>
              <a:t> </a:t>
            </a:r>
            <a:r>
              <a:rPr lang="en-US" dirty="0" err="1"/>
              <a:t>esp</a:t>
            </a:r>
            <a:r>
              <a:rPr lang="en-US" dirty="0"/>
              <a:t> in men and abdominal fatness </a:t>
            </a:r>
          </a:p>
          <a:p>
            <a:r>
              <a:rPr lang="en-US" dirty="0"/>
              <a:t>lower risk with increasing levels of activity </a:t>
            </a:r>
            <a:r>
              <a:rPr lang="en-US" dirty="0" err="1"/>
              <a:t>esp</a:t>
            </a:r>
            <a:r>
              <a:rPr lang="en-US" dirty="0"/>
              <a:t> vigorous</a:t>
            </a:r>
          </a:p>
          <a:p>
            <a:r>
              <a:rPr lang="en-US" dirty="0"/>
              <a:t>Increased fiber , calcium and vitamin D may be protective however </a:t>
            </a:r>
            <a:r>
              <a:rPr lang="en-US" dirty="0">
                <a:effectLst/>
              </a:rPr>
              <a:t>the ACS does not recommend increasing calcium intake due to increase prostrate cancer risk</a:t>
            </a:r>
          </a:p>
          <a:p>
            <a:r>
              <a:rPr lang="en-US" dirty="0">
                <a:effectLst/>
              </a:rPr>
              <a:t>diets that are high in vegetables, fruits, and whole grains (and low in red and processed meats) </a:t>
            </a:r>
            <a:endParaRPr lang="en-US" dirty="0"/>
          </a:p>
          <a:p>
            <a:endParaRPr lang="en-US" dirty="0">
              <a:effectLst/>
            </a:endParaRPr>
          </a:p>
          <a:p>
            <a:endParaRPr lang="en-US" dirty="0"/>
          </a:p>
          <a:p>
            <a:pPr marL="0" indent="0">
              <a:buNone/>
            </a:pPr>
            <a:endParaRPr lang="en-US" dirty="0"/>
          </a:p>
        </p:txBody>
      </p:sp>
    </p:spTree>
    <p:extLst>
      <p:ext uri="{BB962C8B-B14F-4D97-AF65-F5344CB8AC3E}">
        <p14:creationId xmlns:p14="http://schemas.microsoft.com/office/powerpoint/2010/main" val="2198350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Colorectal Cancer</a:t>
            </a:r>
          </a:p>
        </p:txBody>
      </p:sp>
      <p:sp>
        <p:nvSpPr>
          <p:cNvPr id="3" name="Content Placeholder 2"/>
          <p:cNvSpPr>
            <a:spLocks noGrp="1"/>
          </p:cNvSpPr>
          <p:nvPr>
            <p:ph idx="1"/>
          </p:nvPr>
        </p:nvSpPr>
        <p:spPr/>
        <p:txBody>
          <a:bodyPr>
            <a:normAutofit fontScale="92500" lnSpcReduction="10000"/>
          </a:bodyPr>
          <a:lstStyle/>
          <a:p>
            <a:r>
              <a:rPr lang="en-US" dirty="0">
                <a:effectLst/>
              </a:rPr>
              <a:t>Increase the intensity and amount of physical activity</a:t>
            </a:r>
          </a:p>
          <a:p>
            <a:r>
              <a:rPr lang="en-US" dirty="0">
                <a:effectLst/>
              </a:rPr>
              <a:t>Limit intake of red and processed meats.</a:t>
            </a:r>
          </a:p>
          <a:p>
            <a:r>
              <a:rPr lang="en-US" dirty="0">
                <a:effectLst/>
              </a:rPr>
              <a:t>Get the recommended levels of calcium and vitamin D. </a:t>
            </a:r>
          </a:p>
          <a:p>
            <a:r>
              <a:rPr lang="en-US" dirty="0">
                <a:effectLst/>
              </a:rPr>
              <a:t> Eat more vegetables and fruits. </a:t>
            </a:r>
          </a:p>
          <a:p>
            <a:r>
              <a:rPr lang="en-US" dirty="0">
                <a:effectLst/>
              </a:rPr>
              <a:t> Avoid obesity and weight gain around the midsection. </a:t>
            </a:r>
          </a:p>
          <a:p>
            <a:r>
              <a:rPr lang="en-US" dirty="0">
                <a:effectLst/>
              </a:rPr>
              <a:t> Avoid excess alcohol. </a:t>
            </a:r>
          </a:p>
          <a:p>
            <a:endParaRPr lang="en-US" dirty="0"/>
          </a:p>
        </p:txBody>
      </p:sp>
    </p:spTree>
    <p:extLst>
      <p:ext uri="{BB962C8B-B14F-4D97-AF65-F5344CB8AC3E}">
        <p14:creationId xmlns:p14="http://schemas.microsoft.com/office/powerpoint/2010/main" val="208181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0664-3BD0-FA48-B2D4-9632999EFB1A}"/>
              </a:ext>
            </a:extLst>
          </p:cNvPr>
          <p:cNvSpPr>
            <a:spLocks noGrp="1"/>
          </p:cNvSpPr>
          <p:nvPr>
            <p:ph type="title"/>
          </p:nvPr>
        </p:nvSpPr>
        <p:spPr/>
        <p:txBody>
          <a:bodyPr/>
          <a:lstStyle/>
          <a:p>
            <a:r>
              <a:rPr lang="en-US" dirty="0"/>
              <a:t>Colorectal Cancer</a:t>
            </a:r>
          </a:p>
        </p:txBody>
      </p:sp>
      <p:sp>
        <p:nvSpPr>
          <p:cNvPr id="3" name="Content Placeholder 2">
            <a:extLst>
              <a:ext uri="{FF2B5EF4-FFF2-40B4-BE49-F238E27FC236}">
                <a16:creationId xmlns:a16="http://schemas.microsoft.com/office/drawing/2014/main" id="{6AB873E2-A7BC-7B4E-915B-94F8C3FAE1AB}"/>
              </a:ext>
            </a:extLst>
          </p:cNvPr>
          <p:cNvSpPr>
            <a:spLocks noGrp="1"/>
          </p:cNvSpPr>
          <p:nvPr>
            <p:ph idx="1"/>
          </p:nvPr>
        </p:nvSpPr>
        <p:spPr/>
        <p:txBody>
          <a:bodyPr>
            <a:normAutofit fontScale="92500" lnSpcReduction="10000"/>
          </a:bodyPr>
          <a:lstStyle/>
          <a:p>
            <a:r>
              <a:rPr lang="en-US" dirty="0">
                <a:effectLst/>
              </a:rPr>
              <a:t>Increase the intensity and amount of physical activity.</a:t>
            </a:r>
          </a:p>
          <a:p>
            <a:r>
              <a:rPr lang="en-US" dirty="0">
                <a:effectLst/>
              </a:rPr>
              <a:t>Limit intake of red and processed meats.</a:t>
            </a:r>
          </a:p>
          <a:p>
            <a:r>
              <a:rPr lang="en-US" dirty="0">
                <a:effectLst/>
              </a:rPr>
              <a:t>Get the recommended levels of calcium and vitamin D.</a:t>
            </a:r>
          </a:p>
          <a:p>
            <a:r>
              <a:rPr lang="en-US" dirty="0">
                <a:effectLst/>
              </a:rPr>
              <a:t>Eat more vegetables and fruits.</a:t>
            </a:r>
          </a:p>
          <a:p>
            <a:r>
              <a:rPr lang="en-US" dirty="0">
                <a:effectLst/>
              </a:rPr>
              <a:t>Avoid obesity and weight gain around the midsection.</a:t>
            </a:r>
          </a:p>
          <a:p>
            <a:r>
              <a:rPr lang="en-US" dirty="0">
                <a:effectLst/>
              </a:rPr>
              <a:t>Avoid excess alcohol.</a:t>
            </a:r>
          </a:p>
          <a:p>
            <a:endParaRPr lang="en-US" dirty="0"/>
          </a:p>
        </p:txBody>
      </p:sp>
    </p:spTree>
    <p:extLst>
      <p:ext uri="{BB962C8B-B14F-4D97-AF65-F5344CB8AC3E}">
        <p14:creationId xmlns:p14="http://schemas.microsoft.com/office/powerpoint/2010/main" val="3389357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rPr>
              <a:t>Endometrial (uterine) cancer </a:t>
            </a:r>
            <a:br>
              <a:rPr lang="en-US" dirty="0"/>
            </a:br>
            <a:endParaRPr lang="en-US" dirty="0"/>
          </a:p>
        </p:txBody>
      </p:sp>
      <p:sp>
        <p:nvSpPr>
          <p:cNvPr id="3" name="Content Placeholder 2"/>
          <p:cNvSpPr>
            <a:spLocks noGrp="1"/>
          </p:cNvSpPr>
          <p:nvPr>
            <p:ph idx="1"/>
          </p:nvPr>
        </p:nvSpPr>
        <p:spPr/>
        <p:txBody>
          <a:bodyPr/>
          <a:lstStyle/>
          <a:p>
            <a:r>
              <a:rPr lang="en-US" dirty="0"/>
              <a:t>Obesity and abdominal fat increases risk related to increase estrogen levels</a:t>
            </a:r>
          </a:p>
          <a:p>
            <a:r>
              <a:rPr lang="en-US" dirty="0"/>
              <a:t>Increased Vegetable and  fiber intake – inconsistent</a:t>
            </a:r>
          </a:p>
          <a:p>
            <a:r>
              <a:rPr lang="en-US" dirty="0">
                <a:effectLst/>
              </a:rPr>
              <a:t>Red meat, saturated fat, animal fat, and alcohol raising risk- inconsistent</a:t>
            </a:r>
            <a:endParaRPr lang="en-US" dirty="0"/>
          </a:p>
          <a:p>
            <a:r>
              <a:rPr lang="en-US" dirty="0">
                <a:effectLst/>
              </a:rPr>
              <a:t> lower endometrial cancer risk with high physical activity levels</a:t>
            </a:r>
            <a:endParaRPr lang="en-US" dirty="0"/>
          </a:p>
        </p:txBody>
      </p:sp>
    </p:spTree>
    <p:extLst>
      <p:ext uri="{BB962C8B-B14F-4D97-AF65-F5344CB8AC3E}">
        <p14:creationId xmlns:p14="http://schemas.microsoft.com/office/powerpoint/2010/main" val="793642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Kidney cancer </a:t>
            </a:r>
            <a:br>
              <a:rPr lang="en-US" dirty="0"/>
            </a:br>
            <a:endParaRPr lang="en-US" dirty="0"/>
          </a:p>
        </p:txBody>
      </p:sp>
      <p:sp>
        <p:nvSpPr>
          <p:cNvPr id="3" name="Content Placeholder 2"/>
          <p:cNvSpPr>
            <a:spLocks noGrp="1"/>
          </p:cNvSpPr>
          <p:nvPr>
            <p:ph idx="1"/>
          </p:nvPr>
        </p:nvSpPr>
        <p:spPr/>
        <p:txBody>
          <a:bodyPr/>
          <a:lstStyle/>
          <a:p>
            <a:r>
              <a:rPr lang="en-US" dirty="0"/>
              <a:t>Increase risk with obesity and tobacco</a:t>
            </a:r>
          </a:p>
        </p:txBody>
      </p:sp>
    </p:spTree>
    <p:extLst>
      <p:ext uri="{BB962C8B-B14F-4D97-AF65-F5344CB8AC3E}">
        <p14:creationId xmlns:p14="http://schemas.microsoft.com/office/powerpoint/2010/main" val="309420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Lung cancer </a:t>
            </a:r>
            <a:br>
              <a:rPr lang="en-US" dirty="0"/>
            </a:br>
            <a:endParaRPr lang="en-US" dirty="0"/>
          </a:p>
        </p:txBody>
      </p:sp>
      <p:sp>
        <p:nvSpPr>
          <p:cNvPr id="3" name="Content Placeholder 2"/>
          <p:cNvSpPr>
            <a:spLocks noGrp="1"/>
          </p:cNvSpPr>
          <p:nvPr>
            <p:ph idx="1"/>
          </p:nvPr>
        </p:nvSpPr>
        <p:spPr/>
        <p:txBody>
          <a:bodyPr/>
          <a:lstStyle/>
          <a:p>
            <a:r>
              <a:rPr lang="en-US" dirty="0"/>
              <a:t>Tobacco smoking  causes 80% of lung cancers</a:t>
            </a:r>
          </a:p>
          <a:p>
            <a:r>
              <a:rPr lang="en-US" dirty="0"/>
              <a:t>Lower risk if smoker and non smokers eat 5 vegetables and fruits/day</a:t>
            </a:r>
          </a:p>
          <a:p>
            <a:r>
              <a:rPr lang="en-US" dirty="0"/>
              <a:t>Increased risk with </a:t>
            </a:r>
            <a:r>
              <a:rPr lang="en-US" dirty="0">
                <a:effectLst/>
              </a:rPr>
              <a:t>high-dose beta-carotene and/or vitamin A supplements  among smokers</a:t>
            </a:r>
            <a:endParaRPr lang="en-US" dirty="0"/>
          </a:p>
        </p:txBody>
      </p:sp>
    </p:spTree>
    <p:extLst>
      <p:ext uri="{BB962C8B-B14F-4D97-AF65-F5344CB8AC3E}">
        <p14:creationId xmlns:p14="http://schemas.microsoft.com/office/powerpoint/2010/main" val="65029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699" y="711200"/>
            <a:ext cx="7207251" cy="521446"/>
          </a:xfrm>
        </p:spPr>
        <p:txBody>
          <a:bodyPr/>
          <a:lstStyle/>
          <a:p>
            <a:r>
              <a:rPr lang="en-US" sz="4000" dirty="0">
                <a:effectLst/>
              </a:rPr>
              <a:t>Mouth, throat, and esophagus cancers </a:t>
            </a:r>
            <a:br>
              <a:rPr lang="en-US" dirty="0"/>
            </a:br>
            <a:endParaRPr lang="en-US" dirty="0"/>
          </a:p>
        </p:txBody>
      </p:sp>
      <p:sp>
        <p:nvSpPr>
          <p:cNvPr id="3" name="Content Placeholder 2"/>
          <p:cNvSpPr>
            <a:spLocks noGrp="1"/>
          </p:cNvSpPr>
          <p:nvPr>
            <p:ph idx="1"/>
          </p:nvPr>
        </p:nvSpPr>
        <p:spPr/>
        <p:txBody>
          <a:bodyPr/>
          <a:lstStyle/>
          <a:p>
            <a:r>
              <a:rPr lang="en-US" dirty="0"/>
              <a:t>Tobacco and alcohol increase risk</a:t>
            </a:r>
          </a:p>
          <a:p>
            <a:r>
              <a:rPr lang="en-US" dirty="0"/>
              <a:t>Lower Esophageal cancer related to gastric reflux and hot food and beverages</a:t>
            </a:r>
          </a:p>
          <a:p>
            <a:r>
              <a:rPr lang="en-US" dirty="0">
                <a:effectLst/>
              </a:rPr>
              <a:t>A diet high in vegetables and fruits may reduce the risk of mouth and esophagus cancers </a:t>
            </a:r>
            <a:endParaRPr lang="en-US" dirty="0"/>
          </a:p>
          <a:p>
            <a:endParaRPr lang="en-US" dirty="0"/>
          </a:p>
        </p:txBody>
      </p:sp>
    </p:spTree>
    <p:extLst>
      <p:ext uri="{BB962C8B-B14F-4D97-AF65-F5344CB8AC3E}">
        <p14:creationId xmlns:p14="http://schemas.microsoft.com/office/powerpoint/2010/main" val="166329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75DB-5A9D-564F-9E56-0FE2A6ACA3FF}"/>
              </a:ext>
            </a:extLst>
          </p:cNvPr>
          <p:cNvSpPr>
            <a:spLocks noGrp="1"/>
          </p:cNvSpPr>
          <p:nvPr>
            <p:ph type="title"/>
          </p:nvPr>
        </p:nvSpPr>
        <p:spPr/>
        <p:txBody>
          <a:bodyPr/>
          <a:lstStyle/>
          <a:p>
            <a:r>
              <a:rPr lang="en-US" dirty="0"/>
              <a:t>Oral and GI cancer </a:t>
            </a:r>
          </a:p>
        </p:txBody>
      </p:sp>
      <p:sp>
        <p:nvSpPr>
          <p:cNvPr id="3" name="Content Placeholder 2">
            <a:extLst>
              <a:ext uri="{FF2B5EF4-FFF2-40B4-BE49-F238E27FC236}">
                <a16:creationId xmlns:a16="http://schemas.microsoft.com/office/drawing/2014/main" id="{86D8B3B3-9565-A843-AA69-F04CB1787134}"/>
              </a:ext>
            </a:extLst>
          </p:cNvPr>
          <p:cNvSpPr>
            <a:spLocks noGrp="1"/>
          </p:cNvSpPr>
          <p:nvPr>
            <p:ph idx="1"/>
          </p:nvPr>
        </p:nvSpPr>
        <p:spPr/>
        <p:txBody>
          <a:bodyPr/>
          <a:lstStyle/>
          <a:p>
            <a:r>
              <a:rPr lang="en-US" dirty="0">
                <a:effectLst/>
              </a:rPr>
              <a:t>Avoid all forms of tobacco.</a:t>
            </a:r>
          </a:p>
          <a:p>
            <a:r>
              <a:rPr lang="en-US" dirty="0">
                <a:effectLst/>
              </a:rPr>
              <a:t>Restrict alcohol intake.</a:t>
            </a:r>
          </a:p>
          <a:p>
            <a:r>
              <a:rPr lang="en-US" dirty="0">
                <a:effectLst/>
              </a:rPr>
              <a:t>Avoid obesity.</a:t>
            </a:r>
          </a:p>
          <a:p>
            <a:r>
              <a:rPr lang="en-US" dirty="0">
                <a:effectLst/>
              </a:rPr>
              <a:t>Eat at least 2½ cups of vegetables and fruits each day.</a:t>
            </a:r>
          </a:p>
          <a:p>
            <a:endParaRPr lang="en-US" dirty="0"/>
          </a:p>
        </p:txBody>
      </p:sp>
    </p:spTree>
    <p:extLst>
      <p:ext uri="{BB962C8B-B14F-4D97-AF65-F5344CB8AC3E}">
        <p14:creationId xmlns:p14="http://schemas.microsoft.com/office/powerpoint/2010/main" val="63040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Ovarian cancer </a:t>
            </a:r>
            <a:br>
              <a:rPr lang="en-US" dirty="0"/>
            </a:br>
            <a:endParaRPr lang="en-US" dirty="0"/>
          </a:p>
        </p:txBody>
      </p:sp>
      <p:sp>
        <p:nvSpPr>
          <p:cNvPr id="3" name="Content Placeholder 2"/>
          <p:cNvSpPr>
            <a:spLocks noGrp="1"/>
          </p:cNvSpPr>
          <p:nvPr>
            <p:ph idx="1"/>
          </p:nvPr>
        </p:nvSpPr>
        <p:spPr/>
        <p:txBody>
          <a:bodyPr/>
          <a:lstStyle/>
          <a:p>
            <a:r>
              <a:rPr lang="en-US" dirty="0"/>
              <a:t>No strong recommendations </a:t>
            </a:r>
          </a:p>
          <a:p>
            <a:r>
              <a:rPr lang="en-US" dirty="0"/>
              <a:t>10% inherited</a:t>
            </a:r>
          </a:p>
          <a:p>
            <a:r>
              <a:rPr lang="en-US" dirty="0">
                <a:effectLst/>
              </a:rPr>
              <a:t>eating soy foods and drinking tea (especially green tea) lowers ovarian cancer risk- inconsistent</a:t>
            </a:r>
            <a:endParaRPr lang="en-US" dirty="0"/>
          </a:p>
        </p:txBody>
      </p:sp>
    </p:spTree>
    <p:extLst>
      <p:ext uri="{BB962C8B-B14F-4D97-AF65-F5344CB8AC3E}">
        <p14:creationId xmlns:p14="http://schemas.microsoft.com/office/powerpoint/2010/main" val="58002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Pancreatic cancer </a:t>
            </a:r>
            <a:br>
              <a:rPr lang="en-US" dirty="0"/>
            </a:br>
            <a:endParaRPr lang="en-US" dirty="0"/>
          </a:p>
        </p:txBody>
      </p:sp>
      <p:sp>
        <p:nvSpPr>
          <p:cNvPr id="3" name="Content Placeholder 2"/>
          <p:cNvSpPr>
            <a:spLocks noGrp="1"/>
          </p:cNvSpPr>
          <p:nvPr>
            <p:ph idx="1"/>
          </p:nvPr>
        </p:nvSpPr>
        <p:spPr/>
        <p:txBody>
          <a:bodyPr/>
          <a:lstStyle/>
          <a:p>
            <a:r>
              <a:rPr lang="en-US" dirty="0">
                <a:effectLst/>
              </a:rPr>
              <a:t>Tobacco smoking, type 2 diabetes, and impaired glucose tolerance (sometimes called "pre-diabetes," or "borderline diabetes") all increase the risk for pancreatic cancer </a:t>
            </a:r>
          </a:p>
          <a:p>
            <a:r>
              <a:rPr lang="en-US" dirty="0">
                <a:effectLst/>
              </a:rPr>
              <a:t>Risk factors- obesity, limited activity and diets </a:t>
            </a:r>
            <a:endParaRPr lang="en-US" dirty="0"/>
          </a:p>
          <a:p>
            <a:r>
              <a:rPr lang="en-US" dirty="0">
                <a:effectLst/>
              </a:rPr>
              <a:t>high in red and processed meats and low in fruits and vegetables </a:t>
            </a:r>
            <a:endParaRPr lang="en-US" dirty="0"/>
          </a:p>
          <a:p>
            <a:endParaRPr lang="en-US" dirty="0"/>
          </a:p>
        </p:txBody>
      </p:sp>
    </p:spTree>
    <p:extLst>
      <p:ext uri="{BB962C8B-B14F-4D97-AF65-F5344CB8AC3E}">
        <p14:creationId xmlns:p14="http://schemas.microsoft.com/office/powerpoint/2010/main" val="406776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Choices</a:t>
            </a:r>
          </a:p>
        </p:txBody>
      </p:sp>
      <p:sp>
        <p:nvSpPr>
          <p:cNvPr id="3" name="Content Placeholder 2"/>
          <p:cNvSpPr>
            <a:spLocks noGrp="1"/>
          </p:cNvSpPr>
          <p:nvPr>
            <p:ph idx="1"/>
          </p:nvPr>
        </p:nvSpPr>
        <p:spPr/>
        <p:txBody>
          <a:bodyPr/>
          <a:lstStyle/>
          <a:p>
            <a:r>
              <a:rPr lang="en-US" dirty="0"/>
              <a:t>Achieve and Maintain a Healthy Weight Throughout Life</a:t>
            </a:r>
          </a:p>
          <a:p>
            <a:r>
              <a:rPr lang="en-US" dirty="0"/>
              <a:t>Be Physically Active </a:t>
            </a:r>
          </a:p>
          <a:p>
            <a:r>
              <a:rPr lang="en-US" dirty="0"/>
              <a:t>Eat a Healthy Diet</a:t>
            </a:r>
          </a:p>
          <a:p>
            <a:r>
              <a:rPr lang="en-US" dirty="0"/>
              <a:t>If you Drink Alcohol, Limit Intake</a:t>
            </a:r>
          </a:p>
          <a:p>
            <a:endParaRPr lang="en-US" dirty="0"/>
          </a:p>
        </p:txBody>
      </p:sp>
    </p:spTree>
    <p:extLst>
      <p:ext uri="{BB962C8B-B14F-4D97-AF65-F5344CB8AC3E}">
        <p14:creationId xmlns:p14="http://schemas.microsoft.com/office/powerpoint/2010/main" val="1629410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Prostate cancer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Related to age, family history, and male sex hormones </a:t>
            </a:r>
          </a:p>
          <a:p>
            <a:r>
              <a:rPr lang="en-US" dirty="0">
                <a:effectLst/>
              </a:rPr>
              <a:t>Diets high in tomatoes, cruciferous vegetables, soy, beans, and other legumes or fish may be linked with a lower risk of prostate cancer, especially more advanced cancers.</a:t>
            </a:r>
          </a:p>
          <a:p>
            <a:r>
              <a:rPr lang="en-US" dirty="0">
                <a:effectLst/>
              </a:rPr>
              <a:t>diets high in calcium may raise prostate cancer risk including dairy foods</a:t>
            </a:r>
            <a:endParaRPr lang="en-US" dirty="0"/>
          </a:p>
          <a:p>
            <a:r>
              <a:rPr lang="en-US" dirty="0">
                <a:effectLst/>
              </a:rPr>
              <a:t>  vitamin E supplements might actually raise prostate cancer risk slightly</a:t>
            </a:r>
            <a:endParaRPr lang="en-US" dirty="0"/>
          </a:p>
          <a:p>
            <a:endParaRPr lang="en-US" dirty="0"/>
          </a:p>
          <a:p>
            <a:endParaRPr lang="en-US" dirty="0"/>
          </a:p>
        </p:txBody>
      </p:sp>
    </p:spTree>
    <p:extLst>
      <p:ext uri="{BB962C8B-B14F-4D97-AF65-F5344CB8AC3E}">
        <p14:creationId xmlns:p14="http://schemas.microsoft.com/office/powerpoint/2010/main" val="4161281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Stomach cancer </a:t>
            </a:r>
            <a:br>
              <a:rPr lang="en-US" dirty="0"/>
            </a:br>
            <a:endParaRPr lang="en-US" dirty="0"/>
          </a:p>
        </p:txBody>
      </p:sp>
      <p:sp>
        <p:nvSpPr>
          <p:cNvPr id="3" name="Content Placeholder 2"/>
          <p:cNvSpPr>
            <a:spLocks noGrp="1"/>
          </p:cNvSpPr>
          <p:nvPr>
            <p:ph idx="1"/>
          </p:nvPr>
        </p:nvSpPr>
        <p:spPr/>
        <p:txBody>
          <a:bodyPr/>
          <a:lstStyle/>
          <a:p>
            <a:r>
              <a:rPr lang="en-US" dirty="0">
                <a:effectLst/>
              </a:rPr>
              <a:t>High intake of fresh fruits and vegetables is linked with a lower risk of stomach cancer </a:t>
            </a:r>
          </a:p>
          <a:p>
            <a:r>
              <a:rPr lang="en-US" dirty="0">
                <a:effectLst/>
              </a:rPr>
              <a:t>high intake of salt, salt-preserved foods, and possibly processed meat is linked with a higher risk.</a:t>
            </a:r>
          </a:p>
          <a:p>
            <a:r>
              <a:rPr lang="en-US" dirty="0">
                <a:effectLst/>
              </a:rPr>
              <a:t>Increased risk with higher body weight </a:t>
            </a:r>
            <a:endParaRPr lang="en-US" dirty="0"/>
          </a:p>
          <a:p>
            <a:endParaRPr lang="en-US" dirty="0">
              <a:effectLst/>
            </a:endParaRPr>
          </a:p>
          <a:p>
            <a:pPr marL="0" indent="0">
              <a:buNone/>
            </a:pPr>
            <a:endParaRPr lang="en-US" dirty="0"/>
          </a:p>
          <a:p>
            <a:endParaRPr lang="en-US" dirty="0"/>
          </a:p>
        </p:txBody>
      </p:sp>
    </p:spTree>
    <p:extLst>
      <p:ext uri="{BB962C8B-B14F-4D97-AF65-F5344CB8AC3E}">
        <p14:creationId xmlns:p14="http://schemas.microsoft.com/office/powerpoint/2010/main" val="3561562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Components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77605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Antioxidants</a:t>
            </a:r>
          </a:p>
        </p:txBody>
      </p:sp>
      <p:sp>
        <p:nvSpPr>
          <p:cNvPr id="5" name="Content Placeholder 4"/>
          <p:cNvSpPr>
            <a:spLocks noGrp="1"/>
          </p:cNvSpPr>
          <p:nvPr>
            <p:ph idx="1"/>
          </p:nvPr>
        </p:nvSpPr>
        <p:spPr/>
        <p:txBody>
          <a:bodyPr/>
          <a:lstStyle/>
          <a:p>
            <a:r>
              <a:rPr lang="en-US" dirty="0">
                <a:effectLst/>
              </a:rPr>
              <a:t>Studies suggest that people who eat more vegetables and fruits, which are rich sources of antioxidants, may have a lower risk for some types of cancer. </a:t>
            </a:r>
          </a:p>
          <a:p>
            <a:r>
              <a:rPr lang="en-US" dirty="0">
                <a:effectLst/>
              </a:rPr>
              <a:t>Antioxidant supplements have NOT  been found to lower cancer risk </a:t>
            </a:r>
            <a:endParaRPr lang="en-US" dirty="0"/>
          </a:p>
          <a:p>
            <a:endParaRPr lang="en-US" dirty="0"/>
          </a:p>
          <a:p>
            <a:endParaRPr lang="en-US" dirty="0"/>
          </a:p>
        </p:txBody>
      </p:sp>
    </p:spTree>
    <p:extLst>
      <p:ext uri="{BB962C8B-B14F-4D97-AF65-F5344CB8AC3E}">
        <p14:creationId xmlns:p14="http://schemas.microsoft.com/office/powerpoint/2010/main" val="1987142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Beta-carotene </a:t>
            </a:r>
            <a:br>
              <a:rPr lang="en-US" dirty="0"/>
            </a:br>
            <a:endParaRPr lang="en-US" dirty="0"/>
          </a:p>
        </p:txBody>
      </p:sp>
      <p:sp>
        <p:nvSpPr>
          <p:cNvPr id="3" name="Content Placeholder 2"/>
          <p:cNvSpPr>
            <a:spLocks noGrp="1"/>
          </p:cNvSpPr>
          <p:nvPr>
            <p:ph idx="1"/>
          </p:nvPr>
        </p:nvSpPr>
        <p:spPr/>
        <p:txBody>
          <a:bodyPr/>
          <a:lstStyle/>
          <a:p>
            <a:r>
              <a:rPr lang="en-US" dirty="0"/>
              <a:t>Avoid high dose supplements to reduce risk</a:t>
            </a:r>
          </a:p>
        </p:txBody>
      </p:sp>
    </p:spTree>
    <p:extLst>
      <p:ext uri="{BB962C8B-B14F-4D97-AF65-F5344CB8AC3E}">
        <p14:creationId xmlns:p14="http://schemas.microsoft.com/office/powerpoint/2010/main" val="483748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Calcium</a:t>
            </a:r>
          </a:p>
        </p:txBody>
      </p:sp>
      <p:sp>
        <p:nvSpPr>
          <p:cNvPr id="3" name="Content Placeholder 2"/>
          <p:cNvSpPr>
            <a:spLocks noGrp="1"/>
          </p:cNvSpPr>
          <p:nvPr>
            <p:ph idx="1"/>
          </p:nvPr>
        </p:nvSpPr>
        <p:spPr/>
        <p:txBody>
          <a:bodyPr>
            <a:normAutofit/>
          </a:bodyPr>
          <a:lstStyle/>
          <a:p>
            <a:r>
              <a:rPr lang="en-US" dirty="0">
                <a:effectLst/>
              </a:rPr>
              <a:t>Might help reduce the risk of colorectal cancer, </a:t>
            </a:r>
            <a:endParaRPr lang="en-US" dirty="0"/>
          </a:p>
          <a:p>
            <a:r>
              <a:rPr lang="en-US" dirty="0">
                <a:effectLst/>
              </a:rPr>
              <a:t>High calcium intake increased risk of prostate cancer </a:t>
            </a:r>
            <a:endParaRPr lang="en-US" dirty="0"/>
          </a:p>
          <a:p>
            <a:r>
              <a:rPr lang="en-US" dirty="0"/>
              <a:t>Recommendation </a:t>
            </a:r>
          </a:p>
          <a:p>
            <a:pPr marL="457200" lvl="1" indent="0">
              <a:buNone/>
            </a:pPr>
            <a:r>
              <a:rPr lang="en-US" dirty="0">
                <a:effectLst/>
              </a:rPr>
              <a:t>men should not exceed  recommended levels of calcium, mainly through food sources. </a:t>
            </a:r>
          </a:p>
          <a:p>
            <a:pPr marL="457200" lvl="1" indent="0">
              <a:buNone/>
            </a:pPr>
            <a:r>
              <a:rPr lang="en-US" dirty="0">
                <a:effectLst/>
              </a:rPr>
              <a:t>Women 1000-1200 mg </a:t>
            </a:r>
            <a:endParaRPr lang="en-US" dirty="0"/>
          </a:p>
          <a:p>
            <a:endParaRPr lang="en-US" dirty="0"/>
          </a:p>
        </p:txBody>
      </p:sp>
    </p:spTree>
    <p:extLst>
      <p:ext uri="{BB962C8B-B14F-4D97-AF65-F5344CB8AC3E}">
        <p14:creationId xmlns:p14="http://schemas.microsoft.com/office/powerpoint/2010/main" val="3723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Coffee</a:t>
            </a:r>
          </a:p>
        </p:txBody>
      </p:sp>
      <p:sp>
        <p:nvSpPr>
          <p:cNvPr id="3" name="Content Placeholder 2"/>
          <p:cNvSpPr>
            <a:spLocks noGrp="1"/>
          </p:cNvSpPr>
          <p:nvPr>
            <p:ph idx="1"/>
          </p:nvPr>
        </p:nvSpPr>
        <p:spPr/>
        <p:txBody>
          <a:bodyPr/>
          <a:lstStyle/>
          <a:p>
            <a:r>
              <a:rPr lang="en-US" dirty="0">
                <a:effectLst/>
              </a:rPr>
              <a:t>No evidence that coffee or caffeine increases the risk of cancer. </a:t>
            </a:r>
            <a:endParaRPr lang="en-US" dirty="0"/>
          </a:p>
          <a:p>
            <a:endParaRPr lang="en-US" dirty="0"/>
          </a:p>
        </p:txBody>
      </p:sp>
    </p:spTree>
    <p:extLst>
      <p:ext uri="{BB962C8B-B14F-4D97-AF65-F5344CB8AC3E}">
        <p14:creationId xmlns:p14="http://schemas.microsoft.com/office/powerpoint/2010/main" val="249529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a:t>
            </a:r>
          </a:p>
        </p:txBody>
      </p:sp>
      <p:sp>
        <p:nvSpPr>
          <p:cNvPr id="3" name="Content Placeholder 2"/>
          <p:cNvSpPr>
            <a:spLocks noGrp="1"/>
          </p:cNvSpPr>
          <p:nvPr>
            <p:ph idx="1"/>
          </p:nvPr>
        </p:nvSpPr>
        <p:spPr/>
        <p:txBody>
          <a:bodyPr/>
          <a:lstStyle/>
          <a:p>
            <a:r>
              <a:rPr lang="en-US" dirty="0"/>
              <a:t>Little proof that fat intake affects cancer risk</a:t>
            </a:r>
          </a:p>
          <a:p>
            <a:r>
              <a:rPr lang="en-US" dirty="0"/>
              <a:t>Saturated fat may influence cancer risk</a:t>
            </a:r>
          </a:p>
        </p:txBody>
      </p:sp>
    </p:spTree>
    <p:extLst>
      <p:ext uri="{BB962C8B-B14F-4D97-AF65-F5344CB8AC3E}">
        <p14:creationId xmlns:p14="http://schemas.microsoft.com/office/powerpoint/2010/main" val="2982406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a:t>
            </a:r>
          </a:p>
        </p:txBody>
      </p:sp>
      <p:sp>
        <p:nvSpPr>
          <p:cNvPr id="3" name="Content Placeholder 2"/>
          <p:cNvSpPr>
            <a:spLocks noGrp="1"/>
          </p:cNvSpPr>
          <p:nvPr>
            <p:ph idx="1"/>
          </p:nvPr>
        </p:nvSpPr>
        <p:spPr/>
        <p:txBody>
          <a:bodyPr>
            <a:normAutofit fontScale="92500" lnSpcReduction="20000"/>
          </a:bodyPr>
          <a:lstStyle/>
          <a:p>
            <a:r>
              <a:rPr lang="en-US" dirty="0"/>
              <a:t>Eat high fiber foods but does not recommend a supplement</a:t>
            </a:r>
          </a:p>
          <a:p>
            <a:r>
              <a:rPr lang="en-US" dirty="0"/>
              <a:t>Not clear if it is the fiber or other components due to contaminants – mercury, PCB, dioxins</a:t>
            </a:r>
          </a:p>
          <a:p>
            <a:pPr marL="0" indent="0">
              <a:buNone/>
            </a:pPr>
            <a:r>
              <a:rPr lang="en-US" dirty="0">
                <a:effectLst/>
              </a:rPr>
              <a:t>Women who are pregnant, planning to become pregnant, or breast-feeding, and young children should not eat swordfish, tuna, tilefish, shark, and king mackerel </a:t>
            </a:r>
            <a:endParaRPr lang="en-US" dirty="0"/>
          </a:p>
          <a:p>
            <a:pPr marL="457200" lvl="1" indent="0">
              <a:buNone/>
            </a:pPr>
            <a:r>
              <a:rPr lang="en-US" dirty="0">
                <a:effectLst/>
              </a:rPr>
              <a:t> limit eating albacore tuna to no more than 6 ounces a week </a:t>
            </a:r>
          </a:p>
          <a:p>
            <a:pPr marL="457200" lvl="1" indent="0">
              <a:buNone/>
            </a:pPr>
            <a:r>
              <a:rPr lang="en-US" dirty="0">
                <a:effectLst/>
              </a:rPr>
              <a:t>canned light tuna to no more than 12 ounces a week.. </a:t>
            </a:r>
            <a:endParaRPr lang="en-US" dirty="0"/>
          </a:p>
          <a:p>
            <a:pPr marL="0" indent="0">
              <a:buNone/>
            </a:pPr>
            <a:endParaRPr lang="en-US" dirty="0"/>
          </a:p>
        </p:txBody>
      </p:sp>
    </p:spTree>
    <p:extLst>
      <p:ext uri="{BB962C8B-B14F-4D97-AF65-F5344CB8AC3E}">
        <p14:creationId xmlns:p14="http://schemas.microsoft.com/office/powerpoint/2010/main" val="1157278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4DBC-5F79-2B4F-A292-F5292AB3856E}"/>
              </a:ext>
            </a:extLst>
          </p:cNvPr>
          <p:cNvSpPr>
            <a:spLocks noGrp="1"/>
          </p:cNvSpPr>
          <p:nvPr>
            <p:ph type="title"/>
          </p:nvPr>
        </p:nvSpPr>
        <p:spPr/>
        <p:txBody>
          <a:bodyPr/>
          <a:lstStyle/>
          <a:p>
            <a:r>
              <a:rPr lang="en-US" dirty="0"/>
              <a:t>Fish</a:t>
            </a:r>
          </a:p>
        </p:txBody>
      </p:sp>
      <p:sp>
        <p:nvSpPr>
          <p:cNvPr id="3" name="Content Placeholder 2">
            <a:extLst>
              <a:ext uri="{FF2B5EF4-FFF2-40B4-BE49-F238E27FC236}">
                <a16:creationId xmlns:a16="http://schemas.microsoft.com/office/drawing/2014/main" id="{2109CB24-9500-764A-A3A8-FA87CFA4F466}"/>
              </a:ext>
            </a:extLst>
          </p:cNvPr>
          <p:cNvSpPr>
            <a:spLocks noGrp="1"/>
          </p:cNvSpPr>
          <p:nvPr>
            <p:ph idx="1"/>
          </p:nvPr>
        </p:nvSpPr>
        <p:spPr/>
        <p:txBody>
          <a:bodyPr>
            <a:normAutofit fontScale="92500" lnSpcReduction="20000"/>
          </a:bodyPr>
          <a:lstStyle/>
          <a:p>
            <a:r>
              <a:rPr lang="en-US" dirty="0"/>
              <a:t>components due to contaminants – mercury, PCB, dioxins</a:t>
            </a:r>
          </a:p>
          <a:p>
            <a:r>
              <a:rPr lang="en-US" dirty="0">
                <a:effectLst/>
              </a:rPr>
              <a:t>Women who are pregnant, planning to become pregnant, or breast-feeding, and young children should not eat swordfish, tuna, tilefish, shark, and king mackerel </a:t>
            </a:r>
          </a:p>
          <a:p>
            <a:r>
              <a:rPr lang="en-US" dirty="0">
                <a:effectLst/>
              </a:rPr>
              <a:t>limit eating albacore tuna to no more than 6 ounces a week </a:t>
            </a:r>
            <a:br>
              <a:rPr lang="en-US" dirty="0">
                <a:effectLst/>
              </a:rPr>
            </a:br>
            <a:r>
              <a:rPr lang="en-US" dirty="0">
                <a:effectLst/>
              </a:rPr>
              <a:t>canned light tuna to no more than 12 ounces a week..</a:t>
            </a:r>
            <a:br>
              <a:rPr lang="en-US" dirty="0"/>
            </a:br>
            <a:br>
              <a:rPr lang="en-US" dirty="0"/>
            </a:br>
            <a:r>
              <a:rPr lang="en-US" dirty="0">
                <a:effectLst/>
              </a:rPr>
              <a:t> </a:t>
            </a:r>
            <a:br>
              <a:rPr lang="en-US" dirty="0"/>
            </a:br>
            <a:endParaRPr lang="en-US" dirty="0"/>
          </a:p>
        </p:txBody>
      </p:sp>
    </p:spTree>
    <p:extLst>
      <p:ext uri="{BB962C8B-B14F-4D97-AF65-F5344CB8AC3E}">
        <p14:creationId xmlns:p14="http://schemas.microsoft.com/office/powerpoint/2010/main" val="415860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98" y="227922"/>
            <a:ext cx="8142475" cy="2018733"/>
          </a:xfrm>
        </p:spPr>
        <p:txBody>
          <a:bodyPr/>
          <a:lstStyle/>
          <a:p>
            <a:r>
              <a:rPr lang="en-US" sz="4000" dirty="0"/>
              <a:t>Community Action</a:t>
            </a:r>
            <a:br>
              <a:rPr lang="en-US" sz="4000" dirty="0"/>
            </a:br>
            <a:r>
              <a:rPr lang="en-US" sz="2400" dirty="0"/>
              <a:t>Public, private, and community organizations should work together at national state, and local levels to apply policy and environmental changes that</a:t>
            </a:r>
            <a:r>
              <a:rPr lang="en-US" sz="2800" dirty="0"/>
              <a:t>:</a:t>
            </a:r>
            <a:br>
              <a:rPr lang="en-US" sz="3600" dirty="0"/>
            </a:br>
            <a:endParaRPr lang="en-US" sz="3600" dirty="0"/>
          </a:p>
        </p:txBody>
      </p:sp>
      <p:sp>
        <p:nvSpPr>
          <p:cNvPr id="3" name="Content Placeholder 2"/>
          <p:cNvSpPr>
            <a:spLocks noGrp="1"/>
          </p:cNvSpPr>
          <p:nvPr>
            <p:ph idx="1"/>
          </p:nvPr>
        </p:nvSpPr>
        <p:spPr>
          <a:xfrm>
            <a:off x="0" y="2246656"/>
            <a:ext cx="8793873" cy="4265392"/>
          </a:xfrm>
        </p:spPr>
        <p:txBody>
          <a:bodyPr>
            <a:normAutofit/>
          </a:bodyPr>
          <a:lstStyle/>
          <a:p>
            <a:r>
              <a:rPr lang="en-US" dirty="0">
                <a:effectLst/>
              </a:rPr>
              <a:t>Increase access to affordable, healthy foods in communities, places of work, and schools, and decrease access to and marketing of foods and drinks of low nutritional value, particularly to youth.</a:t>
            </a:r>
          </a:p>
          <a:p>
            <a:r>
              <a:rPr lang="en-US" dirty="0">
                <a:effectLst/>
              </a:rPr>
              <a:t>Provide safe, enjoyable, and accessible environments for physical activity in schools and workplaces, and for transportation and recreation in communities </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687530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Garlic</a:t>
            </a:r>
          </a:p>
        </p:txBody>
      </p:sp>
      <p:sp>
        <p:nvSpPr>
          <p:cNvPr id="3" name="Content Placeholder 2"/>
          <p:cNvSpPr>
            <a:spLocks noGrp="1"/>
          </p:cNvSpPr>
          <p:nvPr>
            <p:ph idx="1"/>
          </p:nvPr>
        </p:nvSpPr>
        <p:spPr/>
        <p:txBody>
          <a:bodyPr/>
          <a:lstStyle/>
          <a:p>
            <a:r>
              <a:rPr lang="en-US" dirty="0">
                <a:effectLst/>
              </a:rPr>
              <a:t>At this time there is not much evidence that </a:t>
            </a:r>
            <a:r>
              <a:rPr lang="en-US" i="1" dirty="0">
                <a:effectLst/>
              </a:rPr>
              <a:t>Allium </a:t>
            </a:r>
            <a:r>
              <a:rPr lang="en-US" dirty="0">
                <a:effectLst/>
              </a:rPr>
              <a:t>compound supplements can lower cancer risk. </a:t>
            </a:r>
            <a:endParaRPr lang="en-US" dirty="0"/>
          </a:p>
          <a:p>
            <a:endParaRPr lang="en-US" dirty="0"/>
          </a:p>
        </p:txBody>
      </p:sp>
    </p:spTree>
    <p:extLst>
      <p:ext uri="{BB962C8B-B14F-4D97-AF65-F5344CB8AC3E}">
        <p14:creationId xmlns:p14="http://schemas.microsoft.com/office/powerpoint/2010/main" val="1342288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825500"/>
            <a:ext cx="7583488" cy="774700"/>
          </a:xfrm>
        </p:spPr>
        <p:txBody>
          <a:bodyPr/>
          <a:lstStyle/>
          <a:p>
            <a:r>
              <a:rPr lang="en-US" dirty="0">
                <a:effectLst/>
              </a:rPr>
              <a:t>Genetically modified foods </a:t>
            </a:r>
            <a:br>
              <a:rPr lang="en-US" dirty="0"/>
            </a:br>
            <a:endParaRPr lang="en-US" dirty="0"/>
          </a:p>
        </p:txBody>
      </p:sp>
      <p:sp>
        <p:nvSpPr>
          <p:cNvPr id="3" name="Content Placeholder 2"/>
          <p:cNvSpPr>
            <a:spLocks noGrp="1"/>
          </p:cNvSpPr>
          <p:nvPr>
            <p:ph idx="1"/>
          </p:nvPr>
        </p:nvSpPr>
        <p:spPr/>
        <p:txBody>
          <a:bodyPr/>
          <a:lstStyle/>
          <a:p>
            <a:r>
              <a:rPr lang="en-US" dirty="0">
                <a:effectLst/>
              </a:rPr>
              <a:t>There is no proof at this time that the genetically modified foods that are now on the market are harmful to human health or that they would either increase or decrease cancer risk because of the added genes </a:t>
            </a:r>
            <a:endParaRPr lang="en-US" dirty="0"/>
          </a:p>
        </p:txBody>
      </p:sp>
    </p:spTree>
    <p:extLst>
      <p:ext uri="{BB962C8B-B14F-4D97-AF65-F5344CB8AC3E}">
        <p14:creationId xmlns:p14="http://schemas.microsoft.com/office/powerpoint/2010/main" val="2002629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Nonnutritive Sweeteners</a:t>
            </a:r>
          </a:p>
        </p:txBody>
      </p:sp>
      <p:sp>
        <p:nvSpPr>
          <p:cNvPr id="3" name="Content Placeholder 2"/>
          <p:cNvSpPr>
            <a:spLocks noGrp="1"/>
          </p:cNvSpPr>
          <p:nvPr>
            <p:ph idx="1"/>
          </p:nvPr>
        </p:nvSpPr>
        <p:spPr/>
        <p:txBody>
          <a:bodyPr/>
          <a:lstStyle/>
          <a:p>
            <a:r>
              <a:rPr lang="en-US" dirty="0"/>
              <a:t>Not carcinogenic at the level consumed in diet</a:t>
            </a:r>
          </a:p>
        </p:txBody>
      </p:sp>
    </p:spTree>
    <p:extLst>
      <p:ext uri="{BB962C8B-B14F-4D97-AF65-F5344CB8AC3E}">
        <p14:creationId xmlns:p14="http://schemas.microsoft.com/office/powerpoint/2010/main" val="1799150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Olive oil</a:t>
            </a:r>
          </a:p>
        </p:txBody>
      </p:sp>
      <p:sp>
        <p:nvSpPr>
          <p:cNvPr id="3" name="Content Placeholder 2"/>
          <p:cNvSpPr>
            <a:spLocks noGrp="1"/>
          </p:cNvSpPr>
          <p:nvPr>
            <p:ph idx="1"/>
          </p:nvPr>
        </p:nvSpPr>
        <p:spPr/>
        <p:txBody>
          <a:bodyPr/>
          <a:lstStyle/>
          <a:p>
            <a:r>
              <a:rPr lang="en-US" dirty="0">
                <a:effectLst/>
              </a:rPr>
              <a:t>most likely neutral with respect to cancer risk </a:t>
            </a:r>
            <a:endParaRPr lang="en-US" dirty="0"/>
          </a:p>
          <a:p>
            <a:endParaRPr lang="en-US" dirty="0"/>
          </a:p>
        </p:txBody>
      </p:sp>
    </p:spTree>
    <p:extLst>
      <p:ext uri="{BB962C8B-B14F-4D97-AF65-F5344CB8AC3E}">
        <p14:creationId xmlns:p14="http://schemas.microsoft.com/office/powerpoint/2010/main" val="2547391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Organic Foods</a:t>
            </a:r>
          </a:p>
        </p:txBody>
      </p:sp>
      <p:sp>
        <p:nvSpPr>
          <p:cNvPr id="3" name="Content Placeholder 2"/>
          <p:cNvSpPr>
            <a:spLocks noGrp="1"/>
          </p:cNvSpPr>
          <p:nvPr>
            <p:ph idx="1"/>
          </p:nvPr>
        </p:nvSpPr>
        <p:spPr/>
        <p:txBody>
          <a:bodyPr/>
          <a:lstStyle/>
          <a:p>
            <a:r>
              <a:rPr lang="en-US" dirty="0">
                <a:effectLst/>
              </a:rPr>
              <a:t>here is no evidence that such foods are more effective in reducing cancer risk or providing other health benefits than similar foods produced by other farming methods. </a:t>
            </a:r>
            <a:endParaRPr lang="en-US" dirty="0"/>
          </a:p>
          <a:p>
            <a:endParaRPr lang="en-US" dirty="0"/>
          </a:p>
        </p:txBody>
      </p:sp>
    </p:spTree>
    <p:extLst>
      <p:ext uri="{BB962C8B-B14F-4D97-AF65-F5344CB8AC3E}">
        <p14:creationId xmlns:p14="http://schemas.microsoft.com/office/powerpoint/2010/main" val="600414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Pesticides and herbicides </a:t>
            </a:r>
            <a:br>
              <a:rPr lang="en-US" dirty="0"/>
            </a:br>
            <a:endParaRPr lang="en-US" dirty="0"/>
          </a:p>
        </p:txBody>
      </p:sp>
      <p:sp>
        <p:nvSpPr>
          <p:cNvPr id="3" name="Content Placeholder 2"/>
          <p:cNvSpPr>
            <a:spLocks noGrp="1"/>
          </p:cNvSpPr>
          <p:nvPr>
            <p:ph idx="1"/>
          </p:nvPr>
        </p:nvSpPr>
        <p:spPr/>
        <p:txBody>
          <a:bodyPr/>
          <a:lstStyle/>
          <a:p>
            <a:r>
              <a:rPr lang="en-US" dirty="0">
                <a:effectLst/>
              </a:rPr>
              <a:t>No evidence that residues of pesticides and herbicides at the low doses found in foods increase the risk of cancer. </a:t>
            </a:r>
          </a:p>
          <a:p>
            <a:r>
              <a:rPr lang="en-US" dirty="0">
                <a:effectLst/>
              </a:rPr>
              <a:t>Wash fruits and vegetables</a:t>
            </a:r>
          </a:p>
          <a:p>
            <a:endParaRPr lang="en-US" dirty="0"/>
          </a:p>
          <a:p>
            <a:endParaRPr lang="en-US" dirty="0"/>
          </a:p>
        </p:txBody>
      </p:sp>
    </p:spTree>
    <p:extLst>
      <p:ext uri="{BB962C8B-B14F-4D97-AF65-F5344CB8AC3E}">
        <p14:creationId xmlns:p14="http://schemas.microsoft.com/office/powerpoint/2010/main" val="3239337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Phytochemicals </a:t>
            </a:r>
            <a:br>
              <a:rPr lang="en-US" dirty="0"/>
            </a:br>
            <a:endParaRPr lang="en-US" dirty="0"/>
          </a:p>
        </p:txBody>
      </p:sp>
      <p:sp>
        <p:nvSpPr>
          <p:cNvPr id="3" name="Content Placeholder 2"/>
          <p:cNvSpPr>
            <a:spLocks noGrp="1"/>
          </p:cNvSpPr>
          <p:nvPr>
            <p:ph idx="1"/>
          </p:nvPr>
        </p:nvSpPr>
        <p:spPr/>
        <p:txBody>
          <a:bodyPr/>
          <a:lstStyle/>
          <a:p>
            <a:r>
              <a:rPr lang="en-US" dirty="0"/>
              <a:t>Found in plants</a:t>
            </a:r>
          </a:p>
          <a:p>
            <a:r>
              <a:rPr lang="en-US" dirty="0">
                <a:effectLst/>
              </a:rPr>
              <a:t>no evidence has shown that phytochemicals taken as supplements are as good for your long-term health as the vegetables, fruits, beans, and grains from which they are extracted. </a:t>
            </a:r>
            <a:endParaRPr lang="en-US" dirty="0"/>
          </a:p>
          <a:p>
            <a:endParaRPr lang="en-US" dirty="0"/>
          </a:p>
        </p:txBody>
      </p:sp>
    </p:spTree>
    <p:extLst>
      <p:ext uri="{BB962C8B-B14F-4D97-AF65-F5344CB8AC3E}">
        <p14:creationId xmlns:p14="http://schemas.microsoft.com/office/powerpoint/2010/main" val="1042604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Salt</a:t>
            </a:r>
          </a:p>
        </p:txBody>
      </p:sp>
      <p:sp>
        <p:nvSpPr>
          <p:cNvPr id="3" name="Content Placeholder 2"/>
          <p:cNvSpPr>
            <a:spLocks noGrp="1"/>
          </p:cNvSpPr>
          <p:nvPr>
            <p:ph idx="1"/>
          </p:nvPr>
        </p:nvSpPr>
        <p:spPr/>
        <p:txBody>
          <a:bodyPr/>
          <a:lstStyle/>
          <a:p>
            <a:r>
              <a:rPr lang="en-US" b="1" dirty="0">
                <a:effectLst/>
              </a:rPr>
              <a:t>Do high levels of salt in the diet increase cancer risk? </a:t>
            </a:r>
            <a:r>
              <a:rPr lang="en-US" dirty="0">
                <a:effectLst/>
              </a:rPr>
              <a:t>There is good evidence that diets that contain large amounts of foods preserved by salting and pickling carry an increased risk of stomach, nasopharyngeal, and throat cancer. </a:t>
            </a:r>
            <a:endParaRPr lang="en-US" dirty="0"/>
          </a:p>
          <a:p>
            <a:endParaRPr lang="en-US" dirty="0"/>
          </a:p>
        </p:txBody>
      </p:sp>
    </p:spTree>
    <p:extLst>
      <p:ext uri="{BB962C8B-B14F-4D97-AF65-F5344CB8AC3E}">
        <p14:creationId xmlns:p14="http://schemas.microsoft.com/office/powerpoint/2010/main" val="1463580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Selenium </a:t>
            </a:r>
            <a:br>
              <a:rPr lang="en-US" dirty="0"/>
            </a:br>
            <a:endParaRPr lang="en-US" dirty="0"/>
          </a:p>
        </p:txBody>
      </p:sp>
      <p:sp>
        <p:nvSpPr>
          <p:cNvPr id="3" name="Content Placeholder 2"/>
          <p:cNvSpPr>
            <a:spLocks noGrp="1"/>
          </p:cNvSpPr>
          <p:nvPr>
            <p:ph idx="1"/>
          </p:nvPr>
        </p:nvSpPr>
        <p:spPr/>
        <p:txBody>
          <a:bodyPr/>
          <a:lstStyle/>
          <a:p>
            <a:r>
              <a:rPr lang="en-US" dirty="0">
                <a:effectLst/>
              </a:rPr>
              <a:t>no good evidence  </a:t>
            </a:r>
            <a:endParaRPr lang="en-US" dirty="0"/>
          </a:p>
          <a:p>
            <a:r>
              <a:rPr lang="en-US" dirty="0">
                <a:effectLst/>
              </a:rPr>
              <a:t>maximum dose in a supplement should not exceed 200 micrograms per day. </a:t>
            </a:r>
            <a:endParaRPr lang="en-US" dirty="0"/>
          </a:p>
          <a:p>
            <a:endParaRPr lang="en-US" dirty="0"/>
          </a:p>
        </p:txBody>
      </p:sp>
    </p:spTree>
    <p:extLst>
      <p:ext uri="{BB962C8B-B14F-4D97-AF65-F5344CB8AC3E}">
        <p14:creationId xmlns:p14="http://schemas.microsoft.com/office/powerpoint/2010/main" val="22954591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Soy Products</a:t>
            </a:r>
          </a:p>
        </p:txBody>
      </p:sp>
      <p:sp>
        <p:nvSpPr>
          <p:cNvPr id="3" name="Content Placeholder 2"/>
          <p:cNvSpPr>
            <a:spLocks noGrp="1"/>
          </p:cNvSpPr>
          <p:nvPr>
            <p:ph idx="1"/>
          </p:nvPr>
        </p:nvSpPr>
        <p:spPr/>
        <p:txBody>
          <a:bodyPr/>
          <a:lstStyle/>
          <a:p>
            <a:r>
              <a:rPr lang="en-US" dirty="0">
                <a:effectLst/>
              </a:rPr>
              <a:t>excellent source of protein and a good alternative to meat. </a:t>
            </a:r>
            <a:endParaRPr lang="en-US" dirty="0"/>
          </a:p>
          <a:p>
            <a:r>
              <a:rPr lang="en-US" dirty="0">
                <a:effectLst/>
              </a:rPr>
              <a:t>eating traditional soy foods such as tofu may lower the risk of cancers of the breast, prostate, or endometrium (lining of the uterus), and there is some evidence it may lower the risk of certain other cancers. </a:t>
            </a:r>
            <a:endParaRPr lang="en-US" dirty="0"/>
          </a:p>
          <a:p>
            <a:endParaRPr lang="en-US" dirty="0"/>
          </a:p>
        </p:txBody>
      </p:sp>
    </p:spTree>
    <p:extLst>
      <p:ext uri="{BB962C8B-B14F-4D97-AF65-F5344CB8AC3E}">
        <p14:creationId xmlns:p14="http://schemas.microsoft.com/office/powerpoint/2010/main" val="45543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to Change</a:t>
            </a:r>
          </a:p>
        </p:txBody>
      </p:sp>
      <p:sp>
        <p:nvSpPr>
          <p:cNvPr id="3" name="Content Placeholder 2"/>
          <p:cNvSpPr>
            <a:spLocks noGrp="1"/>
          </p:cNvSpPr>
          <p:nvPr>
            <p:ph idx="1"/>
          </p:nvPr>
        </p:nvSpPr>
        <p:spPr/>
        <p:txBody>
          <a:bodyPr/>
          <a:lstStyle/>
          <a:p>
            <a:r>
              <a:rPr lang="en-US" dirty="0"/>
              <a:t>Access to and affordability of healthy foods</a:t>
            </a:r>
          </a:p>
          <a:p>
            <a:r>
              <a:rPr lang="en-US" dirty="0"/>
              <a:t> the availability and extensive marketing of high-calorie foods and beverages of low nutritional value</a:t>
            </a:r>
          </a:p>
          <a:p>
            <a:r>
              <a:rPr lang="en-US" dirty="0"/>
              <a:t> barriers to the ability of individuals to be physically active for recreation and transportation in communities</a:t>
            </a:r>
          </a:p>
        </p:txBody>
      </p:sp>
    </p:spTree>
    <p:extLst>
      <p:ext uri="{BB962C8B-B14F-4D97-AF65-F5344CB8AC3E}">
        <p14:creationId xmlns:p14="http://schemas.microsoft.com/office/powerpoint/2010/main" val="762499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Sugar </a:t>
            </a:r>
            <a:br>
              <a:rPr lang="en-US" dirty="0"/>
            </a:br>
            <a:endParaRPr lang="en-US" dirty="0"/>
          </a:p>
        </p:txBody>
      </p:sp>
      <p:sp>
        <p:nvSpPr>
          <p:cNvPr id="3" name="Content Placeholder 2"/>
          <p:cNvSpPr>
            <a:spLocks noGrp="1"/>
          </p:cNvSpPr>
          <p:nvPr>
            <p:ph idx="1"/>
          </p:nvPr>
        </p:nvSpPr>
        <p:spPr/>
        <p:txBody>
          <a:bodyPr/>
          <a:lstStyle/>
          <a:p>
            <a:r>
              <a:rPr lang="en-US" dirty="0">
                <a:effectLst/>
              </a:rPr>
              <a:t>indirectly increase cancer risk  due to obesity</a:t>
            </a:r>
            <a:endParaRPr lang="en-US" dirty="0"/>
          </a:p>
          <a:p>
            <a:endParaRPr lang="en-US" dirty="0"/>
          </a:p>
        </p:txBody>
      </p:sp>
    </p:spTree>
    <p:extLst>
      <p:ext uri="{BB962C8B-B14F-4D97-AF65-F5344CB8AC3E}">
        <p14:creationId xmlns:p14="http://schemas.microsoft.com/office/powerpoint/2010/main" val="1352975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a:t>
            </a:r>
          </a:p>
        </p:txBody>
      </p:sp>
      <p:sp>
        <p:nvSpPr>
          <p:cNvPr id="3" name="Content Placeholder 2"/>
          <p:cNvSpPr>
            <a:spLocks noGrp="1"/>
          </p:cNvSpPr>
          <p:nvPr>
            <p:ph idx="1"/>
          </p:nvPr>
        </p:nvSpPr>
        <p:spPr/>
        <p:txBody>
          <a:bodyPr/>
          <a:lstStyle/>
          <a:p>
            <a:r>
              <a:rPr lang="en-US" dirty="0">
                <a:effectLst/>
              </a:rPr>
              <a:t>Evidence does not support the lowering of cancer risk </a:t>
            </a:r>
            <a:endParaRPr lang="en-US" dirty="0"/>
          </a:p>
          <a:p>
            <a:endParaRPr lang="en-US" dirty="0"/>
          </a:p>
        </p:txBody>
      </p:sp>
    </p:spTree>
    <p:extLst>
      <p:ext uri="{BB962C8B-B14F-4D97-AF65-F5344CB8AC3E}">
        <p14:creationId xmlns:p14="http://schemas.microsoft.com/office/powerpoint/2010/main" val="1827102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Trans fats </a:t>
            </a:r>
            <a:br>
              <a:rPr lang="en-US" dirty="0"/>
            </a:br>
            <a:endParaRPr lang="en-US" dirty="0"/>
          </a:p>
        </p:txBody>
      </p:sp>
      <p:sp>
        <p:nvSpPr>
          <p:cNvPr id="3" name="Content Placeholder 2"/>
          <p:cNvSpPr>
            <a:spLocks noGrp="1"/>
          </p:cNvSpPr>
          <p:nvPr>
            <p:ph idx="1"/>
          </p:nvPr>
        </p:nvSpPr>
        <p:spPr/>
        <p:txBody>
          <a:bodyPr/>
          <a:lstStyle/>
          <a:p>
            <a:r>
              <a:rPr lang="en-US" dirty="0">
                <a:effectLst/>
              </a:rPr>
              <a:t>relationship with cancer risk has not been determined. </a:t>
            </a:r>
            <a:endParaRPr lang="en-US" dirty="0"/>
          </a:p>
          <a:p>
            <a:endParaRPr lang="en-US" dirty="0"/>
          </a:p>
        </p:txBody>
      </p:sp>
    </p:spTree>
    <p:extLst>
      <p:ext uri="{BB962C8B-B14F-4D97-AF65-F5344CB8AC3E}">
        <p14:creationId xmlns:p14="http://schemas.microsoft.com/office/powerpoint/2010/main" val="212360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Turmeric and other spices </a:t>
            </a:r>
            <a:br>
              <a:rPr lang="en-US" dirty="0"/>
            </a:br>
            <a:endParaRPr lang="en-US" dirty="0"/>
          </a:p>
        </p:txBody>
      </p:sp>
      <p:sp>
        <p:nvSpPr>
          <p:cNvPr id="3" name="Content Placeholder 2"/>
          <p:cNvSpPr>
            <a:spLocks noGrp="1"/>
          </p:cNvSpPr>
          <p:nvPr>
            <p:ph idx="1"/>
          </p:nvPr>
        </p:nvSpPr>
        <p:spPr/>
        <p:txBody>
          <a:bodyPr/>
          <a:lstStyle/>
          <a:p>
            <a:r>
              <a:rPr lang="en-US" dirty="0">
                <a:effectLst/>
              </a:rPr>
              <a:t>long-term effects of spices on diseases such as cancer are lacking </a:t>
            </a:r>
            <a:endParaRPr lang="en-US" dirty="0"/>
          </a:p>
          <a:p>
            <a:endParaRPr lang="en-US" dirty="0"/>
          </a:p>
        </p:txBody>
      </p:sp>
      <p:pic>
        <p:nvPicPr>
          <p:cNvPr id="4" name="Picture 3" descr="picture of tumeric powder in a pestal " title="Tumeric spice"/>
          <p:cNvPicPr>
            <a:picLocks noChangeAspect="1" noChangeArrowheads="1"/>
          </p:cNvPicPr>
          <p:nvPr/>
        </p:nvPicPr>
        <p:blipFill>
          <a:blip r:embed="rId3" cstate="print"/>
          <a:srcRect/>
          <a:stretch>
            <a:fillRect/>
          </a:stretch>
        </p:blipFill>
        <p:spPr bwMode="auto">
          <a:xfrm>
            <a:off x="3429000" y="2807447"/>
            <a:ext cx="2320777" cy="2132853"/>
          </a:xfrm>
          <a:prstGeom prst="rect">
            <a:avLst/>
          </a:prstGeom>
          <a:noFill/>
          <a:ln w="9525">
            <a:noFill/>
            <a:miter lim="800000"/>
            <a:headEnd/>
            <a:tailEnd/>
          </a:ln>
        </p:spPr>
      </p:pic>
    </p:spTree>
    <p:extLst>
      <p:ext uri="{BB962C8B-B14F-4D97-AF65-F5344CB8AC3E}">
        <p14:creationId xmlns:p14="http://schemas.microsoft.com/office/powerpoint/2010/main" val="42793247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Vegetarian diets </a:t>
            </a:r>
            <a:br>
              <a:rPr lang="en-US" dirty="0"/>
            </a:br>
            <a:endParaRPr lang="en-US" dirty="0"/>
          </a:p>
        </p:txBody>
      </p:sp>
      <p:sp>
        <p:nvSpPr>
          <p:cNvPr id="3" name="Content Placeholder 2"/>
          <p:cNvSpPr>
            <a:spLocks noGrp="1"/>
          </p:cNvSpPr>
          <p:nvPr>
            <p:ph idx="1"/>
          </p:nvPr>
        </p:nvSpPr>
        <p:spPr/>
        <p:txBody>
          <a:bodyPr/>
          <a:lstStyle/>
          <a:p>
            <a:r>
              <a:rPr lang="en-US" dirty="0">
                <a:effectLst/>
              </a:rPr>
              <a:t>t is reasonable to suggest that vegetarian diets may be helpful in lowering cancer risk.</a:t>
            </a:r>
          </a:p>
          <a:p>
            <a:r>
              <a:rPr lang="en-US" dirty="0">
                <a:effectLst/>
              </a:rPr>
              <a:t>Monitor for B 12, calcium, zinc and adequacy </a:t>
            </a:r>
            <a:endParaRPr lang="en-US" dirty="0"/>
          </a:p>
          <a:p>
            <a:endParaRPr lang="en-US" dirty="0"/>
          </a:p>
        </p:txBody>
      </p:sp>
    </p:spTree>
    <p:extLst>
      <p:ext uri="{BB962C8B-B14F-4D97-AF65-F5344CB8AC3E}">
        <p14:creationId xmlns:p14="http://schemas.microsoft.com/office/powerpoint/2010/main" val="3221956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Vitamin A</a:t>
            </a:r>
          </a:p>
        </p:txBody>
      </p:sp>
      <p:sp>
        <p:nvSpPr>
          <p:cNvPr id="3" name="Content Placeholder 2"/>
          <p:cNvSpPr>
            <a:spLocks noGrp="1"/>
          </p:cNvSpPr>
          <p:nvPr>
            <p:ph idx="1"/>
          </p:nvPr>
        </p:nvSpPr>
        <p:spPr/>
        <p:txBody>
          <a:bodyPr/>
          <a:lstStyle/>
          <a:p>
            <a:r>
              <a:rPr lang="en-US" dirty="0">
                <a:effectLst/>
              </a:rPr>
              <a:t>Vitamin A supplements have not been shown to lower cancer risk, and high-dose supplements may, in fact, increase the risk for lung cancer in current and former smokers. </a:t>
            </a:r>
            <a:endParaRPr lang="en-US" dirty="0"/>
          </a:p>
          <a:p>
            <a:endParaRPr lang="en-US" dirty="0"/>
          </a:p>
        </p:txBody>
      </p:sp>
    </p:spTree>
    <p:extLst>
      <p:ext uri="{BB962C8B-B14F-4D97-AF65-F5344CB8AC3E}">
        <p14:creationId xmlns:p14="http://schemas.microsoft.com/office/powerpoint/2010/main" val="2955311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Vitamin C </a:t>
            </a:r>
            <a:br>
              <a:rPr lang="en-US" dirty="0"/>
            </a:br>
            <a:endParaRPr lang="en-US" dirty="0"/>
          </a:p>
        </p:txBody>
      </p:sp>
      <p:sp>
        <p:nvSpPr>
          <p:cNvPr id="3" name="Content Placeholder 2"/>
          <p:cNvSpPr>
            <a:spLocks noGrp="1"/>
          </p:cNvSpPr>
          <p:nvPr>
            <p:ph idx="1"/>
          </p:nvPr>
        </p:nvSpPr>
        <p:spPr/>
        <p:txBody>
          <a:bodyPr/>
          <a:lstStyle/>
          <a:p>
            <a:r>
              <a:rPr lang="en-US" dirty="0"/>
              <a:t>Supplements </a:t>
            </a:r>
            <a:r>
              <a:rPr lang="en-US" dirty="0">
                <a:effectLst/>
              </a:rPr>
              <a:t>not shown a reduced risk for cancer. </a:t>
            </a:r>
          </a:p>
          <a:p>
            <a:r>
              <a:rPr lang="en-US" dirty="0">
                <a:effectLst/>
              </a:rPr>
              <a:t>Foods high in Vitamin C reduce risk</a:t>
            </a:r>
            <a:endParaRPr lang="en-US" dirty="0"/>
          </a:p>
          <a:p>
            <a:endParaRPr lang="en-US" dirty="0"/>
          </a:p>
        </p:txBody>
      </p:sp>
    </p:spTree>
    <p:extLst>
      <p:ext uri="{BB962C8B-B14F-4D97-AF65-F5344CB8AC3E}">
        <p14:creationId xmlns:p14="http://schemas.microsoft.com/office/powerpoint/2010/main" val="10123044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Vitamin D</a:t>
            </a:r>
          </a:p>
        </p:txBody>
      </p:sp>
      <p:sp>
        <p:nvSpPr>
          <p:cNvPr id="3" name="Content Placeholder 2"/>
          <p:cNvSpPr>
            <a:spLocks noGrp="1"/>
          </p:cNvSpPr>
          <p:nvPr>
            <p:ph idx="1"/>
          </p:nvPr>
        </p:nvSpPr>
        <p:spPr/>
        <p:txBody>
          <a:bodyPr/>
          <a:lstStyle/>
          <a:p>
            <a:r>
              <a:rPr lang="en-US" dirty="0">
                <a:effectLst/>
              </a:rPr>
              <a:t>may help prevent colorectal cancer but no other cancers </a:t>
            </a:r>
            <a:endParaRPr lang="en-US" dirty="0"/>
          </a:p>
          <a:p>
            <a:endParaRPr lang="en-US" dirty="0"/>
          </a:p>
        </p:txBody>
      </p:sp>
    </p:spTree>
    <p:extLst>
      <p:ext uri="{BB962C8B-B14F-4D97-AF65-F5344CB8AC3E}">
        <p14:creationId xmlns:p14="http://schemas.microsoft.com/office/powerpoint/2010/main" val="770188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Vitamin E </a:t>
            </a:r>
            <a:br>
              <a:rPr lang="en-US" dirty="0"/>
            </a:br>
            <a:endParaRPr lang="en-US" dirty="0"/>
          </a:p>
        </p:txBody>
      </p:sp>
      <p:sp>
        <p:nvSpPr>
          <p:cNvPr id="3" name="Content Placeholder 2"/>
          <p:cNvSpPr>
            <a:spLocks noGrp="1"/>
          </p:cNvSpPr>
          <p:nvPr>
            <p:ph idx="1"/>
          </p:nvPr>
        </p:nvSpPr>
        <p:spPr/>
        <p:txBody>
          <a:bodyPr/>
          <a:lstStyle/>
          <a:p>
            <a:r>
              <a:rPr lang="en-US" dirty="0">
                <a:effectLst/>
              </a:rPr>
              <a:t>Vitamin E supplements are not recommended to try to lower the risk of cancer or chronic diseases, although foods containing vitamin E, including nuts and some unsaturated oils, can be healthy and have been shown to lower the risk of heart disease. </a:t>
            </a:r>
            <a:endParaRPr lang="en-US" dirty="0"/>
          </a:p>
          <a:p>
            <a:endParaRPr lang="en-US" dirty="0"/>
          </a:p>
        </p:txBody>
      </p:sp>
    </p:spTree>
    <p:extLst>
      <p:ext uri="{BB962C8B-B14F-4D97-AF65-F5344CB8AC3E}">
        <p14:creationId xmlns:p14="http://schemas.microsoft.com/office/powerpoint/2010/main" val="87555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567D-BE1D-DB47-91BD-188B506094FA}"/>
              </a:ext>
            </a:extLst>
          </p:cNvPr>
          <p:cNvSpPr>
            <a:spLocks noGrp="1"/>
          </p:cNvSpPr>
          <p:nvPr>
            <p:ph type="title"/>
          </p:nvPr>
        </p:nvSpPr>
        <p:spPr/>
        <p:txBody>
          <a:bodyPr/>
          <a:lstStyle/>
          <a:p>
            <a:r>
              <a:rPr lang="en-US" dirty="0"/>
              <a:t>Folic Acid</a:t>
            </a:r>
          </a:p>
        </p:txBody>
      </p:sp>
      <p:sp>
        <p:nvSpPr>
          <p:cNvPr id="3" name="Content Placeholder 2">
            <a:extLst>
              <a:ext uri="{FF2B5EF4-FFF2-40B4-BE49-F238E27FC236}">
                <a16:creationId xmlns:a16="http://schemas.microsoft.com/office/drawing/2014/main" id="{3A20928A-C7A6-A145-8AAB-D3E0C63E8D72}"/>
              </a:ext>
            </a:extLst>
          </p:cNvPr>
          <p:cNvSpPr>
            <a:spLocks noGrp="1"/>
          </p:cNvSpPr>
          <p:nvPr>
            <p:ph idx="1"/>
          </p:nvPr>
        </p:nvSpPr>
        <p:spPr/>
        <p:txBody>
          <a:bodyPr/>
          <a:lstStyle/>
          <a:p>
            <a:r>
              <a:rPr lang="en-US" dirty="0">
                <a:effectLst/>
              </a:rPr>
              <a:t>may increase the risk of prostate cancer, advanced colorectal polyps, and possibly breast cancer. </a:t>
            </a:r>
          </a:p>
          <a:p>
            <a:r>
              <a:rPr lang="en-US" dirty="0">
                <a:effectLst/>
              </a:rPr>
              <a:t>Many foods enriched  no additional supplements needed</a:t>
            </a:r>
            <a:endParaRPr lang="en-US" dirty="0"/>
          </a:p>
        </p:txBody>
      </p:sp>
    </p:spTree>
    <p:extLst>
      <p:ext uri="{BB962C8B-B14F-4D97-AF65-F5344CB8AC3E}">
        <p14:creationId xmlns:p14="http://schemas.microsoft.com/office/powerpoint/2010/main" val="39112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Obesity related to Community</a:t>
            </a:r>
          </a:p>
        </p:txBody>
      </p:sp>
      <p:sp>
        <p:nvSpPr>
          <p:cNvPr id="3" name="Content Placeholder 2"/>
          <p:cNvSpPr>
            <a:spLocks noGrp="1"/>
          </p:cNvSpPr>
          <p:nvPr>
            <p:ph idx="1"/>
          </p:nvPr>
        </p:nvSpPr>
        <p:spPr/>
        <p:txBody>
          <a:bodyPr/>
          <a:lstStyle/>
          <a:p>
            <a:r>
              <a:rPr lang="en-US" dirty="0"/>
              <a:t>Evident in childhood will be carried through to adulthood</a:t>
            </a:r>
          </a:p>
          <a:p>
            <a:r>
              <a:rPr lang="en-US" dirty="0"/>
              <a:t>Habits learned in childhood  brought into adulthood</a:t>
            </a:r>
          </a:p>
          <a:p>
            <a:r>
              <a:rPr lang="en-US" dirty="0"/>
              <a:t>Disproportionally affects lower income and racial/ethnic minority groups</a:t>
            </a:r>
          </a:p>
          <a:p>
            <a:pPr lvl="1"/>
            <a:r>
              <a:rPr lang="en-US" dirty="0"/>
              <a:t>Food deserts</a:t>
            </a:r>
          </a:p>
          <a:p>
            <a:pPr lvl="1"/>
            <a:r>
              <a:rPr lang="en-US" dirty="0"/>
              <a:t>Increase density of fast food restaurants</a:t>
            </a:r>
          </a:p>
          <a:p>
            <a:pPr lvl="1"/>
            <a:r>
              <a:rPr lang="en-US" dirty="0"/>
              <a:t>Limited recreation</a:t>
            </a:r>
          </a:p>
        </p:txBody>
      </p:sp>
    </p:spTree>
    <p:extLst>
      <p:ext uri="{BB962C8B-B14F-4D97-AF65-F5344CB8AC3E}">
        <p14:creationId xmlns:p14="http://schemas.microsoft.com/office/powerpoint/2010/main" val="12236815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8547-EF81-C24F-BB9F-330358EC9CFB}"/>
              </a:ext>
            </a:extLst>
          </p:cNvPr>
          <p:cNvSpPr>
            <a:spLocks noGrp="1"/>
          </p:cNvSpPr>
          <p:nvPr>
            <p:ph type="title"/>
          </p:nvPr>
        </p:nvSpPr>
        <p:spPr/>
        <p:txBody>
          <a:bodyPr/>
          <a:lstStyle/>
          <a:p>
            <a:r>
              <a:rPr lang="en-US" dirty="0"/>
              <a:t>GMO</a:t>
            </a:r>
          </a:p>
        </p:txBody>
      </p:sp>
      <p:sp>
        <p:nvSpPr>
          <p:cNvPr id="3" name="Content Placeholder 2">
            <a:extLst>
              <a:ext uri="{FF2B5EF4-FFF2-40B4-BE49-F238E27FC236}">
                <a16:creationId xmlns:a16="http://schemas.microsoft.com/office/drawing/2014/main" id="{3DB9645E-8E9E-6048-8A2E-3D098D2F00EF}"/>
              </a:ext>
            </a:extLst>
          </p:cNvPr>
          <p:cNvSpPr>
            <a:spLocks noGrp="1"/>
          </p:cNvSpPr>
          <p:nvPr>
            <p:ph idx="1"/>
          </p:nvPr>
        </p:nvSpPr>
        <p:spPr/>
        <p:txBody>
          <a:bodyPr/>
          <a:lstStyle/>
          <a:p>
            <a:r>
              <a:rPr lang="en-US" dirty="0"/>
              <a:t>No proof either way</a:t>
            </a:r>
          </a:p>
          <a:p>
            <a:r>
              <a:rPr lang="en-US" dirty="0"/>
              <a:t>Common foods </a:t>
            </a:r>
            <a:r>
              <a:rPr lang="en-US" dirty="0">
                <a:effectLst/>
              </a:rPr>
              <a:t>carrots, corn, tomatoes, and soy.</a:t>
            </a:r>
            <a:endParaRPr lang="en-US" dirty="0"/>
          </a:p>
        </p:txBody>
      </p:sp>
    </p:spTree>
    <p:extLst>
      <p:ext uri="{BB962C8B-B14F-4D97-AF65-F5344CB8AC3E}">
        <p14:creationId xmlns:p14="http://schemas.microsoft.com/office/powerpoint/2010/main" val="6874475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br>
              <a:rPr lang="en-US" dirty="0"/>
            </a:br>
            <a:endParaRPr lang="en-US" dirty="0"/>
          </a:p>
        </p:txBody>
      </p:sp>
      <p:sp>
        <p:nvSpPr>
          <p:cNvPr id="3" name="Content Placeholder 2"/>
          <p:cNvSpPr>
            <a:spLocks noGrp="1"/>
          </p:cNvSpPr>
          <p:nvPr>
            <p:ph idx="1"/>
          </p:nvPr>
        </p:nvSpPr>
        <p:spPr/>
        <p:txBody>
          <a:bodyPr/>
          <a:lstStyle/>
          <a:p>
            <a:r>
              <a:rPr lang="en-US" dirty="0">
                <a:solidFill>
                  <a:srgbClr val="800000"/>
                </a:solidFill>
                <a:latin typeface="Times New Roman" charset="0"/>
                <a:cs typeface="Times New Roman" charset="0"/>
              </a:rPr>
              <a:t>Primary prevention:</a:t>
            </a:r>
            <a:r>
              <a:rPr lang="en-US" dirty="0">
                <a:solidFill>
                  <a:srgbClr val="003366"/>
                </a:solidFill>
                <a:latin typeface="Times New Roman" charset="0"/>
                <a:cs typeface="Times New Roman" charset="0"/>
              </a:rPr>
              <a:t> </a:t>
            </a:r>
            <a:r>
              <a:rPr lang="en-US" dirty="0">
                <a:solidFill>
                  <a:schemeClr val="tx1"/>
                </a:solidFill>
                <a:latin typeface="Times New Roman" charset="0"/>
                <a:cs typeface="Times New Roman" charset="0"/>
              </a:rPr>
              <a:t>avoidance of exposure to cancer-causing agents (e.g. tobacco, industrial carcinogens, </a:t>
            </a:r>
            <a:r>
              <a:rPr lang="en-US" dirty="0" err="1">
                <a:solidFill>
                  <a:schemeClr val="tx1"/>
                </a:solidFill>
                <a:latin typeface="Times New Roman" charset="0"/>
                <a:cs typeface="Times New Roman" charset="0"/>
              </a:rPr>
              <a:t>etc</a:t>
            </a:r>
            <a:r>
              <a:rPr lang="ar-sa" dirty="0">
                <a:solidFill>
                  <a:schemeClr val="tx1"/>
                </a:solidFill>
                <a:latin typeface="Times New Roman" charset="0"/>
                <a:cs typeface="Times New Roman" charset="0"/>
              </a:rPr>
              <a:t> </a:t>
            </a:r>
            <a:endParaRPr lang="en-US" dirty="0"/>
          </a:p>
        </p:txBody>
      </p:sp>
    </p:spTree>
    <p:extLst>
      <p:ext uri="{BB962C8B-B14F-4D97-AF65-F5344CB8AC3E}">
        <p14:creationId xmlns:p14="http://schemas.microsoft.com/office/powerpoint/2010/main" val="1316881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effectLst>
                  <a:outerShdw blurRad="38100" dist="38100" dir="2700000" algn="tl">
                    <a:srgbClr val="000000">
                      <a:alpha val="43137"/>
                    </a:srgbClr>
                  </a:outerShdw>
                </a:effectLst>
                <a:latin typeface="Berlin Sans FB" panose="020E0602020502020306" pitchFamily="34" charset="0"/>
              </a:rPr>
              <a:t>Cancer Fighting Foods</a:t>
            </a:r>
            <a:endParaRPr lang="en-US" dirty="0"/>
          </a:p>
        </p:txBody>
      </p:sp>
      <p:sp>
        <p:nvSpPr>
          <p:cNvPr id="3" name="Content Placeholder 2"/>
          <p:cNvSpPr>
            <a:spLocks noGrp="1"/>
          </p:cNvSpPr>
          <p:nvPr>
            <p:ph idx="1"/>
          </p:nvPr>
        </p:nvSpPr>
        <p:spPr/>
        <p:txBody>
          <a:bodyPr/>
          <a:lstStyle/>
          <a:p>
            <a:r>
              <a:rPr lang="en-US" dirty="0"/>
              <a:t>No single food or food component can protect you against cancer by itself</a:t>
            </a:r>
          </a:p>
          <a:p>
            <a:endParaRPr lang="en-US" dirty="0"/>
          </a:p>
          <a:p>
            <a:r>
              <a:rPr lang="en-US" dirty="0"/>
              <a:t>Evidence suggests that it is the synergy of compounds working together in the overall diet that offers the strongest cancer protection</a:t>
            </a:r>
          </a:p>
          <a:p>
            <a:endParaRPr lang="en-US" dirty="0"/>
          </a:p>
        </p:txBody>
      </p:sp>
      <p:pic>
        <p:nvPicPr>
          <p:cNvPr id="4" name="Picture 3" descr="picture of a cornucopia with grapes, lemon and tomato" title="cornucop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0" y="3887788"/>
            <a:ext cx="3575050" cy="3575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miter lim="8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7606068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Loss</a:t>
            </a:r>
          </a:p>
        </p:txBody>
      </p:sp>
      <p:sp>
        <p:nvSpPr>
          <p:cNvPr id="3" name="Content Placeholder 2"/>
          <p:cNvSpPr>
            <a:spLocks noGrp="1"/>
          </p:cNvSpPr>
          <p:nvPr>
            <p:ph idx="1"/>
          </p:nvPr>
        </p:nvSpPr>
        <p:spPr/>
        <p:txBody>
          <a:bodyPr/>
          <a:lstStyle/>
          <a:p>
            <a:r>
              <a:rPr lang="en-US" b="1" dirty="0"/>
              <a:t>Relationship between weight loss and cancer risk is incomplete</a:t>
            </a:r>
          </a:p>
          <a:p>
            <a:r>
              <a:rPr lang="en-US" b="1" dirty="0"/>
              <a:t>Weight loss improves hormone profile </a:t>
            </a:r>
          </a:p>
        </p:txBody>
      </p:sp>
    </p:spTree>
    <p:extLst>
      <p:ext uri="{BB962C8B-B14F-4D97-AF65-F5344CB8AC3E}">
        <p14:creationId xmlns:p14="http://schemas.microsoft.com/office/powerpoint/2010/main" val="1569604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Weight Maintenance/Loss Methods</a:t>
            </a:r>
          </a:p>
        </p:txBody>
      </p:sp>
      <p:sp>
        <p:nvSpPr>
          <p:cNvPr id="3" name="Content Placeholder 2"/>
          <p:cNvSpPr>
            <a:spLocks noGrp="1"/>
          </p:cNvSpPr>
          <p:nvPr>
            <p:ph idx="1"/>
          </p:nvPr>
        </p:nvSpPr>
        <p:spPr/>
        <p:txBody>
          <a:bodyPr/>
          <a:lstStyle/>
          <a:p>
            <a:r>
              <a:rPr lang="en-US" b="1" dirty="0"/>
              <a:t>Decrease calories 50-500 kcal for </a:t>
            </a:r>
            <a:r>
              <a:rPr lang="en-US" b="1" dirty="0" err="1"/>
              <a:t>wt</a:t>
            </a:r>
            <a:r>
              <a:rPr lang="en-US" b="1" dirty="0"/>
              <a:t> loss</a:t>
            </a:r>
          </a:p>
          <a:p>
            <a:r>
              <a:rPr lang="en-US" b="1" dirty="0"/>
              <a:t>300 minutes or more of moderate to vigorous intensity physical activity per week </a:t>
            </a:r>
          </a:p>
          <a:p>
            <a:r>
              <a:rPr lang="en-US" b="1" dirty="0"/>
              <a:t>Limit portion sizes</a:t>
            </a:r>
          </a:p>
          <a:p>
            <a:r>
              <a:rPr lang="en-US" b="1" dirty="0"/>
              <a:t>Decrease high calorie foods and beverages</a:t>
            </a:r>
          </a:p>
          <a:p>
            <a:endParaRPr lang="en-US" dirty="0"/>
          </a:p>
        </p:txBody>
      </p:sp>
    </p:spTree>
    <p:extLst>
      <p:ext uri="{BB962C8B-B14F-4D97-AF65-F5344CB8AC3E}">
        <p14:creationId xmlns:p14="http://schemas.microsoft.com/office/powerpoint/2010/main" val="379560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Action</a:t>
            </a:r>
          </a:p>
        </p:txBody>
      </p:sp>
      <p:sp>
        <p:nvSpPr>
          <p:cNvPr id="3" name="Content Placeholder 2"/>
          <p:cNvSpPr>
            <a:spLocks noGrp="1"/>
          </p:cNvSpPr>
          <p:nvPr>
            <p:ph idx="1"/>
          </p:nvPr>
        </p:nvSpPr>
        <p:spPr/>
        <p:txBody>
          <a:bodyPr/>
          <a:lstStyle/>
          <a:p>
            <a:r>
              <a:rPr lang="en-US" dirty="0"/>
              <a:t>Implement Health promotion programs</a:t>
            </a:r>
          </a:p>
          <a:p>
            <a:r>
              <a:rPr lang="en-US" dirty="0"/>
              <a:t>Public and private resources to fund change</a:t>
            </a:r>
          </a:p>
          <a:p>
            <a:r>
              <a:rPr lang="en-US" dirty="0">
                <a:effectLst/>
              </a:rPr>
              <a:t>Social, economic, and cultural factors strongly affect a person’s choices about diet and physical activity. </a:t>
            </a:r>
          </a:p>
          <a:p>
            <a:r>
              <a:rPr lang="en-US" dirty="0">
                <a:effectLst/>
              </a:rPr>
              <a:t>Most Americans would like to adopt a healthy lifestyle, but find it hard to follow diet and activity guidelines </a:t>
            </a:r>
          </a:p>
          <a:p>
            <a:endParaRPr lang="en-US" dirty="0"/>
          </a:p>
        </p:txBody>
      </p:sp>
    </p:spTree>
    <p:extLst>
      <p:ext uri="{BB962C8B-B14F-4D97-AF65-F5344CB8AC3E}">
        <p14:creationId xmlns:p14="http://schemas.microsoft.com/office/powerpoint/2010/main" val="292973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73" y="476870"/>
            <a:ext cx="7232650" cy="1123330"/>
          </a:xfrm>
        </p:spPr>
        <p:txBody>
          <a:bodyPr/>
          <a:lstStyle/>
          <a:p>
            <a:r>
              <a:rPr lang="en-US" sz="4000" dirty="0"/>
              <a:t>Individual</a:t>
            </a:r>
            <a:r>
              <a:rPr lang="en-US" sz="3200" dirty="0"/>
              <a:t> </a:t>
            </a:r>
            <a:r>
              <a:rPr lang="en-US" sz="4000" dirty="0"/>
              <a:t>Choices</a:t>
            </a:r>
            <a:br>
              <a:rPr lang="en-US" sz="3200" dirty="0"/>
            </a:br>
            <a:r>
              <a:rPr lang="en-US" sz="3200" dirty="0"/>
              <a:t>Achieve and maintain a healthy weight throughout life</a:t>
            </a:r>
            <a:br>
              <a:rPr lang="en-US" sz="3200" dirty="0"/>
            </a:br>
            <a:endParaRPr lang="en-US" sz="3200" dirty="0"/>
          </a:p>
        </p:txBody>
      </p:sp>
      <p:sp>
        <p:nvSpPr>
          <p:cNvPr id="3" name="Content Placeholder 2"/>
          <p:cNvSpPr>
            <a:spLocks noGrp="1"/>
          </p:cNvSpPr>
          <p:nvPr>
            <p:ph idx="1"/>
          </p:nvPr>
        </p:nvSpPr>
        <p:spPr/>
        <p:txBody>
          <a:bodyPr>
            <a:normAutofit/>
          </a:bodyPr>
          <a:lstStyle/>
          <a:p>
            <a:r>
              <a:rPr lang="en-US" b="1" dirty="0"/>
              <a:t>Be as lean as possible throughout life without being underweight</a:t>
            </a:r>
          </a:p>
          <a:p>
            <a:r>
              <a:rPr lang="en-US" b="1" dirty="0"/>
              <a:t>Avoid excess weight gain at all ages. For those who are currently overweight or obese, losing even a small amount of weight has health benefits and is a good place to start.	</a:t>
            </a:r>
          </a:p>
          <a:p>
            <a:r>
              <a:rPr lang="en-US" dirty="0"/>
              <a:t>Get regular physical activity and limit intake of high-calorie foods and drinks as keys to maintain a healthy weight	</a:t>
            </a:r>
          </a:p>
          <a:p>
            <a:endParaRPr lang="en-US" dirty="0"/>
          </a:p>
          <a:p>
            <a:endParaRPr lang="en-US" dirty="0"/>
          </a:p>
        </p:txBody>
      </p:sp>
      <p:pic>
        <p:nvPicPr>
          <p:cNvPr id="4" name="Picture 3" descr="picture of a weight scale" title="weight scale"/>
          <p:cNvPicPr>
            <a:picLocks noChangeAspect="1" noChangeArrowheads="1"/>
          </p:cNvPicPr>
          <p:nvPr/>
        </p:nvPicPr>
        <p:blipFill>
          <a:blip r:embed="rId2" cstate="print"/>
          <a:srcRect/>
          <a:stretch>
            <a:fillRect/>
          </a:stretch>
        </p:blipFill>
        <p:spPr bwMode="auto">
          <a:xfrm>
            <a:off x="171450" y="2051844"/>
            <a:ext cx="1282700" cy="1839913"/>
          </a:xfrm>
          <a:prstGeom prst="rect">
            <a:avLst/>
          </a:prstGeom>
          <a:noFill/>
          <a:ln w="9525">
            <a:noFill/>
            <a:miter lim="800000"/>
            <a:headEnd/>
            <a:tailEnd/>
          </a:ln>
        </p:spPr>
      </p:pic>
    </p:spTree>
    <p:extLst>
      <p:ext uri="{BB962C8B-B14F-4D97-AF65-F5344CB8AC3E}">
        <p14:creationId xmlns:p14="http://schemas.microsoft.com/office/powerpoint/2010/main" val="1360527906"/>
      </p:ext>
    </p:extLst>
  </p:cSld>
  <p:clrMapOvr>
    <a:masterClrMapping/>
  </p:clrMapOvr>
</p:sld>
</file>

<file path=ppt/theme/theme1.xml><?xml version="1.0" encoding="utf-8"?>
<a:theme xmlns:a="http://schemas.openxmlformats.org/drawingml/2006/main" name="Summ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Summer.thmx</Template>
  <TotalTime>416</TotalTime>
  <Words>3103</Words>
  <Application>Microsoft Macintosh PowerPoint</Application>
  <PresentationFormat>On-screen Show (4:3)</PresentationFormat>
  <Paragraphs>379</Paragraphs>
  <Slides>74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Berlin Sans FB</vt:lpstr>
      <vt:lpstr>Calibri</vt:lpstr>
      <vt:lpstr>Century Gothic</vt:lpstr>
      <vt:lpstr>Times New Roman</vt:lpstr>
      <vt:lpstr>Wingdings</vt:lpstr>
      <vt:lpstr>Summer</vt:lpstr>
      <vt:lpstr>American Cancer Society Guidelines on Nutrition and Physical Activity for Cancer Prevention   http://www.cancer.org/acs/groups/cid/documents/webcontent/002577-pdf.pdf</vt:lpstr>
      <vt:lpstr>Guidelines </vt:lpstr>
      <vt:lpstr>Advises</vt:lpstr>
      <vt:lpstr>Individual Choices</vt:lpstr>
      <vt:lpstr>Community Action Public, private, and community organizations should work together at national state, and local levels to apply policy and environmental changes that: </vt:lpstr>
      <vt:lpstr>Barriers to Change</vt:lpstr>
      <vt:lpstr>Obesity related to Community</vt:lpstr>
      <vt:lpstr>Community Action</vt:lpstr>
      <vt:lpstr>Individual Choices Achieve and maintain a healthy weight throughout life </vt:lpstr>
      <vt:lpstr>Body Weight and Cancer Risk</vt:lpstr>
      <vt:lpstr>May likely raise the risk</vt:lpstr>
      <vt:lpstr>Causative Factors related to obesity</vt:lpstr>
      <vt:lpstr>Getting to and Maintaining a healthy weight</vt:lpstr>
      <vt:lpstr>Individual Choices Be physically active </vt:lpstr>
      <vt:lpstr>Benefits of Physical Activity</vt:lpstr>
      <vt:lpstr>Effect of Physical Activity on cause</vt:lpstr>
      <vt:lpstr>Types of Activities</vt:lpstr>
      <vt:lpstr>Recommended Amount of Physical Activity</vt:lpstr>
      <vt:lpstr>Limit Time Spent Sitting</vt:lpstr>
      <vt:lpstr>Ways to reduce sitting time</vt:lpstr>
      <vt:lpstr>Individual Choices Eat a healthy diet, with an emphasis on plant foods</vt:lpstr>
      <vt:lpstr>Healthy Diet</vt:lpstr>
      <vt:lpstr>Individual Choices If you drink alcohol, limit intake</vt:lpstr>
      <vt:lpstr>Alcohol and Cancer</vt:lpstr>
      <vt:lpstr>Food Additives and Contaminants</vt:lpstr>
      <vt:lpstr>Food Processing</vt:lpstr>
      <vt:lpstr>Microbial Food Safety Irradiated Foods</vt:lpstr>
      <vt:lpstr>   Diet and activity factors that affect risks for certain cancers </vt:lpstr>
      <vt:lpstr>Breast Cancer</vt:lpstr>
      <vt:lpstr>Colorectal Cancer</vt:lpstr>
      <vt:lpstr>Colorectal Cancer</vt:lpstr>
      <vt:lpstr>Colorectal Cancer</vt:lpstr>
      <vt:lpstr>Endometrial (uterine) cancer  </vt:lpstr>
      <vt:lpstr>Kidney cancer  </vt:lpstr>
      <vt:lpstr>Lung cancer  </vt:lpstr>
      <vt:lpstr>Mouth, throat, and esophagus cancers  </vt:lpstr>
      <vt:lpstr>Oral and GI cancer </vt:lpstr>
      <vt:lpstr>Ovarian cancer  </vt:lpstr>
      <vt:lpstr>Pancreatic cancer  </vt:lpstr>
      <vt:lpstr>Prostate cancer  </vt:lpstr>
      <vt:lpstr>Stomach cancer  </vt:lpstr>
      <vt:lpstr>Food Components</vt:lpstr>
      <vt:lpstr>Antioxidants</vt:lpstr>
      <vt:lpstr>Beta-carotene  </vt:lpstr>
      <vt:lpstr>Calcium</vt:lpstr>
      <vt:lpstr>Coffee</vt:lpstr>
      <vt:lpstr>Fat</vt:lpstr>
      <vt:lpstr>Fiber</vt:lpstr>
      <vt:lpstr>Fish</vt:lpstr>
      <vt:lpstr>Garlic</vt:lpstr>
      <vt:lpstr>Genetically modified foods  </vt:lpstr>
      <vt:lpstr>Nonnutritive Sweeteners</vt:lpstr>
      <vt:lpstr>Olive oil</vt:lpstr>
      <vt:lpstr>Organic Foods</vt:lpstr>
      <vt:lpstr>Pesticides and herbicides  </vt:lpstr>
      <vt:lpstr>Phytochemicals  </vt:lpstr>
      <vt:lpstr>Salt</vt:lpstr>
      <vt:lpstr>Selenium  </vt:lpstr>
      <vt:lpstr>Soy Products</vt:lpstr>
      <vt:lpstr>Sugar  </vt:lpstr>
      <vt:lpstr>Tea</vt:lpstr>
      <vt:lpstr>Trans fats  </vt:lpstr>
      <vt:lpstr>Turmeric and other spices  </vt:lpstr>
      <vt:lpstr>Vegetarian diets  </vt:lpstr>
      <vt:lpstr>Vitamin A</vt:lpstr>
      <vt:lpstr>Vitamin C  </vt:lpstr>
      <vt:lpstr>Vitamin D</vt:lpstr>
      <vt:lpstr>Vitamin E  </vt:lpstr>
      <vt:lpstr>Folic Acid</vt:lpstr>
      <vt:lpstr>GMO</vt:lpstr>
      <vt:lpstr>Prevention </vt:lpstr>
      <vt:lpstr>Cancer Fighting Foods</vt:lpstr>
      <vt:lpstr>Weight Loss</vt:lpstr>
      <vt:lpstr>Weight Maintenance/Loss Methods</vt:lpstr>
    </vt:vector>
  </TitlesOfParts>
  <Company>Buffalo State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Cancer Society Guidelines on Nutrition and Physical Activity for Cancer Prevention   http://www.cancer.org/acs/groups/cid/documents/webcontent/002577-pdf.pdf</dc:title>
  <dc:creator>Marie M Murray</dc:creator>
  <cp:lastModifiedBy>Murray, Marie M</cp:lastModifiedBy>
  <cp:revision>38</cp:revision>
  <dcterms:created xsi:type="dcterms:W3CDTF">2016-08-05T17:22:44Z</dcterms:created>
  <dcterms:modified xsi:type="dcterms:W3CDTF">2019-08-12T17:57:48Z</dcterms:modified>
</cp:coreProperties>
</file>