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75" r:id="rId6"/>
    <p:sldId id="259" r:id="rId7"/>
    <p:sldId id="261" r:id="rId8"/>
    <p:sldId id="272" r:id="rId9"/>
    <p:sldId id="264" r:id="rId10"/>
    <p:sldId id="276" r:id="rId11"/>
    <p:sldId id="273" r:id="rId12"/>
    <p:sldId id="263" r:id="rId13"/>
    <p:sldId id="267" r:id="rId14"/>
    <p:sldId id="268" r:id="rId15"/>
    <p:sldId id="269" r:id="rId16"/>
    <p:sldId id="277" r:id="rId17"/>
    <p:sldId id="265" r:id="rId18"/>
    <p:sldId id="270" r:id="rId19"/>
    <p:sldId id="278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F31"/>
    <a:srgbClr val="1D3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636" y="2527850"/>
            <a:ext cx="9647582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</a:t>
            </a:r>
            <a:br>
              <a:rPr lang="en-US" dirty="0"/>
            </a:br>
            <a:r>
              <a:rPr lang="en-US" dirty="0"/>
              <a:t>from a toddler autism 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A2793-E39B-4E8D-AA0A-8EF4934EC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Presented</a:t>
            </a:r>
            <a:r>
              <a:rPr lang="fr-FR" dirty="0"/>
              <a:t> by Marie NAVARRO</a:t>
            </a:r>
          </a:p>
        </p:txBody>
      </p:sp>
    </p:spTree>
    <p:extLst>
      <p:ext uri="{BB962C8B-B14F-4D97-AF65-F5344CB8AC3E}">
        <p14:creationId xmlns:p14="http://schemas.microsoft.com/office/powerpoint/2010/main" val="31780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6" y="3800059"/>
            <a:ext cx="7540486" cy="1361631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Visualization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79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8B53B63-7CC9-4AB5-BB0F-35CF95062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7" t="47402" r="50799" b="34887"/>
          <a:stretch/>
        </p:blipFill>
        <p:spPr>
          <a:xfrm>
            <a:off x="3954984" y="1862606"/>
            <a:ext cx="5056494" cy="153158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27DF1-8302-4130-8795-6A1ED06E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741" y="900698"/>
            <a:ext cx="8915400" cy="4890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observe a strong correlation between the total score and having ASD traits : this is normal, given ASD traits is automatically assigned when the total score is greater than 3.</a:t>
            </a:r>
          </a:p>
          <a:p>
            <a:endParaRPr lang="fr-FR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9708E65-C675-4CEB-9A12-45DAF4ED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11DAC4-442F-47DB-9139-2067F67C8949}"/>
              </a:ext>
            </a:extLst>
          </p:cNvPr>
          <p:cNvSpPr/>
          <p:nvPr/>
        </p:nvSpPr>
        <p:spPr>
          <a:xfrm>
            <a:off x="7620002" y="2782957"/>
            <a:ext cx="722660" cy="2252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75FE424-6249-469B-99CC-2BDD7F1A5240}"/>
              </a:ext>
            </a:extLst>
          </p:cNvPr>
          <p:cNvSpPr/>
          <p:nvPr/>
        </p:nvSpPr>
        <p:spPr>
          <a:xfrm>
            <a:off x="6076121" y="3054627"/>
            <a:ext cx="722660" cy="2252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121D87-56FB-4841-A651-DF65EF496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6" t="46099" r="5625" b="21996"/>
          <a:stretch/>
        </p:blipFill>
        <p:spPr>
          <a:xfrm>
            <a:off x="2344900" y="3437304"/>
            <a:ext cx="8510657" cy="27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4ACB-73B1-4172-AE80-3804BE0E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77F0E-7D9A-4D35-98F6-2636257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1479"/>
            <a:ext cx="8915400" cy="1280890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I </a:t>
            </a:r>
            <a:r>
              <a:rPr lang="fr-FR" dirty="0" err="1">
                <a:solidFill>
                  <a:schemeClr val="tx1"/>
                </a:solidFill>
              </a:rPr>
              <a:t>work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both</a:t>
            </a:r>
            <a:r>
              <a:rPr lang="fr-FR" dirty="0">
                <a:solidFill>
                  <a:schemeClr val="tx1"/>
                </a:solidFill>
              </a:rPr>
              <a:t> on Python (</a:t>
            </a:r>
            <a:r>
              <a:rPr lang="fr-FR" dirty="0" err="1">
                <a:solidFill>
                  <a:schemeClr val="tx1"/>
                </a:solidFill>
              </a:rPr>
              <a:t>Matplotlib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Seaborn</a:t>
            </a:r>
            <a:r>
              <a:rPr lang="fr-FR" dirty="0">
                <a:solidFill>
                  <a:schemeClr val="tx1"/>
                </a:solidFill>
              </a:rPr>
              <a:t>) and Tableau</a:t>
            </a:r>
          </a:p>
          <a:p>
            <a:r>
              <a:rPr lang="fr-FR" dirty="0" err="1">
                <a:solidFill>
                  <a:schemeClr val="tx1"/>
                </a:solidFill>
              </a:rPr>
              <a:t>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</a:t>
            </a:r>
            <a:r>
              <a:rPr lang="fr-FR" dirty="0" err="1">
                <a:solidFill>
                  <a:schemeClr val="tx1"/>
                </a:solidFill>
              </a:rPr>
              <a:t>see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Python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based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1 to 3 </a:t>
            </a:r>
            <a:r>
              <a:rPr lang="fr-FR" dirty="0" err="1">
                <a:solidFill>
                  <a:schemeClr val="tx1"/>
                </a:solidFill>
              </a:rPr>
              <a:t>years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more boys </a:t>
            </a:r>
            <a:r>
              <a:rPr lang="fr-FR" dirty="0" err="1">
                <a:solidFill>
                  <a:schemeClr val="tx1"/>
                </a:solidFill>
              </a:rPr>
              <a:t>than</a:t>
            </a:r>
            <a:r>
              <a:rPr lang="fr-FR" dirty="0">
                <a:solidFill>
                  <a:schemeClr val="tx1"/>
                </a:solidFill>
              </a:rPr>
              <a:t> girls, and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3 </a:t>
            </a:r>
            <a:r>
              <a:rPr lang="fr-FR" dirty="0" err="1">
                <a:solidFill>
                  <a:schemeClr val="tx1"/>
                </a:solidFill>
              </a:rPr>
              <a:t>years</a:t>
            </a:r>
            <a:r>
              <a:rPr lang="fr-FR" dirty="0">
                <a:solidFill>
                  <a:schemeClr val="tx1"/>
                </a:solidFill>
              </a:rPr>
              <a:t> are more </a:t>
            </a:r>
            <a:r>
              <a:rPr lang="fr-FR" dirty="0" err="1">
                <a:solidFill>
                  <a:schemeClr val="tx1"/>
                </a:solidFill>
              </a:rPr>
              <a:t>represented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others</a:t>
            </a:r>
            <a:r>
              <a:rPr lang="fr-FR" dirty="0">
                <a:solidFill>
                  <a:schemeClr val="tx1"/>
                </a:solidFill>
              </a:rPr>
              <a:t> (parents are </a:t>
            </a:r>
            <a:r>
              <a:rPr lang="fr-FR" dirty="0" err="1">
                <a:solidFill>
                  <a:schemeClr val="tx1"/>
                </a:solidFill>
              </a:rPr>
              <a:t>probably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less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worried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).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7E2339-316A-4587-8BBF-9003FA6E4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34119" r="13899" b="15354"/>
          <a:stretch/>
        </p:blipFill>
        <p:spPr>
          <a:xfrm>
            <a:off x="2433402" y="2639790"/>
            <a:ext cx="9086850" cy="3695700"/>
          </a:xfrm>
          <a:prstGeom prst="rect">
            <a:avLst/>
          </a:prstGeom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C7634273-BD2E-43A8-B212-409FD19A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236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360883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77F0E-7D9A-4D35-98F6-2636257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9039"/>
            <a:ext cx="8915400" cy="1280890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</a:t>
            </a:r>
            <a:r>
              <a:rPr lang="fr-FR" dirty="0" err="1">
                <a:solidFill>
                  <a:schemeClr val="tx1"/>
                </a:solidFill>
              </a:rPr>
              <a:t>see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repartition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obtained</a:t>
            </a:r>
            <a:r>
              <a:rPr lang="fr-FR" dirty="0">
                <a:solidFill>
                  <a:schemeClr val="tx1"/>
                </a:solidFill>
              </a:rPr>
              <a:t> (or not) « ASD traits » </a:t>
            </a:r>
            <a:r>
              <a:rPr lang="fr-FR" dirty="0" err="1">
                <a:solidFill>
                  <a:schemeClr val="tx1"/>
                </a:solidFill>
              </a:rPr>
              <a:t>result</a:t>
            </a:r>
            <a:r>
              <a:rPr lang="fr-FR" dirty="0">
                <a:solidFill>
                  <a:schemeClr val="tx1"/>
                </a:solidFill>
              </a:rPr>
              <a:t>, by </a:t>
            </a:r>
            <a:r>
              <a:rPr lang="fr-FR" dirty="0" err="1">
                <a:solidFill>
                  <a:schemeClr val="tx1"/>
                </a:solidFill>
              </a:rPr>
              <a:t>ethnicity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D1EC86-51E4-46A4-9487-19A654236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1" t="34379" r="25833" b="11187"/>
          <a:stretch/>
        </p:blipFill>
        <p:spPr>
          <a:xfrm>
            <a:off x="1568797" y="1519648"/>
            <a:ext cx="8915400" cy="47232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9F265D-B121-44B2-AF83-D2EA3A57F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3" t="30733" r="49701" b="27204"/>
          <a:stretch/>
        </p:blipFill>
        <p:spPr>
          <a:xfrm>
            <a:off x="6557049" y="2279374"/>
            <a:ext cx="5634951" cy="3939587"/>
          </a:xfrm>
          <a:prstGeom prst="rect">
            <a:avLst/>
          </a:prstGeom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FBB6DF39-7F7E-4374-BDD9-8E2B14F9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236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192268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77F0E-7D9A-4D35-98F6-2636257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8797"/>
            <a:ext cx="8915400" cy="1096994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Tableau,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</a:t>
            </a:r>
            <a:r>
              <a:rPr lang="fr-FR" dirty="0" err="1">
                <a:solidFill>
                  <a:schemeClr val="tx1"/>
                </a:solidFill>
              </a:rPr>
              <a:t>see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repartition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tested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sex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age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ethnicity</a:t>
            </a:r>
            <a:r>
              <a:rPr lang="fr-FR" dirty="0">
                <a:solidFill>
                  <a:schemeClr val="tx1"/>
                </a:solidFill>
              </a:rPr>
              <a:t>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</a:t>
            </a:r>
            <a:r>
              <a:rPr lang="fr-FR" dirty="0" err="1">
                <a:solidFill>
                  <a:schemeClr val="tx1"/>
                </a:solidFill>
              </a:rPr>
              <a:t>see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majority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tested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considered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having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autistic</a:t>
            </a:r>
            <a:r>
              <a:rPr lang="fr-FR" dirty="0">
                <a:solidFill>
                  <a:schemeClr val="tx1"/>
                </a:solidFill>
              </a:rPr>
              <a:t> traits, </a:t>
            </a:r>
            <a:r>
              <a:rPr lang="fr-FR" dirty="0" err="1">
                <a:solidFill>
                  <a:schemeClr val="tx1"/>
                </a:solidFill>
              </a:rPr>
              <a:t>according</a:t>
            </a:r>
            <a:r>
              <a:rPr lang="fr-FR" dirty="0">
                <a:solidFill>
                  <a:schemeClr val="tx1"/>
                </a:solidFill>
              </a:rPr>
              <a:t> to the apps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BA65A0D-1003-4E1E-BD1A-BD345EDA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236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71AD7C8-4391-42D8-B2B4-43B23C86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44851"/>
            <a:ext cx="8755439" cy="46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77F0E-7D9A-4D35-98F6-26362571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08" y="767264"/>
            <a:ext cx="8915400" cy="1096994"/>
          </a:xfrm>
        </p:spPr>
        <p:txBody>
          <a:bodyPr>
            <a:normAutofit lnSpcReduction="1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can </a:t>
            </a:r>
            <a:r>
              <a:rPr lang="fr-FR" dirty="0" err="1">
                <a:solidFill>
                  <a:schemeClr val="tx1"/>
                </a:solidFill>
              </a:rPr>
              <a:t>see</a:t>
            </a:r>
            <a:r>
              <a:rPr lang="fr-FR" dirty="0">
                <a:solidFill>
                  <a:schemeClr val="tx1"/>
                </a:solidFill>
              </a:rPr>
              <a:t> the count of positive </a:t>
            </a:r>
            <a:r>
              <a:rPr lang="fr-FR" dirty="0" err="1">
                <a:solidFill>
                  <a:schemeClr val="tx1"/>
                </a:solidFill>
              </a:rPr>
              <a:t>answers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questions, the </a:t>
            </a:r>
            <a:r>
              <a:rPr lang="fr-FR" dirty="0" err="1">
                <a:solidFill>
                  <a:schemeClr val="tx1"/>
                </a:solidFill>
              </a:rPr>
              <a:t>color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indicates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tested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finally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considered</a:t>
            </a:r>
            <a:r>
              <a:rPr lang="fr-FR" dirty="0">
                <a:solidFill>
                  <a:schemeClr val="tx1"/>
                </a:solidFill>
              </a:rPr>
              <a:t> as </a:t>
            </a:r>
            <a:r>
              <a:rPr lang="fr-FR" dirty="0" err="1">
                <a:solidFill>
                  <a:schemeClr val="tx1"/>
                </a:solidFill>
              </a:rPr>
              <a:t>having</a:t>
            </a:r>
            <a:r>
              <a:rPr lang="fr-FR" dirty="0">
                <a:solidFill>
                  <a:schemeClr val="tx1"/>
                </a:solidFill>
              </a:rPr>
              <a:t> ASD traits or not : the </a:t>
            </a:r>
            <a:r>
              <a:rPr lang="fr-FR" dirty="0" err="1">
                <a:solidFill>
                  <a:schemeClr val="tx1"/>
                </a:solidFill>
              </a:rPr>
              <a:t>blue</a:t>
            </a:r>
            <a:r>
              <a:rPr lang="fr-FR" dirty="0">
                <a:solidFill>
                  <a:schemeClr val="tx1"/>
                </a:solidFill>
              </a:rPr>
              <a:t> part show us </a:t>
            </a:r>
            <a:r>
              <a:rPr lang="fr-FR" dirty="0" err="1">
                <a:solidFill>
                  <a:schemeClr val="tx1"/>
                </a:solidFill>
              </a:rPr>
              <a:t>it’s</a:t>
            </a:r>
            <a:r>
              <a:rPr lang="fr-FR" dirty="0">
                <a:solidFill>
                  <a:schemeClr val="tx1"/>
                </a:solidFill>
              </a:rPr>
              <a:t> possible to </a:t>
            </a:r>
            <a:r>
              <a:rPr lang="fr-FR" dirty="0" err="1">
                <a:solidFill>
                  <a:schemeClr val="tx1"/>
                </a:solidFill>
              </a:rPr>
              <a:t>answer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autistic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critera</a:t>
            </a:r>
            <a:r>
              <a:rPr lang="fr-FR" dirty="0">
                <a:solidFill>
                  <a:schemeClr val="tx1"/>
                </a:solidFill>
              </a:rPr>
              <a:t> but not </a:t>
            </a:r>
            <a:r>
              <a:rPr lang="fr-FR" dirty="0" err="1">
                <a:solidFill>
                  <a:schemeClr val="tx1"/>
                </a:solidFill>
              </a:rPr>
              <a:t>being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considered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ASD at the end of the test.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F0D49C3-2A9E-47B2-8B68-FD4D70881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236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4FB7F-D868-4825-970D-0114C1B60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19534" r="3575" b="12228"/>
          <a:stretch/>
        </p:blipFill>
        <p:spPr>
          <a:xfrm>
            <a:off x="3220691" y="2125635"/>
            <a:ext cx="7049741" cy="39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6" y="3800059"/>
            <a:ext cx="7540486" cy="1361631"/>
          </a:xfrm>
        </p:spPr>
        <p:txBody>
          <a:bodyPr>
            <a:normAutofit/>
          </a:bodyPr>
          <a:lstStyle/>
          <a:p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hypothesis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5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4DAE1-AB74-4440-84BA-CBDEE8AD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20420"/>
            <a:ext cx="8915400" cy="470527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chemeClr val="tx1"/>
                </a:solidFill>
              </a:rPr>
              <a:t>Does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b="1" i="1" dirty="0" err="1">
                <a:solidFill>
                  <a:schemeClr val="accent6">
                    <a:lumMod val="50000"/>
                  </a:schemeClr>
                </a:solidFill>
              </a:rPr>
              <a:t>having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fr-FR" sz="2000" b="1" i="1" dirty="0" err="1">
                <a:solidFill>
                  <a:schemeClr val="accent6">
                    <a:lumMod val="50000"/>
                  </a:schemeClr>
                </a:solidFill>
              </a:rPr>
              <a:t>family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000" b="1" i="1" dirty="0" err="1">
                <a:solidFill>
                  <a:schemeClr val="accent6">
                    <a:lumMod val="50000"/>
                  </a:schemeClr>
                </a:solidFill>
              </a:rPr>
              <a:t>member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000" b="1" i="1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</a:rPr>
              <a:t> ASD </a:t>
            </a:r>
            <a:r>
              <a:rPr lang="fr-FR" sz="2000" dirty="0" err="1">
                <a:solidFill>
                  <a:schemeClr val="tx1"/>
                </a:solidFill>
              </a:rPr>
              <a:t>increase</a:t>
            </a:r>
            <a:r>
              <a:rPr lang="fr-FR" sz="2000" dirty="0">
                <a:solidFill>
                  <a:schemeClr val="tx1"/>
                </a:solidFill>
              </a:rPr>
              <a:t> the </a:t>
            </a:r>
            <a:r>
              <a:rPr lang="fr-FR" sz="2000" dirty="0" err="1">
                <a:solidFill>
                  <a:schemeClr val="tx1"/>
                </a:solidFill>
              </a:rPr>
              <a:t>possibility</a:t>
            </a:r>
            <a:r>
              <a:rPr lang="fr-FR" sz="2000" dirty="0">
                <a:solidFill>
                  <a:schemeClr val="tx1"/>
                </a:solidFill>
              </a:rPr>
              <a:t> for a </a:t>
            </a:r>
            <a:r>
              <a:rPr lang="fr-FR" sz="2000" dirty="0" err="1">
                <a:solidFill>
                  <a:schemeClr val="tx1"/>
                </a:solidFill>
              </a:rPr>
              <a:t>child</a:t>
            </a:r>
            <a:r>
              <a:rPr lang="fr-FR" sz="2000" dirty="0">
                <a:solidFill>
                  <a:schemeClr val="tx1"/>
                </a:solidFill>
              </a:rPr>
              <a:t> of </a:t>
            </a:r>
            <a:r>
              <a:rPr lang="fr-FR" sz="2000" b="1" i="1" dirty="0" err="1">
                <a:solidFill>
                  <a:srgbClr val="274F31"/>
                </a:solidFill>
              </a:rPr>
              <a:t>having</a:t>
            </a:r>
            <a:r>
              <a:rPr lang="fr-FR" sz="2000" b="1" i="1" dirty="0">
                <a:solidFill>
                  <a:srgbClr val="274F31"/>
                </a:solidFill>
              </a:rPr>
              <a:t> ASD traits </a:t>
            </a:r>
            <a:r>
              <a:rPr lang="fr-FR" sz="2000" dirty="0">
                <a:solidFill>
                  <a:schemeClr val="tx1"/>
                </a:solidFill>
              </a:rPr>
              <a:t>?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H</a:t>
            </a:r>
            <a:r>
              <a:rPr lang="fr-FR" sz="1000" dirty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Those</a:t>
            </a:r>
            <a:r>
              <a:rPr lang="fr-FR" dirty="0">
                <a:solidFill>
                  <a:schemeClr val="tx1"/>
                </a:solidFill>
              </a:rPr>
              <a:t> 2 </a:t>
            </a:r>
            <a:r>
              <a:rPr lang="fr-FR" dirty="0" err="1">
                <a:solidFill>
                  <a:schemeClr val="tx1"/>
                </a:solidFill>
              </a:rPr>
              <a:t>facts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independent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H</a:t>
            </a:r>
            <a:r>
              <a:rPr lang="fr-FR" sz="1000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Those</a:t>
            </a:r>
            <a:r>
              <a:rPr lang="fr-FR" dirty="0">
                <a:solidFill>
                  <a:schemeClr val="tx1"/>
                </a:solidFill>
              </a:rPr>
              <a:t> 2 </a:t>
            </a:r>
            <a:r>
              <a:rPr lang="fr-FR" dirty="0" err="1">
                <a:solidFill>
                  <a:schemeClr val="tx1"/>
                </a:solidFill>
              </a:rPr>
              <a:t>facts</a:t>
            </a:r>
            <a:r>
              <a:rPr lang="fr-FR" dirty="0">
                <a:solidFill>
                  <a:schemeClr val="tx1"/>
                </a:solidFill>
              </a:rPr>
              <a:t> are not </a:t>
            </a:r>
            <a:r>
              <a:rPr lang="fr-FR" dirty="0" err="1">
                <a:solidFill>
                  <a:schemeClr val="tx1"/>
                </a:solidFill>
              </a:rPr>
              <a:t>independent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Chi-</a:t>
            </a:r>
            <a:r>
              <a:rPr lang="fr-FR" dirty="0" err="1">
                <a:solidFill>
                  <a:schemeClr val="tx1"/>
                </a:solidFill>
              </a:rPr>
              <a:t>squared</a:t>
            </a:r>
            <a:r>
              <a:rPr lang="fr-FR" dirty="0">
                <a:solidFill>
                  <a:schemeClr val="tx1"/>
                </a:solidFill>
              </a:rPr>
              <a:t> test of </a:t>
            </a:r>
            <a:r>
              <a:rPr lang="fr-FR" dirty="0" err="1">
                <a:solidFill>
                  <a:schemeClr val="tx1"/>
                </a:solidFill>
              </a:rPr>
              <a:t>independence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FR" b="1" dirty="0" err="1">
                <a:solidFill>
                  <a:schemeClr val="tx1"/>
                </a:solidFill>
              </a:rPr>
              <a:t>Significant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level</a:t>
            </a:r>
            <a:r>
              <a:rPr lang="fr-FR" b="1" dirty="0">
                <a:solidFill>
                  <a:schemeClr val="tx1"/>
                </a:solidFill>
              </a:rPr>
              <a:t> = 0,05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a 2x2 </a:t>
            </a:r>
            <a:r>
              <a:rPr lang="fr-FR" dirty="0" err="1">
                <a:solidFill>
                  <a:schemeClr val="tx1"/>
                </a:solidFill>
              </a:rPr>
              <a:t>array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b="1" dirty="0" err="1">
                <a:solidFill>
                  <a:schemeClr val="tx1"/>
                </a:solidFill>
              </a:rPr>
              <a:t>degre</a:t>
            </a:r>
            <a:r>
              <a:rPr lang="fr-FR" b="1" dirty="0">
                <a:solidFill>
                  <a:schemeClr val="tx1"/>
                </a:solidFill>
              </a:rPr>
              <a:t> of </a:t>
            </a:r>
            <a:r>
              <a:rPr lang="fr-FR" b="1" dirty="0" err="1">
                <a:solidFill>
                  <a:schemeClr val="tx1"/>
                </a:solidFill>
              </a:rPr>
              <a:t>freedom</a:t>
            </a:r>
            <a:r>
              <a:rPr lang="fr-FR" b="1" dirty="0">
                <a:solidFill>
                  <a:schemeClr val="tx1"/>
                </a:solidFill>
              </a:rPr>
              <a:t> = 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Chi-</a:t>
            </a:r>
            <a:r>
              <a:rPr lang="fr-FR" dirty="0" err="1">
                <a:solidFill>
                  <a:schemeClr val="tx1"/>
                </a:solidFill>
              </a:rPr>
              <a:t>squared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[table](1df, 0,95) </a:t>
            </a:r>
            <a:r>
              <a:rPr lang="fr-FR" dirty="0">
                <a:solidFill>
                  <a:schemeClr val="tx1"/>
                </a:solidFill>
              </a:rPr>
              <a:t>= X²</a:t>
            </a:r>
            <a:r>
              <a:rPr lang="fr-FR" sz="100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 = 3,84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If X²</a:t>
            </a:r>
            <a:r>
              <a:rPr lang="fr-FR" sz="1000" b="1" dirty="0">
                <a:solidFill>
                  <a:srgbClr val="002060"/>
                </a:solidFill>
              </a:rPr>
              <a:t>obs</a:t>
            </a:r>
            <a:r>
              <a:rPr lang="fr-FR" b="1" dirty="0">
                <a:solidFill>
                  <a:srgbClr val="002060"/>
                </a:solidFill>
              </a:rPr>
              <a:t> &gt; X²</a:t>
            </a:r>
            <a:r>
              <a:rPr lang="fr-FR" sz="1000" b="1" dirty="0">
                <a:solidFill>
                  <a:srgbClr val="002060"/>
                </a:solidFill>
              </a:rPr>
              <a:t>t</a:t>
            </a:r>
            <a:r>
              <a:rPr lang="fr-FR" b="1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fr-FR" b="1" dirty="0" err="1">
                <a:solidFill>
                  <a:srgbClr val="002060"/>
                </a:solidFill>
                <a:sym typeface="Wingdings" panose="05000000000000000000" pitchFamily="2" charset="2"/>
              </a:rPr>
              <a:t>then</a:t>
            </a:r>
            <a:r>
              <a:rPr lang="fr-FR" b="1" dirty="0">
                <a:solidFill>
                  <a:srgbClr val="002060"/>
                </a:solidFill>
                <a:sym typeface="Wingdings" panose="05000000000000000000" pitchFamily="2" charset="2"/>
              </a:rPr>
              <a:t> H</a:t>
            </a:r>
            <a:r>
              <a:rPr lang="fr-FR" sz="1000" b="1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fr-FR" b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rgbClr val="002060"/>
                </a:solidFill>
                <a:sym typeface="Wingdings" panose="05000000000000000000" pitchFamily="2" charset="2"/>
              </a:rPr>
              <a:t>will</a:t>
            </a:r>
            <a:r>
              <a:rPr lang="fr-FR" b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rgbClr val="002060"/>
                </a:solidFill>
                <a:sym typeface="Wingdings" panose="05000000000000000000" pitchFamily="2" charset="2"/>
              </a:rPr>
              <a:t>be</a:t>
            </a:r>
            <a:r>
              <a:rPr lang="fr-FR" b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rgbClr val="002060"/>
                </a:solidFill>
                <a:sym typeface="Wingdings" panose="05000000000000000000" pitchFamily="2" charset="2"/>
              </a:rPr>
              <a:t>rejected</a:t>
            </a:r>
            <a:endParaRPr lang="fr-FR" b="1" dirty="0">
              <a:solidFill>
                <a:srgbClr val="002060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8D34657-03D5-4121-B844-89190246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Feedback</a:t>
            </a:r>
          </a:p>
        </p:txBody>
      </p:sp>
    </p:spTree>
    <p:extLst>
      <p:ext uri="{BB962C8B-B14F-4D97-AF65-F5344CB8AC3E}">
        <p14:creationId xmlns:p14="http://schemas.microsoft.com/office/powerpoint/2010/main" val="171141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4DAE1-AB74-4440-84BA-CBDEE8AD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208103"/>
            <a:ext cx="8915400" cy="109993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X²</a:t>
            </a:r>
            <a:r>
              <a:rPr lang="fr-FR" sz="1050" dirty="0">
                <a:solidFill>
                  <a:schemeClr val="tx1"/>
                </a:solidFill>
              </a:rPr>
              <a:t>obs</a:t>
            </a:r>
            <a:r>
              <a:rPr lang="fr-FR" dirty="0">
                <a:solidFill>
                  <a:schemeClr val="tx1"/>
                </a:solidFill>
              </a:rPr>
              <a:t> &lt; X²</a:t>
            </a:r>
            <a:r>
              <a:rPr lang="fr-FR" sz="105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    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H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can’t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rejected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fr-FR" b="1" dirty="0" err="1">
                <a:solidFill>
                  <a:schemeClr val="tx1"/>
                </a:solidFill>
              </a:rPr>
              <a:t>We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can’t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say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that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being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assigned</a:t>
            </a:r>
            <a:r>
              <a:rPr lang="fr-FR" b="1" dirty="0">
                <a:solidFill>
                  <a:schemeClr val="tx1"/>
                </a:solidFill>
              </a:rPr>
              <a:t> the </a:t>
            </a:r>
            <a:r>
              <a:rPr lang="fr-FR" b="1" dirty="0" err="1">
                <a:solidFill>
                  <a:schemeClr val="tx1"/>
                </a:solidFill>
              </a:rPr>
              <a:t>result</a:t>
            </a:r>
            <a:r>
              <a:rPr lang="fr-FR" b="1" dirty="0">
                <a:solidFill>
                  <a:schemeClr val="tx1"/>
                </a:solidFill>
              </a:rPr>
              <a:t> « ASD traits » </a:t>
            </a:r>
            <a:r>
              <a:rPr lang="fr-FR" b="1" dirty="0" err="1">
                <a:solidFill>
                  <a:schemeClr val="tx1"/>
                </a:solidFill>
              </a:rPr>
              <a:t>depends</a:t>
            </a:r>
            <a:r>
              <a:rPr lang="fr-FR" b="1" dirty="0">
                <a:solidFill>
                  <a:schemeClr val="tx1"/>
                </a:solidFill>
              </a:rPr>
              <a:t> on </a:t>
            </a:r>
            <a:r>
              <a:rPr lang="fr-FR" b="1" dirty="0" err="1">
                <a:solidFill>
                  <a:schemeClr val="tx1"/>
                </a:solidFill>
              </a:rPr>
              <a:t>having</a:t>
            </a:r>
            <a:r>
              <a:rPr lang="fr-FR" b="1" dirty="0">
                <a:solidFill>
                  <a:schemeClr val="tx1"/>
                </a:solidFill>
              </a:rPr>
              <a:t> a </a:t>
            </a:r>
            <a:r>
              <a:rPr lang="fr-FR" b="1" dirty="0" err="1">
                <a:solidFill>
                  <a:schemeClr val="tx1"/>
                </a:solidFill>
              </a:rPr>
              <a:t>family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member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with</a:t>
            </a:r>
            <a:r>
              <a:rPr lang="fr-FR" b="1" dirty="0">
                <a:solidFill>
                  <a:schemeClr val="tx1"/>
                </a:solidFill>
              </a:rPr>
              <a:t> ASD.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8D34657-03D5-4121-B844-89190246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Feedback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C76189-9108-449E-8E31-DA083DA49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" t="33078" r="58340" b="25901"/>
          <a:stretch/>
        </p:blipFill>
        <p:spPr>
          <a:xfrm>
            <a:off x="2595840" y="768627"/>
            <a:ext cx="7350867" cy="436068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2BE7CA8-E2D0-4869-848E-4F4558EE598E}"/>
              </a:ext>
            </a:extLst>
          </p:cNvPr>
          <p:cNvSpPr txBox="1">
            <a:spLocks/>
          </p:cNvSpPr>
          <p:nvPr/>
        </p:nvSpPr>
        <p:spPr>
          <a:xfrm>
            <a:off x="2595840" y="218660"/>
            <a:ext cx="7237273" cy="45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If X²</a:t>
            </a:r>
            <a:r>
              <a:rPr lang="fr-FR" sz="1050" dirty="0">
                <a:solidFill>
                  <a:schemeClr val="tx1"/>
                </a:solidFill>
              </a:rPr>
              <a:t>obs</a:t>
            </a:r>
            <a:r>
              <a:rPr lang="fr-FR" dirty="0">
                <a:solidFill>
                  <a:schemeClr val="tx1"/>
                </a:solidFill>
              </a:rPr>
              <a:t> &gt; X²</a:t>
            </a:r>
            <a:r>
              <a:rPr lang="fr-FR" sz="105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H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would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be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rejected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6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6" y="3800059"/>
            <a:ext cx="7540486" cy="1361631"/>
          </a:xfrm>
        </p:spPr>
        <p:txBody>
          <a:bodyPr>
            <a:normAutofit/>
          </a:bodyPr>
          <a:lstStyle/>
          <a:p>
            <a:r>
              <a:rPr lang="fr-FR" dirty="0"/>
              <a:t>Project feedback</a:t>
            </a:r>
          </a:p>
        </p:txBody>
      </p:sp>
    </p:spTree>
    <p:extLst>
      <p:ext uri="{BB962C8B-B14F-4D97-AF65-F5344CB8AC3E}">
        <p14:creationId xmlns:p14="http://schemas.microsoft.com/office/powerpoint/2010/main" val="37844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BD13B-58DA-4B6F-9E3F-E0B4E682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  <a:br>
              <a:rPr lang="en-US" dirty="0"/>
            </a:br>
            <a:r>
              <a:rPr lang="en-US" dirty="0"/>
              <a:t>from a toddler autism 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EFA49-6D12-4EBE-8031-A1219939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66" y="2403767"/>
            <a:ext cx="7843261" cy="3777622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Reminder</a:t>
            </a:r>
            <a:r>
              <a:rPr lang="fr-FR" sz="3200" dirty="0">
                <a:solidFill>
                  <a:schemeClr val="tx1"/>
                </a:solidFill>
              </a:rPr>
              <a:t> about </a:t>
            </a:r>
            <a:r>
              <a:rPr lang="fr-FR" sz="3200" dirty="0" err="1">
                <a:solidFill>
                  <a:schemeClr val="tx1"/>
                </a:solidFill>
              </a:rPr>
              <a:t>autism</a:t>
            </a:r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Dataset</a:t>
            </a:r>
            <a:r>
              <a:rPr lang="fr-FR" sz="3200" dirty="0">
                <a:solidFill>
                  <a:schemeClr val="tx1"/>
                </a:solidFill>
              </a:rPr>
              <a:t> I </a:t>
            </a:r>
            <a:r>
              <a:rPr lang="fr-FR" sz="3200" dirty="0" err="1">
                <a:solidFill>
                  <a:schemeClr val="tx1"/>
                </a:solidFill>
              </a:rPr>
              <a:t>worked</a:t>
            </a:r>
            <a:r>
              <a:rPr lang="fr-FR" sz="3200" dirty="0">
                <a:solidFill>
                  <a:schemeClr val="tx1"/>
                </a:solidFill>
              </a:rPr>
              <a:t> on</a:t>
            </a:r>
          </a:p>
          <a:p>
            <a:r>
              <a:rPr lang="fr-FR" sz="3200" dirty="0">
                <a:solidFill>
                  <a:schemeClr val="tx1"/>
                </a:solidFill>
              </a:rPr>
              <a:t> Data visualisation</a:t>
            </a: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Statistical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hypothesis</a:t>
            </a:r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Project feedback</a:t>
            </a:r>
          </a:p>
        </p:txBody>
      </p:sp>
    </p:spTree>
    <p:extLst>
      <p:ext uri="{BB962C8B-B14F-4D97-AF65-F5344CB8AC3E}">
        <p14:creationId xmlns:p14="http://schemas.microsoft.com/office/powerpoint/2010/main" val="220906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8C052-C543-4FD8-B745-24876ECE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4912"/>
            <a:ext cx="8915400" cy="358644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Challenge</a:t>
            </a:r>
            <a:r>
              <a:rPr lang="fr-FR" dirty="0">
                <a:solidFill>
                  <a:schemeClr val="tx1"/>
                </a:solidFill>
              </a:rPr>
              <a:t>:  </a:t>
            </a:r>
            <a:r>
              <a:rPr lang="fr-FR" sz="1600" dirty="0" err="1">
                <a:solidFill>
                  <a:schemeClr val="tx1"/>
                </a:solidFill>
              </a:rPr>
              <a:t>Find</a:t>
            </a:r>
            <a:r>
              <a:rPr lang="fr-FR" sz="1600" dirty="0">
                <a:solidFill>
                  <a:schemeClr val="tx1"/>
                </a:solidFill>
              </a:rPr>
              <a:t> a </a:t>
            </a:r>
            <a:r>
              <a:rPr lang="fr-FR" sz="1600" dirty="0" err="1">
                <a:solidFill>
                  <a:schemeClr val="tx1"/>
                </a:solidFill>
              </a:rPr>
              <a:t>statistical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hypothesis</a:t>
            </a:r>
            <a:endParaRPr lang="fr-FR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Learnings</a:t>
            </a:r>
            <a:r>
              <a:rPr lang="fr-FR" b="1" dirty="0">
                <a:solidFill>
                  <a:schemeClr val="tx1"/>
                </a:solidFill>
              </a:rPr>
              <a:t>:  </a:t>
            </a:r>
            <a:r>
              <a:rPr lang="fr-FR" sz="1600" dirty="0" err="1">
                <a:solidFill>
                  <a:schemeClr val="tx1"/>
                </a:solidFill>
              </a:rPr>
              <a:t>Tame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tools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sush</a:t>
            </a:r>
            <a:r>
              <a:rPr lang="fr-FR" sz="1600" dirty="0">
                <a:solidFill>
                  <a:schemeClr val="tx1"/>
                </a:solidFill>
              </a:rPr>
              <a:t> as </a:t>
            </a:r>
            <a:r>
              <a:rPr lang="fr-FR" sz="1600" dirty="0" err="1">
                <a:solidFill>
                  <a:schemeClr val="tx1"/>
                </a:solidFill>
              </a:rPr>
              <a:t>Matplotlib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Seaborn</a:t>
            </a:r>
            <a:r>
              <a:rPr lang="fr-FR" sz="1600" dirty="0">
                <a:solidFill>
                  <a:schemeClr val="tx1"/>
                </a:solidFill>
              </a:rPr>
              <a:t> and Tableau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If I </a:t>
            </a:r>
            <a:r>
              <a:rPr lang="fr-FR" b="1" dirty="0" err="1">
                <a:solidFill>
                  <a:schemeClr val="tx1"/>
                </a:solidFill>
              </a:rPr>
              <a:t>was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starting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from</a:t>
            </a:r>
            <a:r>
              <a:rPr lang="fr-FR" b="1" dirty="0">
                <a:solidFill>
                  <a:schemeClr val="tx1"/>
                </a:solidFill>
              </a:rPr>
              <a:t> scratch: </a:t>
            </a:r>
            <a:r>
              <a:rPr lang="fr-FR" sz="1600" dirty="0" err="1">
                <a:solidFill>
                  <a:schemeClr val="tx1"/>
                </a:solidFill>
              </a:rPr>
              <a:t>Find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work</a:t>
            </a:r>
            <a:r>
              <a:rPr lang="fr-FR" sz="1600" dirty="0">
                <a:solidFill>
                  <a:schemeClr val="tx1"/>
                </a:solidFill>
              </a:rPr>
              <a:t> on an </a:t>
            </a:r>
            <a:r>
              <a:rPr lang="fr-FR" sz="1600" dirty="0" err="1">
                <a:solidFill>
                  <a:schemeClr val="tx1"/>
                </a:solidFill>
              </a:rPr>
              <a:t>dataset</a:t>
            </a:r>
            <a:r>
              <a:rPr lang="fr-FR" sz="1600" dirty="0">
                <a:solidFill>
                  <a:schemeClr val="tx1"/>
                </a:solidFill>
              </a:rPr>
              <a:t> about </a:t>
            </a:r>
            <a:r>
              <a:rPr lang="fr-FR" sz="1600" dirty="0" err="1">
                <a:solidFill>
                  <a:schemeClr val="tx1"/>
                </a:solidFill>
              </a:rPr>
              <a:t>autistics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adults</a:t>
            </a:r>
            <a:endParaRPr lang="fr-FR" sz="1600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Improvements</a:t>
            </a:r>
            <a:r>
              <a:rPr lang="fr-FR" b="1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fr-FR" dirty="0">
                <a:solidFill>
                  <a:schemeClr val="tx1"/>
                </a:solidFill>
              </a:rPr>
              <a:t>Use </a:t>
            </a:r>
            <a:r>
              <a:rPr lang="fr-FR" dirty="0" err="1">
                <a:solidFill>
                  <a:schemeClr val="tx1"/>
                </a:solidFill>
              </a:rPr>
              <a:t>Webscrapped</a:t>
            </a:r>
            <a:r>
              <a:rPr lang="fr-FR" dirty="0">
                <a:solidFill>
                  <a:schemeClr val="tx1"/>
                </a:solidFill>
              </a:rPr>
              <a:t> data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Do more descriptive </a:t>
            </a:r>
            <a:r>
              <a:rPr lang="fr-FR" dirty="0" err="1">
                <a:solidFill>
                  <a:schemeClr val="tx1"/>
                </a:solidFill>
              </a:rPr>
              <a:t>statistics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30A875B-A5E4-4EFA-9947-FA02803B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0642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7D174-A4B6-452C-9113-E2561370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1657780"/>
            <a:ext cx="7425718" cy="1280890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your</a:t>
            </a:r>
            <a:r>
              <a:rPr lang="fr-FR" sz="4000" dirty="0"/>
              <a:t> attention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8C052-C543-4FD8-B745-24876ECE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45216"/>
            <a:ext cx="7283658" cy="2379793"/>
          </a:xfrm>
        </p:spPr>
        <p:txBody>
          <a:bodyPr/>
          <a:lstStyle/>
          <a:p>
            <a:pPr marL="0" indent="0" algn="ctr">
              <a:buNone/>
            </a:pPr>
            <a:r>
              <a:rPr lang="fr-FR" sz="1400" dirty="0"/>
              <a:t>and </a:t>
            </a:r>
            <a:r>
              <a:rPr lang="fr-FR" sz="1400" dirty="0" err="1"/>
              <a:t>thanks</a:t>
            </a:r>
            <a:r>
              <a:rPr lang="fr-FR" sz="1400" dirty="0"/>
              <a:t> to </a:t>
            </a:r>
            <a:r>
              <a:rPr lang="fr-FR" sz="1400" dirty="0" err="1"/>
              <a:t>Yani</a:t>
            </a:r>
            <a:r>
              <a:rPr lang="fr-FR" sz="1400" dirty="0"/>
              <a:t> CHELA for </a:t>
            </a:r>
            <a:r>
              <a:rPr lang="fr-FR" sz="1400" dirty="0" err="1"/>
              <a:t>working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me to </a:t>
            </a:r>
            <a:r>
              <a:rPr lang="fr-FR" sz="1400" dirty="0" err="1"/>
              <a:t>find</a:t>
            </a:r>
            <a:r>
              <a:rPr lang="fr-FR" sz="1400" dirty="0"/>
              <a:t> the </a:t>
            </a:r>
            <a:r>
              <a:rPr lang="fr-FR" sz="1400" dirty="0" err="1"/>
              <a:t>dataset</a:t>
            </a: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4000" dirty="0" err="1">
                <a:solidFill>
                  <a:schemeClr val="tx1"/>
                </a:solidFill>
              </a:rPr>
              <a:t>Any</a:t>
            </a:r>
            <a:r>
              <a:rPr lang="fr-FR" sz="4000" dirty="0">
                <a:solidFill>
                  <a:schemeClr val="tx1"/>
                </a:solidFill>
              </a:rPr>
              <a:t> Questions ? </a:t>
            </a:r>
          </a:p>
        </p:txBody>
      </p:sp>
    </p:spTree>
    <p:extLst>
      <p:ext uri="{BB962C8B-B14F-4D97-AF65-F5344CB8AC3E}">
        <p14:creationId xmlns:p14="http://schemas.microsoft.com/office/powerpoint/2010/main" val="10320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6" y="3800059"/>
            <a:ext cx="7540486" cy="1361631"/>
          </a:xfrm>
        </p:spPr>
        <p:txBody>
          <a:bodyPr>
            <a:normAutofit/>
          </a:bodyPr>
          <a:lstStyle/>
          <a:p>
            <a:r>
              <a:rPr lang="en-US" dirty="0"/>
              <a:t>About autism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2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206AE-365F-4000-9727-1E7A0A28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45701"/>
            <a:ext cx="8915400" cy="4333461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Autism</a:t>
            </a:r>
            <a:r>
              <a:rPr lang="fr-FR" dirty="0">
                <a:solidFill>
                  <a:schemeClr val="tx1"/>
                </a:solidFill>
              </a:rPr>
              <a:t> Spectrum </a:t>
            </a:r>
            <a:r>
              <a:rPr lang="fr-FR" dirty="0" err="1">
                <a:solidFill>
                  <a:schemeClr val="tx1"/>
                </a:solidFill>
              </a:rPr>
              <a:t>Disorder</a:t>
            </a:r>
            <a:r>
              <a:rPr lang="fr-FR" dirty="0">
                <a:solidFill>
                  <a:schemeClr val="tx1"/>
                </a:solidFill>
              </a:rPr>
              <a:t> (or ASD)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neurodevelopmental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disorder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symptoms</a:t>
            </a:r>
            <a:r>
              <a:rPr lang="fr-FR" dirty="0">
                <a:solidFill>
                  <a:schemeClr val="tx1"/>
                </a:solidFill>
              </a:rPr>
              <a:t> are multiple and </a:t>
            </a:r>
            <a:r>
              <a:rPr lang="fr-FR" dirty="0" err="1">
                <a:solidFill>
                  <a:schemeClr val="tx1"/>
                </a:solidFill>
              </a:rPr>
              <a:t>their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intensity</a:t>
            </a:r>
            <a:r>
              <a:rPr lang="fr-FR" dirty="0">
                <a:solidFill>
                  <a:schemeClr val="tx1"/>
                </a:solidFill>
              </a:rPr>
              <a:t> variable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ASD affects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in: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Communication (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eye</a:t>
            </a:r>
            <a:r>
              <a:rPr lang="fr-FR" dirty="0">
                <a:solidFill>
                  <a:schemeClr val="tx1"/>
                </a:solidFill>
              </a:rPr>
              <a:t> contact, …)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Social interactions (perception and </a:t>
            </a:r>
            <a:r>
              <a:rPr lang="fr-FR" dirty="0" err="1">
                <a:solidFill>
                  <a:schemeClr val="tx1"/>
                </a:solidFill>
              </a:rPr>
              <a:t>understanding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emotions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relationships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stereotypical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gestures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specifics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interests</a:t>
            </a:r>
            <a:r>
              <a:rPr lang="fr-FR" dirty="0">
                <a:solidFill>
                  <a:schemeClr val="tx1"/>
                </a:solidFill>
              </a:rPr>
              <a:t>, routines, …)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There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drug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treatment</a:t>
            </a:r>
            <a:r>
              <a:rPr lang="fr-FR" dirty="0">
                <a:solidFill>
                  <a:schemeClr val="tx1"/>
                </a:solidFill>
              </a:rPr>
              <a:t> for ASD, but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educational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approaches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Personalized</a:t>
            </a:r>
            <a:r>
              <a:rPr lang="fr-FR" dirty="0">
                <a:solidFill>
                  <a:schemeClr val="tx1"/>
                </a:solidFill>
              </a:rPr>
              <a:t> support for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diagnosed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ASD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CA57EC5-FD34-4A7D-9AE5-1FB58163F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38427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53CEE-C621-409D-A163-E8B2D8575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6" y="3800059"/>
            <a:ext cx="7540486" cy="1361631"/>
          </a:xfrm>
        </p:spPr>
        <p:txBody>
          <a:bodyPr>
            <a:normAutofit/>
          </a:bodyPr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0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74F1-B1C0-4B68-8329-4A6E5AD8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572" y="1709531"/>
            <a:ext cx="5585655" cy="3959086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aubout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toddler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autism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https://www.kaggle.com/fabdelja/autism-screening-for-toddlers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Developped</a:t>
            </a:r>
            <a:r>
              <a:rPr lang="fr-FR" dirty="0">
                <a:solidFill>
                  <a:schemeClr val="tx1"/>
                </a:solidFill>
              </a:rPr>
              <a:t> by Dr Fadi </a:t>
            </a:r>
            <a:r>
              <a:rPr lang="fr-FR" dirty="0" err="1">
                <a:solidFill>
                  <a:schemeClr val="tx1"/>
                </a:solidFill>
              </a:rPr>
              <a:t>Fayez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Thabtah</a:t>
            </a:r>
            <a:r>
              <a:rPr lang="fr-FR" dirty="0">
                <a:solidFill>
                  <a:schemeClr val="tx1"/>
                </a:solidFill>
              </a:rPr>
              <a:t>,       </a:t>
            </a: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a mobile app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i="1" dirty="0" err="1">
                <a:solidFill>
                  <a:schemeClr val="tx1"/>
                </a:solidFill>
              </a:rPr>
              <a:t>ASDTest</a:t>
            </a:r>
            <a:endParaRPr lang="fr-FR" b="1" i="1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behavioural</a:t>
            </a:r>
            <a:r>
              <a:rPr lang="fr-FR" dirty="0">
                <a:solidFill>
                  <a:schemeClr val="tx1"/>
                </a:solidFill>
              </a:rPr>
              <a:t> tests, </a:t>
            </a:r>
            <a:r>
              <a:rPr lang="fr-FR" dirty="0" err="1">
                <a:solidFill>
                  <a:schemeClr val="tx1"/>
                </a:solidFill>
              </a:rPr>
              <a:t>completed</a:t>
            </a:r>
            <a:r>
              <a:rPr lang="fr-FR" dirty="0">
                <a:solidFill>
                  <a:schemeClr val="tx1"/>
                </a:solidFill>
              </a:rPr>
              <a:t> by parents and care </a:t>
            </a:r>
            <a:r>
              <a:rPr lang="fr-FR" dirty="0" err="1">
                <a:solidFill>
                  <a:schemeClr val="tx1"/>
                </a:solidFill>
              </a:rPr>
              <a:t>givers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doubts</a:t>
            </a:r>
            <a:r>
              <a:rPr lang="fr-FR" dirty="0">
                <a:solidFill>
                  <a:schemeClr val="tx1"/>
                </a:solidFill>
              </a:rPr>
              <a:t> about a </a:t>
            </a:r>
            <a:r>
              <a:rPr lang="fr-FR" dirty="0" err="1">
                <a:solidFill>
                  <a:schemeClr val="tx1"/>
                </a:solidFill>
              </a:rPr>
              <a:t>child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DB057E2-E20C-45EF-8A2F-85ECC173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CE0DF-2A49-4F40-B8A9-60B813A1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09" y="715616"/>
            <a:ext cx="4349363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D5ADE1A-B801-4196-977C-20205593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1" t="33728" r="9725" b="33194"/>
          <a:stretch/>
        </p:blipFill>
        <p:spPr>
          <a:xfrm>
            <a:off x="1630018" y="427896"/>
            <a:ext cx="10250266" cy="2580345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EBF0F1AB-D469-4004-83D3-D9E3DB15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370610-D0C6-4F89-9731-877CAE2DE84A}"/>
              </a:ext>
            </a:extLst>
          </p:cNvPr>
          <p:cNvSpPr txBox="1">
            <a:spLocks/>
          </p:cNvSpPr>
          <p:nvPr/>
        </p:nvSpPr>
        <p:spPr>
          <a:xfrm>
            <a:off x="2801246" y="3458818"/>
            <a:ext cx="8198058" cy="25803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1054 records (one per </a:t>
            </a:r>
            <a:r>
              <a:rPr lang="fr-FR" dirty="0" err="1">
                <a:solidFill>
                  <a:schemeClr val="tx1"/>
                </a:solidFill>
              </a:rPr>
              <a:t>child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missing</a:t>
            </a:r>
            <a:r>
              <a:rPr lang="fr-FR" dirty="0">
                <a:solidFill>
                  <a:schemeClr val="tx1"/>
                </a:solidFill>
              </a:rPr>
              <a:t> values !</a:t>
            </a:r>
          </a:p>
          <a:p>
            <a:r>
              <a:rPr lang="fr-FR" dirty="0" err="1">
                <a:solidFill>
                  <a:schemeClr val="tx1"/>
                </a:solidFill>
              </a:rPr>
              <a:t>Answers</a:t>
            </a:r>
            <a:r>
              <a:rPr lang="fr-FR" dirty="0">
                <a:solidFill>
                  <a:schemeClr val="tx1"/>
                </a:solidFill>
              </a:rPr>
              <a:t> to 10 test-questions (1 if </a:t>
            </a:r>
            <a:r>
              <a:rPr lang="fr-FR" dirty="0" err="1">
                <a:solidFill>
                  <a:schemeClr val="tx1"/>
                </a:solidFill>
              </a:rPr>
              <a:t>autistic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, 0 if normal)</a:t>
            </a:r>
          </a:p>
          <a:p>
            <a:r>
              <a:rPr lang="fr-FR" dirty="0" err="1">
                <a:solidFill>
                  <a:schemeClr val="tx1"/>
                </a:solidFill>
              </a:rPr>
              <a:t>Various</a:t>
            </a:r>
            <a:r>
              <a:rPr lang="fr-FR" dirty="0">
                <a:solidFill>
                  <a:schemeClr val="tx1"/>
                </a:solidFill>
              </a:rPr>
              <a:t> info about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r>
              <a:rPr lang="fr-FR" dirty="0">
                <a:solidFill>
                  <a:schemeClr val="tx1"/>
                </a:solidFill>
              </a:rPr>
              <a:t> : Age (in </a:t>
            </a:r>
            <a:r>
              <a:rPr lang="fr-FR" dirty="0" err="1">
                <a:solidFill>
                  <a:schemeClr val="tx1"/>
                </a:solidFill>
              </a:rPr>
              <a:t>month</a:t>
            </a:r>
            <a:r>
              <a:rPr lang="fr-FR" dirty="0">
                <a:solidFill>
                  <a:schemeClr val="tx1"/>
                </a:solidFill>
              </a:rPr>
              <a:t>), </a:t>
            </a:r>
            <a:r>
              <a:rPr lang="fr-FR" dirty="0" err="1">
                <a:solidFill>
                  <a:schemeClr val="tx1"/>
                </a:solidFill>
              </a:rPr>
              <a:t>Sex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Ethnicity</a:t>
            </a:r>
            <a:r>
              <a:rPr lang="fr-FR" dirty="0">
                <a:solidFill>
                  <a:schemeClr val="tx1"/>
                </a:solidFill>
              </a:rPr>
              <a:t>, if </a:t>
            </a:r>
            <a:r>
              <a:rPr lang="fr-FR" dirty="0" err="1">
                <a:solidFill>
                  <a:schemeClr val="tx1"/>
                </a:solidFill>
              </a:rPr>
              <a:t>born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jaundice</a:t>
            </a:r>
            <a:r>
              <a:rPr lang="fr-FR" dirty="0">
                <a:solidFill>
                  <a:schemeClr val="tx1"/>
                </a:solidFill>
              </a:rPr>
              <a:t>,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family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ASD</a:t>
            </a:r>
          </a:p>
          <a:p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info : </a:t>
            </a:r>
            <a:r>
              <a:rPr lang="fr-FR" dirty="0" err="1">
                <a:solidFill>
                  <a:schemeClr val="tx1"/>
                </a:solidFill>
              </a:rPr>
              <a:t>who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completed</a:t>
            </a:r>
            <a:r>
              <a:rPr lang="fr-FR" dirty="0">
                <a:solidFill>
                  <a:schemeClr val="tx1"/>
                </a:solidFill>
              </a:rPr>
              <a:t> the test, the </a:t>
            </a:r>
            <a:r>
              <a:rPr lang="fr-FR" dirty="0" err="1">
                <a:solidFill>
                  <a:schemeClr val="tx1"/>
                </a:solidFill>
              </a:rPr>
              <a:t>result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assigned</a:t>
            </a:r>
            <a:r>
              <a:rPr lang="fr-FR" dirty="0">
                <a:solidFill>
                  <a:schemeClr val="tx1"/>
                </a:solidFill>
              </a:rPr>
              <a:t> by the test</a:t>
            </a:r>
          </a:p>
          <a:p>
            <a:r>
              <a:rPr lang="fr-FR" dirty="0">
                <a:solidFill>
                  <a:schemeClr val="tx1"/>
                </a:solidFill>
              </a:rPr>
              <a:t>I </a:t>
            </a:r>
            <a:r>
              <a:rPr lang="fr-FR" dirty="0" err="1">
                <a:solidFill>
                  <a:schemeClr val="tx1"/>
                </a:solidFill>
              </a:rPr>
              <a:t>didn’t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to clean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 (I 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replaced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values by </a:t>
            </a:r>
            <a:r>
              <a:rPr lang="fr-FR" dirty="0" err="1">
                <a:solidFill>
                  <a:schemeClr val="tx1"/>
                </a:solidFill>
              </a:rPr>
              <a:t>booleans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7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367B693-815C-418E-B322-682880BCDD5F}"/>
              </a:ext>
            </a:extLst>
          </p:cNvPr>
          <p:cNvSpPr txBox="1">
            <a:spLocks/>
          </p:cNvSpPr>
          <p:nvPr/>
        </p:nvSpPr>
        <p:spPr>
          <a:xfrm>
            <a:off x="7924301" y="1122019"/>
            <a:ext cx="2963830" cy="38733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Tested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children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go back to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                 in </a:t>
            </a:r>
            <a:r>
              <a:rPr lang="fr-FR" dirty="0" err="1">
                <a:solidFill>
                  <a:schemeClr val="tx1"/>
                </a:solidFill>
              </a:rPr>
              <a:t>Viz</a:t>
            </a:r>
            <a:r>
              <a:rPr lang="fr-FR" dirty="0">
                <a:solidFill>
                  <a:schemeClr val="tx1"/>
                </a:solidFill>
              </a:rPr>
              <a:t> part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3E90449-2A35-4802-A687-04A7ECF71E98}"/>
              </a:ext>
            </a:extLst>
          </p:cNvPr>
          <p:cNvSpPr txBox="1">
            <a:spLocks/>
          </p:cNvSpPr>
          <p:nvPr/>
        </p:nvSpPr>
        <p:spPr>
          <a:xfrm>
            <a:off x="2825736" y="715617"/>
            <a:ext cx="4290682" cy="48208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Who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completed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ASDtest</a:t>
            </a:r>
            <a:r>
              <a:rPr lang="fr-FR" dirty="0">
                <a:solidFill>
                  <a:schemeClr val="tx1"/>
                </a:solidFill>
              </a:rPr>
              <a:t> ?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 </a:t>
            </a:r>
            <a:r>
              <a:rPr lang="fr-FR" dirty="0" err="1">
                <a:solidFill>
                  <a:schemeClr val="tx1"/>
                </a:solidFill>
              </a:rPr>
              <a:t>choosed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keep</a:t>
            </a:r>
            <a:r>
              <a:rPr lang="fr-FR" dirty="0">
                <a:solidFill>
                  <a:schemeClr val="tx1"/>
                </a:solidFill>
              </a:rPr>
              <a:t> the 7 </a:t>
            </a:r>
            <a:r>
              <a:rPr lang="fr-FR" dirty="0" err="1">
                <a:solidFill>
                  <a:schemeClr val="tx1"/>
                </a:solidFill>
              </a:rPr>
              <a:t>rows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completed</a:t>
            </a:r>
            <a:r>
              <a:rPr lang="fr-FR" dirty="0">
                <a:solidFill>
                  <a:schemeClr val="tx1"/>
                </a:solidFill>
              </a:rPr>
              <a:t> by ‘self’ and ‘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’ </a:t>
            </a:r>
            <a:r>
              <a:rPr lang="fr-FR" dirty="0" err="1">
                <a:solidFill>
                  <a:schemeClr val="tx1"/>
                </a:solidFill>
              </a:rPr>
              <a:t>considering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parents </a:t>
            </a:r>
            <a:r>
              <a:rPr lang="fr-FR" dirty="0" err="1">
                <a:solidFill>
                  <a:schemeClr val="tx1"/>
                </a:solidFill>
              </a:rPr>
              <a:t>could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shown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their</a:t>
            </a:r>
            <a:r>
              <a:rPr lang="fr-FR" dirty="0">
                <a:solidFill>
                  <a:schemeClr val="tx1"/>
                </a:solidFill>
              </a:rPr>
              <a:t> kid </a:t>
            </a:r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clic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‘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’ </a:t>
            </a:r>
            <a:r>
              <a:rPr lang="fr-FR" dirty="0" err="1">
                <a:solidFill>
                  <a:schemeClr val="tx1"/>
                </a:solidFill>
              </a:rPr>
              <a:t>could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babysitter</a:t>
            </a:r>
            <a:r>
              <a:rPr lang="fr-FR" dirty="0">
                <a:solidFill>
                  <a:schemeClr val="tx1"/>
                </a:solidFill>
              </a:rPr>
              <a:t>  or a nursery </a:t>
            </a:r>
            <a:r>
              <a:rPr lang="fr-FR" dirty="0" err="1">
                <a:solidFill>
                  <a:schemeClr val="tx1"/>
                </a:solidFill>
              </a:rPr>
              <a:t>worker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37D032-A711-4D5A-A3F3-C54A040BA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 t="43495" r="55924" b="36971"/>
          <a:stretch/>
        </p:blipFill>
        <p:spPr>
          <a:xfrm>
            <a:off x="3011266" y="1321484"/>
            <a:ext cx="3629026" cy="1428750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EBF0F1AB-D469-4004-83D3-D9E3DB15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Cleaning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974A36-21FB-4B86-B7A2-1059FAF1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12" y="1727880"/>
            <a:ext cx="2389839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983D8-1E0A-400F-8B31-620E4679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741" y="580276"/>
            <a:ext cx="8915400" cy="377762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If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curious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here</a:t>
            </a:r>
            <a:r>
              <a:rPr lang="fr-FR" dirty="0">
                <a:solidFill>
                  <a:schemeClr val="tx1"/>
                </a:solidFill>
              </a:rPr>
              <a:t> are the questions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5EB53F-207E-48CC-89DF-AECF50AD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62" y="1076852"/>
            <a:ext cx="9785440" cy="5127375"/>
          </a:xfrm>
          <a:prstGeom prst="rect">
            <a:avLst/>
          </a:prstGeom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682BEC1-8DF4-444C-A76B-B87E80D31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96" y="6435284"/>
            <a:ext cx="9070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Reminder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hypothesis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310985863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438</TotalTime>
  <Words>800</Words>
  <Application>Microsoft Office PowerPoint</Application>
  <PresentationFormat>Grand écran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Data analytics from a toddler autism dataset</vt:lpstr>
      <vt:lpstr>Data analytics from a toddler autism dataset</vt:lpstr>
      <vt:lpstr>About autism</vt:lpstr>
      <vt:lpstr>Présentation PowerPoint</vt:lpstr>
      <vt:lpstr>My dataset</vt:lpstr>
      <vt:lpstr>Présentation PowerPoint</vt:lpstr>
      <vt:lpstr>Présentation PowerPoint</vt:lpstr>
      <vt:lpstr>Présentation PowerPoint</vt:lpstr>
      <vt:lpstr>Présentation PowerPoint</vt:lpstr>
      <vt:lpstr>Data Visualization</vt:lpstr>
      <vt:lpstr>Présentation PowerPoint</vt:lpstr>
      <vt:lpstr>Data visualisation</vt:lpstr>
      <vt:lpstr>Présentation PowerPoint</vt:lpstr>
      <vt:lpstr>Présentation PowerPoint</vt:lpstr>
      <vt:lpstr>Présentation PowerPoint</vt:lpstr>
      <vt:lpstr>Statistical hypothesis</vt:lpstr>
      <vt:lpstr>Présentation PowerPoint</vt:lpstr>
      <vt:lpstr>Présentation PowerPoint</vt:lpstr>
      <vt:lpstr>Project feedback</vt:lpstr>
      <vt:lpstr>Présentation PowerPoint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from a toddler autism dataset</dc:title>
  <dc:creator>Marie Navarro</dc:creator>
  <cp:lastModifiedBy>Marie Navarro</cp:lastModifiedBy>
  <cp:revision>48</cp:revision>
  <dcterms:created xsi:type="dcterms:W3CDTF">2020-09-25T12:34:04Z</dcterms:created>
  <dcterms:modified xsi:type="dcterms:W3CDTF">2020-09-26T20:14:34Z</dcterms:modified>
</cp:coreProperties>
</file>