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127E1-7B5C-42F2-B6DC-D96B0D122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586" y="2329071"/>
            <a:ext cx="8915400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Prediction</a:t>
            </a:r>
            <a:br>
              <a:rPr lang="fr-FR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on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hospital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>
                <a:solidFill>
                  <a:schemeClr val="accent2">
                    <a:lumMod val="50000"/>
                  </a:schemeClr>
                </a:solidFill>
              </a:rPr>
              <a:t>readmissions                                   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of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diabetese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patients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36579A-5834-4655-8133-46391A0E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587" y="5300870"/>
            <a:ext cx="8915399" cy="894339"/>
          </a:xfrm>
        </p:spPr>
        <p:txBody>
          <a:bodyPr/>
          <a:lstStyle/>
          <a:p>
            <a:pPr algn="ctr"/>
            <a:r>
              <a:rPr lang="fr-FR" dirty="0" err="1"/>
              <a:t>Presented</a:t>
            </a:r>
            <a:r>
              <a:rPr lang="fr-FR" dirty="0"/>
              <a:t> by Marie NAVARRO</a:t>
            </a:r>
          </a:p>
          <a:p>
            <a:pPr algn="ctr"/>
            <a:r>
              <a:rPr lang="fr-FR" i="1" dirty="0"/>
              <a:t>github.com/MarieNav/Prediction_Diabetics_Readmission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5A8FEA-5A62-454E-A7F1-431B4C898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97" t="14756" r="17076" b="14752"/>
          <a:stretch/>
        </p:blipFill>
        <p:spPr>
          <a:xfrm>
            <a:off x="9488556" y="632945"/>
            <a:ext cx="1391479" cy="15107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80731B5-03B9-4644-ABA7-60812903DF72}"/>
              </a:ext>
            </a:extLst>
          </p:cNvPr>
          <p:cNvSpPr txBox="1"/>
          <p:nvPr/>
        </p:nvSpPr>
        <p:spPr>
          <a:xfrm>
            <a:off x="1311961" y="1030509"/>
            <a:ext cx="377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Analytics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bootcamp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August 2020</a:t>
            </a:r>
          </a:p>
        </p:txBody>
      </p:sp>
    </p:spTree>
    <p:extLst>
      <p:ext uri="{BB962C8B-B14F-4D97-AF65-F5344CB8AC3E}">
        <p14:creationId xmlns:p14="http://schemas.microsoft.com/office/powerpoint/2010/main" val="189294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CBBF6-9380-496E-BC8D-7784F751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765" y="624110"/>
            <a:ext cx="9887847" cy="780618"/>
          </a:xfrm>
        </p:spPr>
        <p:txBody>
          <a:bodyPr>
            <a:normAutofit/>
          </a:bodyPr>
          <a:lstStyle/>
          <a:p>
            <a:pPr algn="ctr"/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A public </a:t>
            </a:r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health</a:t>
            </a:r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problem</a:t>
            </a:r>
            <a:endParaRPr lang="fr-FR" sz="45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EF7985-394D-4DB9-BE48-17F071C6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648" y="1747829"/>
            <a:ext cx="8853641" cy="46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4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7CA6D-86F9-4FD3-AB9F-45AF0B4F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271" y="624110"/>
            <a:ext cx="9861342" cy="833629"/>
          </a:xfrm>
        </p:spPr>
        <p:txBody>
          <a:bodyPr>
            <a:normAutofit/>
          </a:bodyPr>
          <a:lstStyle/>
          <a:p>
            <a:pPr algn="ctr"/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A public money </a:t>
            </a:r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problem</a:t>
            </a:r>
            <a:endParaRPr lang="fr-FR" sz="4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667200-43D7-40C6-802B-657B67558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382" y="2054088"/>
            <a:ext cx="9395792" cy="43334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* </a:t>
            </a:r>
            <a:r>
              <a:rPr lang="fr-FR" sz="2400" dirty="0" err="1">
                <a:solidFill>
                  <a:schemeClr val="tx1"/>
                </a:solidFill>
              </a:rPr>
              <a:t>According</a:t>
            </a:r>
            <a:r>
              <a:rPr lang="fr-FR" sz="2400" dirty="0">
                <a:solidFill>
                  <a:schemeClr val="tx1"/>
                </a:solidFill>
              </a:rPr>
              <a:t> to the CNAM (</a:t>
            </a:r>
            <a:r>
              <a:rPr lang="fr-FR" sz="2400" i="1" dirty="0">
                <a:solidFill>
                  <a:schemeClr val="tx1"/>
                </a:solidFill>
              </a:rPr>
              <a:t>french </a:t>
            </a:r>
            <a:r>
              <a:rPr lang="fr-FR" sz="2400" i="1" dirty="0" err="1">
                <a:solidFill>
                  <a:schemeClr val="tx1"/>
                </a:solidFill>
              </a:rPr>
              <a:t>health</a:t>
            </a:r>
            <a:r>
              <a:rPr lang="fr-FR" sz="2400" i="1" dirty="0">
                <a:solidFill>
                  <a:schemeClr val="tx1"/>
                </a:solidFill>
              </a:rPr>
              <a:t> </a:t>
            </a:r>
            <a:r>
              <a:rPr lang="fr-FR" sz="2400" i="1" dirty="0" err="1">
                <a:solidFill>
                  <a:schemeClr val="tx1"/>
                </a:solidFill>
              </a:rPr>
              <a:t>insurance</a:t>
            </a:r>
            <a:r>
              <a:rPr lang="fr-FR" sz="2400" i="1" dirty="0">
                <a:solidFill>
                  <a:schemeClr val="tx1"/>
                </a:solidFill>
              </a:rPr>
              <a:t> </a:t>
            </a:r>
            <a:r>
              <a:rPr lang="fr-FR" sz="2400" i="1" dirty="0" err="1">
                <a:solidFill>
                  <a:schemeClr val="tx1"/>
                </a:solidFill>
              </a:rPr>
              <a:t>treasury</a:t>
            </a:r>
            <a:r>
              <a:rPr lang="fr-FR" sz="2400" dirty="0">
                <a:solidFill>
                  <a:schemeClr val="tx1"/>
                </a:solidFill>
              </a:rPr>
              <a:t>) : </a:t>
            </a:r>
          </a:p>
          <a:p>
            <a:pPr marL="0" indent="0">
              <a:buNone/>
            </a:pPr>
            <a:r>
              <a:rPr lang="fr-FR" sz="200" dirty="0">
                <a:solidFill>
                  <a:schemeClr val="bg1"/>
                </a:solidFill>
              </a:rPr>
              <a:t>a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In 2014, in France, </a:t>
            </a:r>
            <a:r>
              <a:rPr lang="fr-FR" altLang="fr-FR" sz="2400" dirty="0">
                <a:solidFill>
                  <a:schemeClr val="tx1"/>
                </a:solidFill>
              </a:rPr>
              <a:t>The </a:t>
            </a:r>
            <a:r>
              <a:rPr lang="fr-FR" altLang="fr-FR" sz="2400" dirty="0" err="1">
                <a:solidFill>
                  <a:schemeClr val="tx1"/>
                </a:solidFill>
              </a:rPr>
              <a:t>sum</a:t>
            </a:r>
            <a:r>
              <a:rPr lang="fr-FR" altLang="fr-FR" sz="2400" dirty="0">
                <a:solidFill>
                  <a:schemeClr val="tx1"/>
                </a:solidFill>
              </a:rPr>
              <a:t> of all </a:t>
            </a:r>
            <a:r>
              <a:rPr lang="fr-FR" altLang="fr-FR" sz="2400" dirty="0" err="1">
                <a:solidFill>
                  <a:schemeClr val="tx1"/>
                </a:solidFill>
              </a:rPr>
              <a:t>reimbursed</a:t>
            </a:r>
            <a:r>
              <a:rPr lang="fr-FR" altLang="fr-FR" sz="2400" dirty="0">
                <a:solidFill>
                  <a:schemeClr val="tx1"/>
                </a:solidFill>
              </a:rPr>
              <a:t> </a:t>
            </a:r>
            <a:r>
              <a:rPr lang="fr-FR" altLang="fr-FR" sz="2400" dirty="0" err="1">
                <a:solidFill>
                  <a:schemeClr val="tx1"/>
                </a:solidFill>
              </a:rPr>
              <a:t>expenses</a:t>
            </a:r>
            <a:r>
              <a:rPr lang="fr-FR" altLang="fr-FR" sz="2400" dirty="0">
                <a:solidFill>
                  <a:schemeClr val="tx1"/>
                </a:solidFill>
              </a:rPr>
              <a:t> to </a:t>
            </a:r>
            <a:r>
              <a:rPr lang="fr-FR" altLang="fr-FR" sz="2400" dirty="0" err="1">
                <a:solidFill>
                  <a:schemeClr val="tx1"/>
                </a:solidFill>
              </a:rPr>
              <a:t>diabetic</a:t>
            </a:r>
            <a:r>
              <a:rPr lang="fr-FR" altLang="fr-FR" sz="2400" dirty="0">
                <a:solidFill>
                  <a:schemeClr val="tx1"/>
                </a:solidFill>
              </a:rPr>
              <a:t> patients </a:t>
            </a:r>
            <a:r>
              <a:rPr lang="fr-FR" altLang="fr-FR" sz="2400" dirty="0" err="1">
                <a:solidFill>
                  <a:schemeClr val="tx1"/>
                </a:solidFill>
              </a:rPr>
              <a:t>amounts</a:t>
            </a:r>
            <a:r>
              <a:rPr lang="fr-FR" altLang="fr-FR" sz="2400" dirty="0">
                <a:solidFill>
                  <a:schemeClr val="tx1"/>
                </a:solidFill>
              </a:rPr>
              <a:t> to </a:t>
            </a:r>
            <a:r>
              <a:rPr lang="fr-FR" altLang="fr-FR" sz="2400" b="1" dirty="0">
                <a:solidFill>
                  <a:schemeClr val="tx1"/>
                </a:solidFill>
              </a:rPr>
              <a:t>19 billion euros </a:t>
            </a:r>
            <a:r>
              <a:rPr lang="fr-FR" altLang="fr-FR" sz="2400" dirty="0">
                <a:solidFill>
                  <a:schemeClr val="tx1"/>
                </a:solidFill>
              </a:rPr>
              <a:t>per </a:t>
            </a:r>
            <a:r>
              <a:rPr lang="fr-FR" altLang="fr-FR" sz="2400" dirty="0" err="1">
                <a:solidFill>
                  <a:schemeClr val="tx1"/>
                </a:solidFill>
              </a:rPr>
              <a:t>year</a:t>
            </a:r>
            <a:r>
              <a:rPr lang="fr-FR" altLang="fr-FR" sz="2400" dirty="0">
                <a:solidFill>
                  <a:schemeClr val="tx1"/>
                </a:solidFill>
              </a:rPr>
              <a:t>, i.e. </a:t>
            </a:r>
            <a:r>
              <a:rPr lang="fr-FR" altLang="fr-FR" sz="2400" b="1" dirty="0">
                <a:solidFill>
                  <a:schemeClr val="tx1"/>
                </a:solidFill>
              </a:rPr>
              <a:t>15% of </a:t>
            </a:r>
            <a:r>
              <a:rPr lang="fr-FR" altLang="fr-FR" sz="2400" b="1" dirty="0" err="1">
                <a:solidFill>
                  <a:schemeClr val="tx1"/>
                </a:solidFill>
              </a:rPr>
              <a:t>health</a:t>
            </a:r>
            <a:r>
              <a:rPr lang="fr-FR" altLang="fr-FR" sz="2400" b="1" dirty="0">
                <a:solidFill>
                  <a:schemeClr val="tx1"/>
                </a:solidFill>
              </a:rPr>
              <a:t> </a:t>
            </a:r>
            <a:r>
              <a:rPr lang="fr-FR" altLang="fr-FR" sz="2400" b="1" dirty="0" err="1">
                <a:solidFill>
                  <a:schemeClr val="tx1"/>
                </a:solidFill>
              </a:rPr>
              <a:t>insurance</a:t>
            </a:r>
            <a:r>
              <a:rPr lang="fr-FR" altLang="fr-FR" sz="2400" b="1" dirty="0">
                <a:solidFill>
                  <a:schemeClr val="tx1"/>
                </a:solidFill>
              </a:rPr>
              <a:t> </a:t>
            </a:r>
            <a:r>
              <a:rPr lang="fr-FR" altLang="fr-FR" sz="2400" b="1" dirty="0" err="1">
                <a:solidFill>
                  <a:schemeClr val="tx1"/>
                </a:solidFill>
              </a:rPr>
              <a:t>expenses</a:t>
            </a:r>
            <a:r>
              <a:rPr lang="fr-FR" altLang="fr-FR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fr-FR" altLang="fr-FR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* </a:t>
            </a:r>
            <a:r>
              <a:rPr lang="fr-FR" sz="2400" dirty="0" err="1">
                <a:solidFill>
                  <a:schemeClr val="tx1"/>
                </a:solidFill>
              </a:rPr>
              <a:t>According</a:t>
            </a:r>
            <a:r>
              <a:rPr lang="fr-FR" sz="2400" dirty="0">
                <a:solidFill>
                  <a:schemeClr val="tx1"/>
                </a:solidFill>
              </a:rPr>
              <a:t> to the NCBI (</a:t>
            </a:r>
            <a:r>
              <a:rPr lang="fr-FR" sz="2400" i="1" dirty="0">
                <a:solidFill>
                  <a:schemeClr val="tx1"/>
                </a:solidFill>
              </a:rPr>
              <a:t>National Center for </a:t>
            </a:r>
            <a:r>
              <a:rPr lang="fr-FR" sz="2400" i="1" dirty="0" err="1">
                <a:solidFill>
                  <a:schemeClr val="tx1"/>
                </a:solidFill>
              </a:rPr>
              <a:t>Biotechnology</a:t>
            </a:r>
            <a:r>
              <a:rPr lang="fr-FR" sz="2400" i="1" dirty="0">
                <a:solidFill>
                  <a:schemeClr val="tx1"/>
                </a:solidFill>
              </a:rPr>
              <a:t> Information</a:t>
            </a:r>
            <a:r>
              <a:rPr lang="fr-FR" sz="2400" dirty="0">
                <a:solidFill>
                  <a:schemeClr val="tx1"/>
                </a:solidFill>
              </a:rPr>
              <a:t>):</a:t>
            </a:r>
          </a:p>
          <a:p>
            <a:pPr marL="0" indent="0">
              <a:buNone/>
            </a:pPr>
            <a:r>
              <a:rPr lang="fr-FR" altLang="fr-FR" sz="200" dirty="0">
                <a:solidFill>
                  <a:schemeClr val="bg1"/>
                </a:solidFill>
              </a:rPr>
              <a:t>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 2011, American hospitals spent over </a:t>
            </a:r>
            <a:r>
              <a:rPr lang="en-US" sz="2400" b="1" dirty="0">
                <a:solidFill>
                  <a:schemeClr val="tx1"/>
                </a:solidFill>
              </a:rPr>
              <a:t>$41 billion </a:t>
            </a:r>
            <a:r>
              <a:rPr lang="en-US" sz="2400" dirty="0">
                <a:solidFill>
                  <a:schemeClr val="tx1"/>
                </a:solidFill>
              </a:rPr>
              <a:t>on diabetic patients who got readmitted within 30 days of discharge.</a:t>
            </a:r>
            <a:endParaRPr lang="fr-FR" alt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66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AF76E-A423-426C-84A7-872EEAD7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08" y="624110"/>
            <a:ext cx="10033620" cy="1280890"/>
          </a:xfrm>
        </p:spPr>
        <p:txBody>
          <a:bodyPr>
            <a:normAutofit/>
          </a:bodyPr>
          <a:lstStyle/>
          <a:p>
            <a:pPr algn="ctr"/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Data Description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24F97-EF47-4451-9529-090E85A6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07" y="1828806"/>
            <a:ext cx="10402958" cy="217335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A 10-year study (1999-2008) was carried out in 130 US hospitals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registering </a:t>
            </a:r>
            <a:r>
              <a:rPr lang="en-US" sz="2200" dirty="0" err="1"/>
              <a:t>datas</a:t>
            </a:r>
            <a:r>
              <a:rPr lang="en-US" sz="2200" dirty="0"/>
              <a:t> for 101.000 diabetes patients in the Health Facts Database,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including over 50 features representing patient and hospital outcomes,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 order to predict the probability of readmission of diabetic patient.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71FEB4-02A3-4130-A67F-E7E10192D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24" t="33338" r="35936" b="33325"/>
          <a:stretch/>
        </p:blipFill>
        <p:spPr>
          <a:xfrm>
            <a:off x="2855874" y="4005056"/>
            <a:ext cx="3790951" cy="2438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CD6747-7D0B-4CEB-A174-44D7139B1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35" t="29431" r="36009" b="37362"/>
          <a:stretch/>
        </p:blipFill>
        <p:spPr>
          <a:xfrm>
            <a:off x="6593817" y="4014581"/>
            <a:ext cx="3571876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8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81B66-C73D-429F-B222-B5AF2C6C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624110"/>
            <a:ext cx="9914351" cy="1280890"/>
          </a:xfrm>
        </p:spPr>
        <p:txBody>
          <a:bodyPr>
            <a:normAutofit/>
          </a:bodyPr>
          <a:lstStyle/>
          <a:p>
            <a:pPr algn="ctr"/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Model building process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7C4FD-79C3-409C-A75F-88EA07B2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876808"/>
            <a:ext cx="4757530" cy="15505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err="1"/>
              <a:t>According</a:t>
            </a:r>
            <a:r>
              <a:rPr lang="fr-FR" dirty="0"/>
              <a:t> to </a:t>
            </a:r>
            <a:r>
              <a:rPr lang="fr-FR" dirty="0" err="1"/>
              <a:t>Pycaret</a:t>
            </a:r>
            <a:r>
              <a:rPr lang="fr-FR" dirty="0"/>
              <a:t> (a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librairy</a:t>
            </a:r>
            <a:r>
              <a:rPr lang="fr-FR" dirty="0"/>
              <a:t>), the best </a:t>
            </a:r>
            <a:r>
              <a:rPr lang="fr-FR" dirty="0" err="1"/>
              <a:t>performing</a:t>
            </a:r>
            <a:r>
              <a:rPr lang="fr-FR" dirty="0"/>
              <a:t> model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obtained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/>
              <a:t>Gradient </a:t>
            </a:r>
            <a:r>
              <a:rPr lang="fr-FR" b="1" dirty="0" err="1"/>
              <a:t>Boosting</a:t>
            </a:r>
            <a:r>
              <a:rPr lang="fr-FR" b="1" dirty="0"/>
              <a:t> Classifier </a:t>
            </a:r>
            <a:r>
              <a:rPr lang="fr-FR" dirty="0"/>
              <a:t>(</a:t>
            </a:r>
            <a:r>
              <a:rPr lang="fr-FR" dirty="0" err="1"/>
              <a:t>though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a </a:t>
            </a:r>
            <a:r>
              <a:rPr lang="fr-FR" dirty="0" err="1"/>
              <a:t>poor</a:t>
            </a:r>
            <a:r>
              <a:rPr lang="fr-FR" dirty="0"/>
              <a:t> performance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/>
              <a:t>AUC = 0,66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CCC836-1976-4BB7-850F-64F42A51A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6" t="30733" r="38499" b="43353"/>
          <a:stretch/>
        </p:blipFill>
        <p:spPr>
          <a:xfrm>
            <a:off x="2112134" y="1974577"/>
            <a:ext cx="9761527" cy="2425148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A4F45A8-DCC1-41D9-813A-884CFA1D0BEC}"/>
              </a:ext>
            </a:extLst>
          </p:cNvPr>
          <p:cNvCxnSpPr/>
          <p:nvPr/>
        </p:nvCxnSpPr>
        <p:spPr>
          <a:xfrm>
            <a:off x="3670853" y="2438402"/>
            <a:ext cx="636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64975E3-B22B-492C-92FF-50BE0CF7FFC4}"/>
              </a:ext>
            </a:extLst>
          </p:cNvPr>
          <p:cNvCxnSpPr>
            <a:cxnSpLocks/>
          </p:cNvCxnSpPr>
          <p:nvPr/>
        </p:nvCxnSpPr>
        <p:spPr>
          <a:xfrm>
            <a:off x="5075584" y="2849219"/>
            <a:ext cx="689113" cy="92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7E209AE-5B87-48D0-A0C4-9FA93985FF1E}"/>
              </a:ext>
            </a:extLst>
          </p:cNvPr>
          <p:cNvCxnSpPr>
            <a:cxnSpLocks/>
          </p:cNvCxnSpPr>
          <p:nvPr/>
        </p:nvCxnSpPr>
        <p:spPr>
          <a:xfrm flipV="1">
            <a:off x="6493566" y="2650438"/>
            <a:ext cx="662609" cy="62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4F343D8-8C5D-4C01-BB91-E55AC8931535}"/>
              </a:ext>
            </a:extLst>
          </p:cNvPr>
          <p:cNvCxnSpPr/>
          <p:nvPr/>
        </p:nvCxnSpPr>
        <p:spPr>
          <a:xfrm>
            <a:off x="5870714" y="2438402"/>
            <a:ext cx="1285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005DEEB-A0AD-4EE9-9CFA-96690628B8E6}"/>
              </a:ext>
            </a:extLst>
          </p:cNvPr>
          <p:cNvCxnSpPr>
            <a:cxnSpLocks/>
          </p:cNvCxnSpPr>
          <p:nvPr/>
        </p:nvCxnSpPr>
        <p:spPr>
          <a:xfrm>
            <a:off x="8825949" y="2478158"/>
            <a:ext cx="993913" cy="523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74A10A0-44C4-4947-B86D-202008A37E36}"/>
              </a:ext>
            </a:extLst>
          </p:cNvPr>
          <p:cNvCxnSpPr>
            <a:cxnSpLocks/>
          </p:cNvCxnSpPr>
          <p:nvPr/>
        </p:nvCxnSpPr>
        <p:spPr>
          <a:xfrm>
            <a:off x="10853530" y="3525080"/>
            <a:ext cx="425796" cy="251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9E049B2-D0DB-445B-8FAE-FBB29C1AF0A8}"/>
              </a:ext>
            </a:extLst>
          </p:cNvPr>
          <p:cNvSpPr txBox="1"/>
          <p:nvPr/>
        </p:nvSpPr>
        <p:spPr>
          <a:xfrm>
            <a:off x="5897218" y="2239617"/>
            <a:ext cx="113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Usefull</a:t>
            </a:r>
            <a:r>
              <a:rPr lang="fr-FR" sz="1000" dirty="0"/>
              <a:t> </a:t>
            </a:r>
            <a:r>
              <a:rPr lang="fr-FR" sz="1000" dirty="0" err="1"/>
              <a:t>features</a:t>
            </a:r>
            <a:endParaRPr lang="fr-FR" sz="10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B7D3692-B668-4007-87A1-01F920397222}"/>
              </a:ext>
            </a:extLst>
          </p:cNvPr>
          <p:cNvSpPr txBox="1"/>
          <p:nvPr/>
        </p:nvSpPr>
        <p:spPr>
          <a:xfrm>
            <a:off x="4671394" y="2869099"/>
            <a:ext cx="113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Useless</a:t>
            </a:r>
            <a:r>
              <a:rPr lang="fr-FR" sz="1000" dirty="0"/>
              <a:t> </a:t>
            </a:r>
            <a:r>
              <a:rPr lang="fr-FR" sz="1000" dirty="0" err="1"/>
              <a:t>features</a:t>
            </a:r>
            <a:endParaRPr lang="fr-FR" sz="1000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A068FF3D-0099-4AFB-8738-51AA28F12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40" t="41672" r="45967" b="11708"/>
          <a:stretch/>
        </p:blipFill>
        <p:spPr>
          <a:xfrm>
            <a:off x="1419704" y="3795134"/>
            <a:ext cx="3960681" cy="27911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20C6192-0C73-4CC8-922C-B5D30C91CDAC}"/>
              </a:ext>
            </a:extLst>
          </p:cNvPr>
          <p:cNvSpPr/>
          <p:nvPr/>
        </p:nvSpPr>
        <p:spPr>
          <a:xfrm>
            <a:off x="6096000" y="4744279"/>
            <a:ext cx="4757530" cy="16830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22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A87E65-68C7-4D06-B46E-1706ADE3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8" y="376498"/>
            <a:ext cx="9937142" cy="1280890"/>
          </a:xfrm>
        </p:spPr>
        <p:txBody>
          <a:bodyPr>
            <a:noAutofit/>
          </a:bodyPr>
          <a:lstStyle/>
          <a:p>
            <a:pPr algn="ctr"/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Important </a:t>
            </a:r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features</a:t>
            </a:r>
            <a:br>
              <a:rPr lang="fr-FR" sz="45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in </a:t>
            </a:r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this</a:t>
            </a:r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4500" dirty="0" err="1">
                <a:solidFill>
                  <a:schemeClr val="accent2">
                    <a:lumMod val="50000"/>
                  </a:schemeClr>
                </a:solidFill>
              </a:rPr>
              <a:t>prediction</a:t>
            </a:r>
            <a:r>
              <a:rPr lang="fr-FR" sz="4500" dirty="0">
                <a:solidFill>
                  <a:schemeClr val="accent2">
                    <a:lumMod val="50000"/>
                  </a:schemeClr>
                </a:solidFill>
              </a:rPr>
              <a:t>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6002E-710E-4272-A79A-4CB68A94B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68" y="2279372"/>
            <a:ext cx="3570722" cy="43467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This </a:t>
            </a:r>
            <a:r>
              <a:rPr lang="fr-FR" dirty="0" err="1"/>
              <a:t>study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carried</a:t>
            </a:r>
            <a:r>
              <a:rPr lang="fr-FR" dirty="0"/>
              <a:t> out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hospitals</a:t>
            </a:r>
            <a:r>
              <a:rPr lang="fr-FR" dirty="0"/>
              <a:t> can </a:t>
            </a:r>
            <a:r>
              <a:rPr lang="fr-FR" dirty="0" err="1"/>
              <a:t>adapt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 practices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readmission</a:t>
            </a:r>
            <a:r>
              <a:rPr lang="fr-FR" dirty="0"/>
              <a:t> rate. </a:t>
            </a:r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note </a:t>
            </a:r>
            <a:r>
              <a:rPr lang="fr-FR" dirty="0" err="1"/>
              <a:t>that</a:t>
            </a:r>
            <a:r>
              <a:rPr lang="fr-FR" dirty="0"/>
              <a:t>, </a:t>
            </a:r>
            <a:r>
              <a:rPr lang="fr-FR" dirty="0" err="1"/>
              <a:t>excpet</a:t>
            </a:r>
            <a:r>
              <a:rPr lang="fr-FR" dirty="0"/>
              <a:t> for the </a:t>
            </a:r>
            <a:r>
              <a:rPr lang="fr-FR" dirty="0" err="1"/>
              <a:t>Metformin</a:t>
            </a:r>
            <a:r>
              <a:rPr lang="fr-FR" dirty="0"/>
              <a:t>, the important </a:t>
            </a:r>
            <a:r>
              <a:rPr lang="fr-FR" dirty="0" err="1"/>
              <a:t>features</a:t>
            </a:r>
            <a:r>
              <a:rPr lang="fr-FR" dirty="0"/>
              <a:t> on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 model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are not </a:t>
            </a:r>
            <a:r>
              <a:rPr lang="fr-FR" dirty="0" err="1"/>
              <a:t>really</a:t>
            </a:r>
            <a:r>
              <a:rPr lang="fr-FR" dirty="0"/>
              <a:t> up to </a:t>
            </a:r>
            <a:r>
              <a:rPr lang="fr-FR" dirty="0" err="1"/>
              <a:t>them</a:t>
            </a:r>
            <a:r>
              <a:rPr lang="fr-FR" dirty="0"/>
              <a:t> (or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ethically</a:t>
            </a:r>
            <a:r>
              <a:rPr lang="fr-FR" dirty="0"/>
              <a:t> </a:t>
            </a:r>
            <a:r>
              <a:rPr lang="fr-FR" dirty="0" err="1"/>
              <a:t>questionable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sz="200" dirty="0">
                <a:solidFill>
                  <a:schemeClr val="bg1"/>
                </a:solidFill>
              </a:rPr>
              <a:t>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ym typeface="Wingdings" panose="05000000000000000000" pitchFamily="2" charset="2"/>
              </a:rPr>
              <a:t>H</a:t>
            </a:r>
            <a:r>
              <a:rPr lang="en-US" dirty="0" err="1"/>
              <a:t>ospitals</a:t>
            </a:r>
            <a:r>
              <a:rPr lang="en-US" dirty="0"/>
              <a:t> have been advised to work not only on inpatient treatment but also on continued care after discharge.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2FB8E14-E2F8-4F48-AC6C-BF4E3C3FE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0" t="42844" r="43551" b="25902"/>
          <a:stretch/>
        </p:blipFill>
        <p:spPr>
          <a:xfrm>
            <a:off x="5327374" y="2278585"/>
            <a:ext cx="6559827" cy="389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0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685A89A-5A19-49BB-81B8-9EE06213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87" y="2770962"/>
            <a:ext cx="10442713" cy="1280890"/>
          </a:xfrm>
        </p:spPr>
        <p:txBody>
          <a:bodyPr>
            <a:normAutofit/>
          </a:bodyPr>
          <a:lstStyle/>
          <a:p>
            <a:pPr algn="ctr"/>
            <a:r>
              <a:rPr lang="fr-FR" sz="5000" dirty="0" err="1">
                <a:solidFill>
                  <a:schemeClr val="accent2">
                    <a:lumMod val="50000"/>
                  </a:schemeClr>
                </a:solidFill>
              </a:rPr>
              <a:t>Thank</a:t>
            </a:r>
            <a:r>
              <a:rPr lang="fr-FR" sz="5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5000" dirty="0" err="1">
                <a:solidFill>
                  <a:schemeClr val="accent2">
                    <a:lumMod val="50000"/>
                  </a:schemeClr>
                </a:solidFill>
              </a:rPr>
              <a:t>you</a:t>
            </a:r>
            <a:r>
              <a:rPr lang="fr-FR" sz="5000" dirty="0">
                <a:solidFill>
                  <a:schemeClr val="accent2">
                    <a:lumMod val="50000"/>
                  </a:schemeClr>
                </a:solidFill>
              </a:rPr>
              <a:t> for </a:t>
            </a:r>
            <a:r>
              <a:rPr lang="fr-FR" sz="5000" dirty="0" err="1">
                <a:solidFill>
                  <a:schemeClr val="accent2">
                    <a:lumMod val="50000"/>
                  </a:schemeClr>
                </a:solidFill>
              </a:rPr>
              <a:t>your</a:t>
            </a:r>
            <a:r>
              <a:rPr lang="fr-FR" sz="5000" dirty="0">
                <a:solidFill>
                  <a:schemeClr val="accent2">
                    <a:lumMod val="50000"/>
                  </a:schemeClr>
                </a:solidFill>
              </a:rPr>
              <a:t> attention !</a:t>
            </a:r>
          </a:p>
        </p:txBody>
      </p:sp>
    </p:spTree>
    <p:extLst>
      <p:ext uri="{BB962C8B-B14F-4D97-AF65-F5344CB8AC3E}">
        <p14:creationId xmlns:p14="http://schemas.microsoft.com/office/powerpoint/2010/main" val="302467232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621</TotalTime>
  <Words>282</Words>
  <Application>Microsoft Office PowerPoint</Application>
  <PresentationFormat>Grand écran</PresentationFormat>
  <Paragraphs>28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Brin</vt:lpstr>
      <vt:lpstr>Prediction on hospital readmissions                                    of diabetese patients</vt:lpstr>
      <vt:lpstr>A public health problem</vt:lpstr>
      <vt:lpstr>A public money problem</vt:lpstr>
      <vt:lpstr>Data Description </vt:lpstr>
      <vt:lpstr>Model building process</vt:lpstr>
      <vt:lpstr>Important features in this prediction model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on hospital readmission            of diabetese patients</dc:title>
  <dc:creator>Marie Navarro</dc:creator>
  <cp:lastModifiedBy>Marie Navarro</cp:lastModifiedBy>
  <cp:revision>41</cp:revision>
  <dcterms:created xsi:type="dcterms:W3CDTF">2020-10-22T07:28:06Z</dcterms:created>
  <dcterms:modified xsi:type="dcterms:W3CDTF">2020-10-23T09:43:39Z</dcterms:modified>
</cp:coreProperties>
</file>