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127E1-7B5C-42F2-B6DC-D96B0D122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586" y="2329071"/>
            <a:ext cx="8915400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Prediction</a:t>
            </a:r>
            <a:br>
              <a:rPr lang="fr-FR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on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hospital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readmissions                                   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of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diabetese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patients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36579A-5834-4655-8133-46391A0E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587" y="5300870"/>
            <a:ext cx="8915399" cy="894339"/>
          </a:xfrm>
        </p:spPr>
        <p:txBody>
          <a:bodyPr/>
          <a:lstStyle/>
          <a:p>
            <a:pPr algn="ctr"/>
            <a:r>
              <a:rPr lang="fr-FR" dirty="0" err="1"/>
              <a:t>Presented</a:t>
            </a:r>
            <a:r>
              <a:rPr lang="fr-FR" dirty="0"/>
              <a:t> by Marie NAVARRO</a:t>
            </a:r>
          </a:p>
          <a:p>
            <a:pPr algn="ctr"/>
            <a:r>
              <a:rPr lang="fr-FR" i="1" dirty="0"/>
              <a:t>github.com/MarieNav/Prediction_Diabetics_Readmission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5A8FEA-5A62-454E-A7F1-431B4C898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7" t="14756" r="17076" b="14752"/>
          <a:stretch/>
        </p:blipFill>
        <p:spPr>
          <a:xfrm>
            <a:off x="9488556" y="632945"/>
            <a:ext cx="1391479" cy="15107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0731B5-03B9-4644-ABA7-60812903DF72}"/>
              </a:ext>
            </a:extLst>
          </p:cNvPr>
          <p:cNvSpPr txBox="1"/>
          <p:nvPr/>
        </p:nvSpPr>
        <p:spPr>
          <a:xfrm>
            <a:off x="1311961" y="1030509"/>
            <a:ext cx="37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Analytics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bootcamp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189294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CBBF6-9380-496E-BC8D-7784F751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5" y="624110"/>
            <a:ext cx="9887847" cy="780618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A public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health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problem</a:t>
            </a:r>
            <a:endParaRPr lang="fr-FR" sz="45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EF7985-394D-4DB9-BE48-17F071C6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48" y="1747829"/>
            <a:ext cx="8853641" cy="46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7CA6D-86F9-4FD3-AB9F-45AF0B4F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71" y="624110"/>
            <a:ext cx="9861342" cy="833629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A public money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problem</a:t>
            </a:r>
            <a:endParaRPr lang="fr-FR" sz="4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667200-43D7-40C6-802B-657B6755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82" y="2054088"/>
            <a:ext cx="9395792" cy="4333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* </a:t>
            </a:r>
            <a:r>
              <a:rPr lang="fr-FR" sz="2400" dirty="0" err="1">
                <a:solidFill>
                  <a:schemeClr val="tx1"/>
                </a:solidFill>
              </a:rPr>
              <a:t>According</a:t>
            </a:r>
            <a:r>
              <a:rPr lang="fr-FR" sz="2400" dirty="0">
                <a:solidFill>
                  <a:schemeClr val="tx1"/>
                </a:solidFill>
              </a:rPr>
              <a:t> to the CNAM (</a:t>
            </a:r>
            <a:r>
              <a:rPr lang="fr-FR" sz="2400" i="1" dirty="0">
                <a:solidFill>
                  <a:schemeClr val="tx1"/>
                </a:solidFill>
              </a:rPr>
              <a:t>french </a:t>
            </a:r>
            <a:r>
              <a:rPr lang="fr-FR" sz="2400" i="1" dirty="0" err="1">
                <a:solidFill>
                  <a:schemeClr val="tx1"/>
                </a:solidFill>
              </a:rPr>
              <a:t>health</a:t>
            </a:r>
            <a:r>
              <a:rPr lang="fr-FR" sz="2400" i="1" dirty="0">
                <a:solidFill>
                  <a:schemeClr val="tx1"/>
                </a:solidFill>
              </a:rPr>
              <a:t> </a:t>
            </a:r>
            <a:r>
              <a:rPr lang="fr-FR" sz="2400" i="1" dirty="0" err="1">
                <a:solidFill>
                  <a:schemeClr val="tx1"/>
                </a:solidFill>
              </a:rPr>
              <a:t>insurance</a:t>
            </a:r>
            <a:r>
              <a:rPr lang="fr-FR" sz="2400" i="1" dirty="0">
                <a:solidFill>
                  <a:schemeClr val="tx1"/>
                </a:solidFill>
              </a:rPr>
              <a:t> </a:t>
            </a:r>
            <a:r>
              <a:rPr lang="fr-FR" sz="2400" i="1" dirty="0" err="1">
                <a:solidFill>
                  <a:schemeClr val="tx1"/>
                </a:solidFill>
              </a:rPr>
              <a:t>treasury</a:t>
            </a:r>
            <a:r>
              <a:rPr lang="fr-FR" sz="2400" dirty="0">
                <a:solidFill>
                  <a:schemeClr val="tx1"/>
                </a:solidFill>
              </a:rPr>
              <a:t>) : </a:t>
            </a:r>
          </a:p>
          <a:p>
            <a:pPr marL="0" indent="0">
              <a:buNone/>
            </a:pPr>
            <a:r>
              <a:rPr lang="fr-FR" sz="200" dirty="0">
                <a:solidFill>
                  <a:schemeClr val="bg1"/>
                </a:solidFill>
              </a:rPr>
              <a:t>a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In 2014, in France, </a:t>
            </a:r>
            <a:r>
              <a:rPr lang="fr-FR" altLang="fr-FR" sz="2400" dirty="0">
                <a:solidFill>
                  <a:schemeClr val="tx1"/>
                </a:solidFill>
              </a:rPr>
              <a:t>The </a:t>
            </a:r>
            <a:r>
              <a:rPr lang="fr-FR" altLang="fr-FR" sz="2400" dirty="0" err="1">
                <a:solidFill>
                  <a:schemeClr val="tx1"/>
                </a:solidFill>
              </a:rPr>
              <a:t>sum</a:t>
            </a:r>
            <a:r>
              <a:rPr lang="fr-FR" altLang="fr-FR" sz="2400" dirty="0">
                <a:solidFill>
                  <a:schemeClr val="tx1"/>
                </a:solidFill>
              </a:rPr>
              <a:t> of all </a:t>
            </a:r>
            <a:r>
              <a:rPr lang="fr-FR" altLang="fr-FR" sz="2400" dirty="0" err="1">
                <a:solidFill>
                  <a:schemeClr val="tx1"/>
                </a:solidFill>
              </a:rPr>
              <a:t>reimbursed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  <a:r>
              <a:rPr lang="fr-FR" altLang="fr-FR" sz="2400" dirty="0" err="1">
                <a:solidFill>
                  <a:schemeClr val="tx1"/>
                </a:solidFill>
              </a:rPr>
              <a:t>expenses</a:t>
            </a:r>
            <a:r>
              <a:rPr lang="fr-FR" altLang="fr-FR" sz="2400" dirty="0">
                <a:solidFill>
                  <a:schemeClr val="tx1"/>
                </a:solidFill>
              </a:rPr>
              <a:t> to </a:t>
            </a:r>
            <a:r>
              <a:rPr lang="fr-FR" altLang="fr-FR" sz="2400" dirty="0" err="1">
                <a:solidFill>
                  <a:schemeClr val="tx1"/>
                </a:solidFill>
              </a:rPr>
              <a:t>diabetic</a:t>
            </a:r>
            <a:r>
              <a:rPr lang="fr-FR" altLang="fr-FR" sz="2400" dirty="0">
                <a:solidFill>
                  <a:schemeClr val="tx1"/>
                </a:solidFill>
              </a:rPr>
              <a:t> patients </a:t>
            </a:r>
            <a:r>
              <a:rPr lang="fr-FR" altLang="fr-FR" sz="2400" dirty="0" err="1">
                <a:solidFill>
                  <a:schemeClr val="tx1"/>
                </a:solidFill>
              </a:rPr>
              <a:t>amounts</a:t>
            </a:r>
            <a:r>
              <a:rPr lang="fr-FR" altLang="fr-FR" sz="2400" dirty="0">
                <a:solidFill>
                  <a:schemeClr val="tx1"/>
                </a:solidFill>
              </a:rPr>
              <a:t> to </a:t>
            </a:r>
            <a:r>
              <a:rPr lang="fr-FR" altLang="fr-FR" sz="2400" b="1" dirty="0">
                <a:solidFill>
                  <a:schemeClr val="tx1"/>
                </a:solidFill>
              </a:rPr>
              <a:t>19 billion euros </a:t>
            </a:r>
            <a:r>
              <a:rPr lang="fr-FR" altLang="fr-FR" sz="2400" dirty="0">
                <a:solidFill>
                  <a:schemeClr val="tx1"/>
                </a:solidFill>
              </a:rPr>
              <a:t>per </a:t>
            </a:r>
            <a:r>
              <a:rPr lang="fr-FR" altLang="fr-FR" sz="2400" dirty="0" err="1">
                <a:solidFill>
                  <a:schemeClr val="tx1"/>
                </a:solidFill>
              </a:rPr>
              <a:t>year</a:t>
            </a:r>
            <a:r>
              <a:rPr lang="fr-FR" altLang="fr-FR" sz="2400" dirty="0">
                <a:solidFill>
                  <a:schemeClr val="tx1"/>
                </a:solidFill>
              </a:rPr>
              <a:t>, i.e. </a:t>
            </a:r>
            <a:r>
              <a:rPr lang="fr-FR" altLang="fr-FR" sz="2400" b="1" dirty="0">
                <a:solidFill>
                  <a:schemeClr val="tx1"/>
                </a:solidFill>
              </a:rPr>
              <a:t>15% of </a:t>
            </a:r>
            <a:r>
              <a:rPr lang="fr-FR" altLang="fr-FR" sz="2400" b="1" dirty="0" err="1">
                <a:solidFill>
                  <a:schemeClr val="tx1"/>
                </a:solidFill>
              </a:rPr>
              <a:t>health</a:t>
            </a:r>
            <a:r>
              <a:rPr lang="fr-FR" altLang="fr-FR" sz="2400" b="1" dirty="0">
                <a:solidFill>
                  <a:schemeClr val="tx1"/>
                </a:solidFill>
              </a:rPr>
              <a:t> </a:t>
            </a:r>
            <a:r>
              <a:rPr lang="fr-FR" altLang="fr-FR" sz="2400" b="1" dirty="0" err="1">
                <a:solidFill>
                  <a:schemeClr val="tx1"/>
                </a:solidFill>
              </a:rPr>
              <a:t>insurance</a:t>
            </a:r>
            <a:r>
              <a:rPr lang="fr-FR" altLang="fr-FR" sz="2400" b="1" dirty="0">
                <a:solidFill>
                  <a:schemeClr val="tx1"/>
                </a:solidFill>
              </a:rPr>
              <a:t> </a:t>
            </a:r>
            <a:r>
              <a:rPr lang="fr-FR" altLang="fr-FR" sz="2400" b="1" dirty="0" err="1">
                <a:solidFill>
                  <a:schemeClr val="tx1"/>
                </a:solidFill>
              </a:rPr>
              <a:t>expenses</a:t>
            </a:r>
            <a:r>
              <a:rPr lang="fr-FR" altLang="fr-FR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altLang="fr-FR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* </a:t>
            </a:r>
            <a:r>
              <a:rPr lang="fr-FR" sz="2400" dirty="0" err="1">
                <a:solidFill>
                  <a:schemeClr val="tx1"/>
                </a:solidFill>
              </a:rPr>
              <a:t>According</a:t>
            </a:r>
            <a:r>
              <a:rPr lang="fr-FR" sz="2400" dirty="0">
                <a:solidFill>
                  <a:schemeClr val="tx1"/>
                </a:solidFill>
              </a:rPr>
              <a:t> to the NCBI (</a:t>
            </a:r>
            <a:r>
              <a:rPr lang="fr-FR" sz="2400" i="1" dirty="0">
                <a:solidFill>
                  <a:schemeClr val="tx1"/>
                </a:solidFill>
              </a:rPr>
              <a:t>National Center for </a:t>
            </a:r>
            <a:r>
              <a:rPr lang="fr-FR" sz="2400" i="1" dirty="0" err="1">
                <a:solidFill>
                  <a:schemeClr val="tx1"/>
                </a:solidFill>
              </a:rPr>
              <a:t>Biotechnology</a:t>
            </a:r>
            <a:r>
              <a:rPr lang="fr-FR" sz="2400" i="1" dirty="0">
                <a:solidFill>
                  <a:schemeClr val="tx1"/>
                </a:solidFill>
              </a:rPr>
              <a:t> Information</a:t>
            </a:r>
            <a:r>
              <a:rPr lang="fr-FR" sz="2400" dirty="0">
                <a:solidFill>
                  <a:schemeClr val="tx1"/>
                </a:solidFill>
              </a:rPr>
              <a:t>):</a:t>
            </a:r>
          </a:p>
          <a:p>
            <a:pPr marL="0" indent="0">
              <a:buNone/>
            </a:pPr>
            <a:r>
              <a:rPr lang="fr-FR" altLang="fr-FR" sz="200" dirty="0">
                <a:solidFill>
                  <a:schemeClr val="bg1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 2011, American hospitals spent over </a:t>
            </a:r>
            <a:r>
              <a:rPr lang="en-US" sz="2400" b="1" dirty="0">
                <a:solidFill>
                  <a:schemeClr val="tx1"/>
                </a:solidFill>
              </a:rPr>
              <a:t>$41 billion </a:t>
            </a:r>
            <a:r>
              <a:rPr lang="en-US" sz="2400" dirty="0">
                <a:solidFill>
                  <a:schemeClr val="tx1"/>
                </a:solidFill>
              </a:rPr>
              <a:t>on diabetic patients who got readmitted within 30 days of discharge.</a:t>
            </a:r>
            <a:endParaRPr lang="fr-FR" alt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6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AF76E-A423-426C-84A7-872EEAD7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08" y="624110"/>
            <a:ext cx="10033620" cy="1280890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Data Description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24F97-EF47-4451-9529-090E85A6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07" y="1828806"/>
            <a:ext cx="10402958" cy="21733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A 10-year study (1999-2008) was carried out in 130 US hospitals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registering </a:t>
            </a:r>
            <a:r>
              <a:rPr lang="en-US" sz="2200" dirty="0" err="1"/>
              <a:t>datas</a:t>
            </a:r>
            <a:r>
              <a:rPr lang="en-US" sz="2200" dirty="0"/>
              <a:t> for 101.000 diabetes patients in the Health Facts Database,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including over 50 features representing patient and hospital outcomes,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 order to predict the probability of readmission of diabetic patient.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71FEB4-02A3-4130-A67F-E7E10192D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24" t="33338" r="35936" b="33325"/>
          <a:stretch/>
        </p:blipFill>
        <p:spPr>
          <a:xfrm>
            <a:off x="2855874" y="4005056"/>
            <a:ext cx="3790951" cy="2438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CD6747-7D0B-4CEB-A174-44D7139B1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35" t="29431" r="36009" b="37362"/>
          <a:stretch/>
        </p:blipFill>
        <p:spPr>
          <a:xfrm>
            <a:off x="6593817" y="4014581"/>
            <a:ext cx="357187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8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81B66-C73D-429F-B222-B5AF2C6C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624110"/>
            <a:ext cx="9914351" cy="1280890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Model building process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CCC836-1976-4BB7-850F-64F42A51A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" t="30733" r="38499" b="43353"/>
          <a:stretch/>
        </p:blipFill>
        <p:spPr>
          <a:xfrm>
            <a:off x="1913354" y="1789045"/>
            <a:ext cx="9761527" cy="2425148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A4F45A8-DCC1-41D9-813A-884CFA1D0BEC}"/>
              </a:ext>
            </a:extLst>
          </p:cNvPr>
          <p:cNvCxnSpPr/>
          <p:nvPr/>
        </p:nvCxnSpPr>
        <p:spPr>
          <a:xfrm>
            <a:off x="3472073" y="2252870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64975E3-B22B-492C-92FF-50BE0CF7FFC4}"/>
              </a:ext>
            </a:extLst>
          </p:cNvPr>
          <p:cNvCxnSpPr>
            <a:cxnSpLocks/>
          </p:cNvCxnSpPr>
          <p:nvPr/>
        </p:nvCxnSpPr>
        <p:spPr>
          <a:xfrm>
            <a:off x="4876804" y="2663687"/>
            <a:ext cx="689113" cy="92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7E209AE-5B87-48D0-A0C4-9FA93985FF1E}"/>
              </a:ext>
            </a:extLst>
          </p:cNvPr>
          <p:cNvCxnSpPr>
            <a:cxnSpLocks/>
          </p:cNvCxnSpPr>
          <p:nvPr/>
        </p:nvCxnSpPr>
        <p:spPr>
          <a:xfrm flipV="1">
            <a:off x="6294786" y="2464906"/>
            <a:ext cx="662609" cy="62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4F343D8-8C5D-4C01-BB91-E55AC8931535}"/>
              </a:ext>
            </a:extLst>
          </p:cNvPr>
          <p:cNvCxnSpPr/>
          <p:nvPr/>
        </p:nvCxnSpPr>
        <p:spPr>
          <a:xfrm>
            <a:off x="5671934" y="2252870"/>
            <a:ext cx="128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005DEEB-A0AD-4EE9-9CFA-96690628B8E6}"/>
              </a:ext>
            </a:extLst>
          </p:cNvPr>
          <p:cNvCxnSpPr>
            <a:cxnSpLocks/>
          </p:cNvCxnSpPr>
          <p:nvPr/>
        </p:nvCxnSpPr>
        <p:spPr>
          <a:xfrm>
            <a:off x="8627169" y="2292626"/>
            <a:ext cx="993913" cy="523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74A10A0-44C4-4947-B86D-202008A37E36}"/>
              </a:ext>
            </a:extLst>
          </p:cNvPr>
          <p:cNvCxnSpPr>
            <a:cxnSpLocks/>
          </p:cNvCxnSpPr>
          <p:nvPr/>
        </p:nvCxnSpPr>
        <p:spPr>
          <a:xfrm>
            <a:off x="10654750" y="3339548"/>
            <a:ext cx="425796" cy="251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9E049B2-D0DB-445B-8FAE-FBB29C1AF0A8}"/>
              </a:ext>
            </a:extLst>
          </p:cNvPr>
          <p:cNvSpPr txBox="1"/>
          <p:nvPr/>
        </p:nvSpPr>
        <p:spPr>
          <a:xfrm>
            <a:off x="5698438" y="2054085"/>
            <a:ext cx="113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Usefull</a:t>
            </a:r>
            <a:r>
              <a:rPr lang="fr-FR" sz="1000" dirty="0"/>
              <a:t> </a:t>
            </a:r>
            <a:r>
              <a:rPr lang="fr-FR" sz="1000" dirty="0" err="1"/>
              <a:t>features</a:t>
            </a:r>
            <a:endParaRPr lang="fr-FR" sz="1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B7D3692-B668-4007-87A1-01F920397222}"/>
              </a:ext>
            </a:extLst>
          </p:cNvPr>
          <p:cNvSpPr txBox="1"/>
          <p:nvPr/>
        </p:nvSpPr>
        <p:spPr>
          <a:xfrm>
            <a:off x="4472614" y="2683567"/>
            <a:ext cx="113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Useless</a:t>
            </a:r>
            <a:r>
              <a:rPr lang="fr-FR" sz="1000" dirty="0"/>
              <a:t> </a:t>
            </a:r>
            <a:r>
              <a:rPr lang="fr-FR" sz="1000" dirty="0" err="1"/>
              <a:t>features</a:t>
            </a:r>
            <a:endParaRPr lang="fr-FR" sz="1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4A9ACF-C204-4595-8886-C01FB21FF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87" y="3669512"/>
            <a:ext cx="3882271" cy="31235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ABEE0E-EA9F-452A-B4F7-937B6F9A0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41" y="4315168"/>
            <a:ext cx="3296752" cy="22351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F0FE7C4-7C81-4BD2-B1C4-8E13996C7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926" y="4322587"/>
            <a:ext cx="3503324" cy="22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8EE92-6C5F-4DDC-A203-53213D0F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624110"/>
            <a:ext cx="9914351" cy="1280890"/>
          </a:xfrm>
        </p:spPr>
        <p:txBody>
          <a:bodyPr>
            <a:normAutofit/>
          </a:bodyPr>
          <a:lstStyle/>
          <a:p>
            <a:pPr algn="ctr"/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Some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prediction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models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tested</a:t>
            </a:r>
            <a:endParaRPr lang="fr-FR" sz="45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E3BC58-1727-4DFC-A166-8E6313C12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" t="30603" r="70055" b="11968"/>
          <a:stretch/>
        </p:blipFill>
        <p:spPr>
          <a:xfrm>
            <a:off x="1126435" y="1965199"/>
            <a:ext cx="3937153" cy="47700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779D76-CC56-4BE6-AF66-A60365A59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179" y="1863043"/>
            <a:ext cx="5063586" cy="378443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B5A6332-8A81-4E1D-91E6-F4834796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588" y="5622026"/>
            <a:ext cx="7128412" cy="1075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Pycaret</a:t>
            </a:r>
            <a:r>
              <a:rPr lang="fr-FR" dirty="0"/>
              <a:t> (a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librairy</a:t>
            </a:r>
            <a:r>
              <a:rPr lang="fr-FR" dirty="0"/>
              <a:t>), the best </a:t>
            </a:r>
            <a:r>
              <a:rPr lang="fr-FR" dirty="0" err="1"/>
              <a:t>performing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/>
              <a:t>Gradient </a:t>
            </a:r>
            <a:r>
              <a:rPr lang="fr-FR" b="1" dirty="0" err="1"/>
              <a:t>Boosting</a:t>
            </a:r>
            <a:r>
              <a:rPr lang="fr-FR" b="1" dirty="0"/>
              <a:t> Classifier </a:t>
            </a:r>
            <a:r>
              <a:rPr lang="fr-FR" dirty="0"/>
              <a:t>(</a:t>
            </a:r>
            <a:r>
              <a:rPr lang="fr-FR" dirty="0" err="1"/>
              <a:t>though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a </a:t>
            </a:r>
            <a:r>
              <a:rPr lang="fr-FR" dirty="0" err="1"/>
              <a:t>poor</a:t>
            </a:r>
            <a:r>
              <a:rPr lang="fr-FR" dirty="0"/>
              <a:t> performance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/>
              <a:t>AUC = 0,66</a:t>
            </a:r>
            <a:r>
              <a:rPr lang="fr-FR" dirty="0"/>
              <a:t>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49BF5C-38BD-4F10-981E-4CB38293A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399" y="3038514"/>
            <a:ext cx="2260591" cy="174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4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87E65-68C7-4D06-B46E-1706ADE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8" y="376498"/>
            <a:ext cx="9937142" cy="1280890"/>
          </a:xfrm>
        </p:spPr>
        <p:txBody>
          <a:bodyPr>
            <a:no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Important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features</a:t>
            </a:r>
            <a:br>
              <a:rPr lang="fr-FR" sz="45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in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this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prediction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6002E-710E-4272-A79A-4CB68A94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68" y="2279372"/>
            <a:ext cx="3570722" cy="4346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This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carried</a:t>
            </a:r>
            <a:r>
              <a:rPr lang="fr-FR" dirty="0"/>
              <a:t> out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hospitals</a:t>
            </a:r>
            <a:r>
              <a:rPr lang="fr-FR" dirty="0"/>
              <a:t> can </a:t>
            </a:r>
            <a:r>
              <a:rPr lang="fr-FR" dirty="0" err="1"/>
              <a:t>adapt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 practices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readmission</a:t>
            </a:r>
            <a:r>
              <a:rPr lang="fr-FR" dirty="0"/>
              <a:t> rate. </a:t>
            </a: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note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excpet</a:t>
            </a:r>
            <a:r>
              <a:rPr lang="fr-FR" dirty="0"/>
              <a:t> for the </a:t>
            </a:r>
            <a:r>
              <a:rPr lang="fr-FR" dirty="0" err="1"/>
              <a:t>Metformin</a:t>
            </a:r>
            <a:r>
              <a:rPr lang="fr-FR" dirty="0"/>
              <a:t>, the important </a:t>
            </a:r>
            <a:r>
              <a:rPr lang="fr-FR" dirty="0" err="1"/>
              <a:t>features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are not </a:t>
            </a:r>
            <a:r>
              <a:rPr lang="fr-FR" dirty="0" err="1"/>
              <a:t>really</a:t>
            </a:r>
            <a:r>
              <a:rPr lang="fr-FR" dirty="0"/>
              <a:t> up to </a:t>
            </a:r>
            <a:r>
              <a:rPr lang="fr-FR" dirty="0" err="1"/>
              <a:t>them</a:t>
            </a:r>
            <a:r>
              <a:rPr lang="fr-FR" dirty="0"/>
              <a:t> (or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ethically</a:t>
            </a:r>
            <a:r>
              <a:rPr lang="fr-FR" dirty="0"/>
              <a:t> </a:t>
            </a:r>
            <a:r>
              <a:rPr lang="fr-FR" dirty="0" err="1"/>
              <a:t>questionable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sz="200" dirty="0">
                <a:solidFill>
                  <a:schemeClr val="bg1"/>
                </a:solidFill>
              </a:rPr>
              <a:t>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ym typeface="Wingdings" panose="05000000000000000000" pitchFamily="2" charset="2"/>
              </a:rPr>
              <a:t>H</a:t>
            </a:r>
            <a:r>
              <a:rPr lang="en-US" dirty="0" err="1"/>
              <a:t>ospitals</a:t>
            </a:r>
            <a:r>
              <a:rPr lang="en-US" dirty="0"/>
              <a:t> have been advised to work not only on inpatient treatment but also on continued care after discharge.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FB8E14-E2F8-4F48-AC6C-BF4E3C3FE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0" t="42844" r="43551" b="25902"/>
          <a:stretch/>
        </p:blipFill>
        <p:spPr>
          <a:xfrm>
            <a:off x="5459894" y="2278585"/>
            <a:ext cx="6559827" cy="38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685A89A-5A19-49BB-81B8-9EE0621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7" y="2770962"/>
            <a:ext cx="10442713" cy="1280890"/>
          </a:xfrm>
        </p:spPr>
        <p:txBody>
          <a:bodyPr>
            <a:normAutofit/>
          </a:bodyPr>
          <a:lstStyle/>
          <a:p>
            <a:pPr algn="ctr"/>
            <a:r>
              <a:rPr lang="fr-FR" sz="5000" dirty="0" err="1">
                <a:solidFill>
                  <a:schemeClr val="accent2">
                    <a:lumMod val="50000"/>
                  </a:schemeClr>
                </a:solidFill>
              </a:rPr>
              <a:t>Thank</a:t>
            </a:r>
            <a:r>
              <a:rPr lang="fr-FR" sz="5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5000" dirty="0" err="1">
                <a:solidFill>
                  <a:schemeClr val="accent2">
                    <a:lumMod val="50000"/>
                  </a:schemeClr>
                </a:solidFill>
              </a:rPr>
              <a:t>you</a:t>
            </a:r>
            <a:r>
              <a:rPr lang="fr-FR" sz="5000" dirty="0">
                <a:solidFill>
                  <a:schemeClr val="accent2">
                    <a:lumMod val="50000"/>
                  </a:schemeClr>
                </a:solidFill>
              </a:rPr>
              <a:t> for </a:t>
            </a:r>
            <a:r>
              <a:rPr lang="fr-FR" sz="5000" dirty="0" err="1">
                <a:solidFill>
                  <a:schemeClr val="accent2">
                    <a:lumMod val="50000"/>
                  </a:schemeClr>
                </a:solidFill>
              </a:rPr>
              <a:t>your</a:t>
            </a:r>
            <a:r>
              <a:rPr lang="fr-FR" sz="5000" dirty="0">
                <a:solidFill>
                  <a:schemeClr val="accent2">
                    <a:lumMod val="50000"/>
                  </a:schemeClr>
                </a:solidFill>
              </a:rPr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302467232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649</TotalTime>
  <Words>286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Brin</vt:lpstr>
      <vt:lpstr>Prediction on hospital readmissions                                    of diabetese patients</vt:lpstr>
      <vt:lpstr>A public health problem</vt:lpstr>
      <vt:lpstr>A public money problem</vt:lpstr>
      <vt:lpstr>Data Description </vt:lpstr>
      <vt:lpstr>Model building process</vt:lpstr>
      <vt:lpstr>Some prediction models tested</vt:lpstr>
      <vt:lpstr>Important features in this prediction model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on hospital readmission            of diabetese patients</dc:title>
  <dc:creator>Marie Navarro</dc:creator>
  <cp:lastModifiedBy>Marie Navarro</cp:lastModifiedBy>
  <cp:revision>45</cp:revision>
  <dcterms:created xsi:type="dcterms:W3CDTF">2020-10-22T07:28:06Z</dcterms:created>
  <dcterms:modified xsi:type="dcterms:W3CDTF">2020-10-23T10:58:48Z</dcterms:modified>
</cp:coreProperties>
</file>