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5" r:id="rId7"/>
    <p:sldId id="267" r:id="rId8"/>
    <p:sldId id="260" r:id="rId9"/>
    <p:sldId id="261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Navarro" initials="MN" lastIdx="1" clrIdx="0">
    <p:extLst>
      <p:ext uri="{19B8F6BF-5375-455C-9EA6-DF929625EA0E}">
        <p15:presenceInfo xmlns:p15="http://schemas.microsoft.com/office/powerpoint/2012/main" userId="cf67705254156f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4T21:33:36.56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84076-201E-42EA-901B-4E12A12D1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404" y="1192698"/>
            <a:ext cx="8915399" cy="3412407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         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br>
              <a:rPr lang="fr-FR" dirty="0"/>
            </a:br>
            <a:br>
              <a:rPr lang="fr-FR" dirty="0"/>
            </a:br>
            <a:r>
              <a:rPr lang="fr-FR" sz="4200" dirty="0"/>
              <a:t>Energy </a:t>
            </a:r>
            <a:r>
              <a:rPr lang="fr-FR" sz="4200" dirty="0" err="1"/>
              <a:t>used</a:t>
            </a:r>
            <a:r>
              <a:rPr lang="fr-FR" sz="4200" dirty="0"/>
              <a:t> by house </a:t>
            </a:r>
            <a:r>
              <a:rPr lang="fr-FR" sz="4200" dirty="0" err="1"/>
              <a:t>appliances</a:t>
            </a:r>
            <a:endParaRPr lang="fr-FR" sz="4200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EDF17A11-339F-45E5-8DF5-3E2F723DC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404" y="4777379"/>
            <a:ext cx="8915399" cy="1126283"/>
          </a:xfrm>
        </p:spPr>
        <p:txBody>
          <a:bodyPr/>
          <a:lstStyle/>
          <a:p>
            <a:endParaRPr lang="fr-FR" dirty="0"/>
          </a:p>
          <a:p>
            <a:r>
              <a:rPr lang="fr-FR" dirty="0" err="1"/>
              <a:t>Presented</a:t>
            </a:r>
            <a:r>
              <a:rPr lang="fr-FR" dirty="0"/>
              <a:t> by Marie NAVARRO</a:t>
            </a:r>
          </a:p>
        </p:txBody>
      </p:sp>
    </p:spTree>
    <p:extLst>
      <p:ext uri="{BB962C8B-B14F-4D97-AF65-F5344CB8AC3E}">
        <p14:creationId xmlns:p14="http://schemas.microsoft.com/office/powerpoint/2010/main" val="8069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FCA80B-483A-444E-BC2C-73A02008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335" y="1020416"/>
            <a:ext cx="8915400" cy="4664767"/>
          </a:xfrm>
        </p:spPr>
        <p:txBody>
          <a:bodyPr>
            <a:normAutofit/>
          </a:bodyPr>
          <a:lstStyle/>
          <a:p>
            <a:r>
              <a:rPr lang="fr-FR" sz="2200" dirty="0"/>
              <a:t>If </a:t>
            </a:r>
            <a:r>
              <a:rPr lang="fr-FR" sz="2200" dirty="0" err="1"/>
              <a:t>my</a:t>
            </a:r>
            <a:r>
              <a:rPr lang="fr-FR" sz="2200" dirty="0"/>
              <a:t> model </a:t>
            </a:r>
            <a:r>
              <a:rPr lang="fr-FR" sz="2200" dirty="0" err="1"/>
              <a:t>were</a:t>
            </a:r>
            <a:r>
              <a:rPr lang="fr-FR" sz="2200" dirty="0"/>
              <a:t> good, </a:t>
            </a:r>
            <a:r>
              <a:rPr lang="fr-FR" sz="2200" dirty="0" err="1"/>
              <a:t>we</a:t>
            </a:r>
            <a:r>
              <a:rPr lang="fr-FR" sz="2200" dirty="0"/>
              <a:t> </a:t>
            </a:r>
            <a:r>
              <a:rPr lang="fr-FR" sz="2200" dirty="0" err="1"/>
              <a:t>could</a:t>
            </a:r>
            <a:r>
              <a:rPr lang="fr-FR" sz="2200" dirty="0"/>
              <a:t> have </a:t>
            </a:r>
            <a:r>
              <a:rPr lang="fr-FR" sz="2200" dirty="0" err="1"/>
              <a:t>conclude</a:t>
            </a:r>
            <a:r>
              <a:rPr lang="fr-FR" sz="2200" dirty="0"/>
              <a:t>:</a:t>
            </a:r>
          </a:p>
          <a:p>
            <a:pPr lvl="1"/>
            <a:r>
              <a:rPr lang="fr-FR" sz="2000" dirty="0" err="1"/>
              <a:t>Appliances</a:t>
            </a:r>
            <a:r>
              <a:rPr lang="fr-FR" sz="2000" dirty="0"/>
              <a:t> </a:t>
            </a:r>
            <a:r>
              <a:rPr lang="fr-FR" sz="2000" dirty="0" err="1"/>
              <a:t>consumption</a:t>
            </a:r>
            <a:r>
              <a:rPr lang="fr-FR" sz="2000" dirty="0"/>
              <a:t> </a:t>
            </a:r>
            <a:r>
              <a:rPr lang="fr-FR" sz="2000" dirty="0" err="1"/>
              <a:t>depends</a:t>
            </a:r>
            <a:r>
              <a:rPr lang="fr-FR" sz="2000" dirty="0"/>
              <a:t> of </a:t>
            </a:r>
            <a:r>
              <a:rPr lang="fr-FR" sz="2000" dirty="0" err="1"/>
              <a:t>parameters</a:t>
            </a:r>
            <a:r>
              <a:rPr lang="fr-FR" sz="2000" dirty="0"/>
              <a:t> as:</a:t>
            </a:r>
          </a:p>
          <a:p>
            <a:pPr lvl="2"/>
            <a:r>
              <a:rPr lang="fr-FR" sz="1800" dirty="0"/>
              <a:t>Lights </a:t>
            </a:r>
            <a:r>
              <a:rPr lang="fr-FR" sz="1800" dirty="0" err="1"/>
              <a:t>turned</a:t>
            </a:r>
            <a:r>
              <a:rPr lang="fr-FR" sz="1800" dirty="0"/>
              <a:t> on or off</a:t>
            </a:r>
          </a:p>
          <a:p>
            <a:pPr lvl="2"/>
            <a:r>
              <a:rPr lang="fr-FR" sz="1800" dirty="0" err="1"/>
              <a:t>Temperature</a:t>
            </a:r>
            <a:r>
              <a:rPr lang="fr-FR" sz="1800" dirty="0"/>
              <a:t> set </a:t>
            </a:r>
            <a:r>
              <a:rPr lang="fr-FR" sz="1800" dirty="0" err="1"/>
              <a:t>inside</a:t>
            </a:r>
            <a:endParaRPr lang="fr-FR" sz="1800" dirty="0"/>
          </a:p>
          <a:p>
            <a:pPr lvl="2"/>
            <a:r>
              <a:rPr lang="fr-FR" sz="1800" dirty="0" err="1"/>
              <a:t>We</a:t>
            </a:r>
            <a:r>
              <a:rPr lang="fr-FR" sz="1800" dirty="0"/>
              <a:t> </a:t>
            </a:r>
            <a:r>
              <a:rPr lang="fr-FR" sz="1800" dirty="0" err="1"/>
              <a:t>it’s</a:t>
            </a:r>
            <a:r>
              <a:rPr lang="fr-FR" sz="1800" dirty="0"/>
              <a:t> week-end or not</a:t>
            </a:r>
          </a:p>
          <a:p>
            <a:pPr marL="914400" lvl="2" indent="0">
              <a:buNone/>
            </a:pPr>
            <a:endParaRPr lang="fr-FR" sz="2200" dirty="0"/>
          </a:p>
          <a:p>
            <a:pPr marL="914400" lvl="2" indent="0">
              <a:buNone/>
            </a:pPr>
            <a:endParaRPr lang="fr-FR" sz="2200" dirty="0"/>
          </a:p>
          <a:p>
            <a:r>
              <a:rPr lang="fr-FR" sz="2200" dirty="0"/>
              <a:t>As </a:t>
            </a:r>
            <a:r>
              <a:rPr lang="fr-FR" sz="2200" dirty="0" err="1"/>
              <a:t>my</a:t>
            </a:r>
            <a:r>
              <a:rPr lang="fr-FR" sz="2200" dirty="0"/>
              <a:t> model </a:t>
            </a:r>
            <a:r>
              <a:rPr lang="fr-FR" sz="2200" dirty="0" err="1"/>
              <a:t>was</a:t>
            </a:r>
            <a:r>
              <a:rPr lang="fr-FR" sz="2200" dirty="0"/>
              <a:t> not good,                                               building a </a:t>
            </a:r>
            <a:r>
              <a:rPr lang="fr-FR" sz="2200" dirty="0" err="1"/>
              <a:t>regression</a:t>
            </a:r>
            <a:r>
              <a:rPr lang="fr-FR" sz="2200" dirty="0"/>
              <a:t> </a:t>
            </a:r>
            <a:r>
              <a:rPr lang="fr-FR" sz="2200" dirty="0" err="1"/>
              <a:t>didn’t</a:t>
            </a:r>
            <a:r>
              <a:rPr lang="fr-FR" sz="2200" dirty="0"/>
              <a:t>                                                            </a:t>
            </a:r>
            <a:r>
              <a:rPr lang="fr-FR" sz="2200" dirty="0" err="1"/>
              <a:t>make</a:t>
            </a:r>
            <a:r>
              <a:rPr lang="fr-FR" sz="2200" dirty="0"/>
              <a:t> </a:t>
            </a:r>
            <a:r>
              <a:rPr lang="fr-FR" sz="2200" dirty="0" err="1"/>
              <a:t>sense</a:t>
            </a:r>
            <a:r>
              <a:rPr lang="fr-FR" sz="2200" dirty="0"/>
              <a:t>, but </a:t>
            </a:r>
            <a:r>
              <a:rPr lang="fr-FR" sz="2200" dirty="0" err="1"/>
              <a:t>let’s</a:t>
            </a:r>
            <a:r>
              <a:rPr lang="fr-FR" sz="2200" dirty="0"/>
              <a:t> </a:t>
            </a:r>
            <a:r>
              <a:rPr lang="fr-FR" sz="2200" dirty="0" err="1"/>
              <a:t>see</a:t>
            </a:r>
            <a:r>
              <a:rPr lang="fr-FR" sz="2200" dirty="0"/>
              <a:t> </a:t>
            </a:r>
            <a:r>
              <a:rPr lang="fr-FR" sz="2200" dirty="0" err="1"/>
              <a:t>what</a:t>
            </a:r>
            <a:r>
              <a:rPr lang="fr-FR" sz="2200" dirty="0"/>
              <a:t>                                                                </a:t>
            </a:r>
            <a:r>
              <a:rPr lang="fr-FR" sz="2200" dirty="0" err="1"/>
              <a:t>it</a:t>
            </a:r>
            <a:r>
              <a:rPr lang="fr-FR" sz="2200" dirty="0"/>
              <a:t> </a:t>
            </a:r>
            <a:r>
              <a:rPr lang="fr-FR" sz="2200" dirty="0" err="1"/>
              <a:t>would</a:t>
            </a:r>
            <a:r>
              <a:rPr lang="fr-FR" sz="2200" dirty="0"/>
              <a:t> have </a:t>
            </a:r>
            <a:r>
              <a:rPr lang="fr-FR" sz="2200" dirty="0" err="1"/>
              <a:t>looked</a:t>
            </a:r>
            <a:r>
              <a:rPr lang="fr-FR" sz="2200" dirty="0"/>
              <a:t> like: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13ABB0-D7D5-4308-8ACD-DBD795930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1" t="35422" r="49847" b="13790"/>
          <a:stretch/>
        </p:blipFill>
        <p:spPr>
          <a:xfrm>
            <a:off x="6746282" y="2170050"/>
            <a:ext cx="5340491" cy="44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B47DA-099D-48E4-A4FC-2FE6D40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23793"/>
            <a:ext cx="8915399" cy="1468800"/>
          </a:xfrm>
        </p:spPr>
        <p:txBody>
          <a:bodyPr>
            <a:normAutofit/>
          </a:bodyPr>
          <a:lstStyle/>
          <a:p>
            <a:r>
              <a:rPr lang="fr-FR" sz="5000" dirty="0"/>
              <a:t>Project feedback</a:t>
            </a:r>
          </a:p>
        </p:txBody>
      </p:sp>
    </p:spTree>
    <p:extLst>
      <p:ext uri="{BB962C8B-B14F-4D97-AF65-F5344CB8AC3E}">
        <p14:creationId xmlns:p14="http://schemas.microsoft.com/office/powerpoint/2010/main" val="127467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DF281-CDD5-4C2C-9EBB-268A8AA8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85461"/>
            <a:ext cx="8915400" cy="4625761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Challenge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: </a:t>
            </a:r>
            <a:r>
              <a:rPr lang="fr-FR" altLang="fr-FR" dirty="0" err="1">
                <a:solidFill>
                  <a:srgbClr val="222222"/>
                </a:solidFill>
                <a:latin typeface="+mj-lt"/>
              </a:rPr>
              <a:t>figuring</a:t>
            </a:r>
            <a:r>
              <a:rPr lang="fr-FR" altLang="fr-FR" dirty="0">
                <a:solidFill>
                  <a:srgbClr val="222222"/>
                </a:solidFill>
                <a:latin typeface="+mj-lt"/>
              </a:rPr>
              <a:t> out </a:t>
            </a:r>
            <a:r>
              <a:rPr lang="fr-FR" altLang="fr-FR" dirty="0" err="1">
                <a:solidFill>
                  <a:srgbClr val="222222"/>
                </a:solidFill>
                <a:latin typeface="+mj-lt"/>
              </a:rPr>
              <a:t>what</a:t>
            </a:r>
            <a:r>
              <a:rPr lang="fr-FR" altLang="fr-FR" dirty="0">
                <a:solidFill>
                  <a:srgbClr val="222222"/>
                </a:solidFill>
                <a:latin typeface="+mj-lt"/>
              </a:rPr>
              <a:t> to do </a:t>
            </a:r>
            <a:r>
              <a:rPr lang="fr-FR" altLang="fr-FR" dirty="0" err="1">
                <a:solidFill>
                  <a:srgbClr val="222222"/>
                </a:solidFill>
                <a:latin typeface="+mj-lt"/>
              </a:rPr>
              <a:t>with</a:t>
            </a:r>
            <a:r>
              <a:rPr lang="fr-FR" altLang="fr-FR" dirty="0">
                <a:solidFill>
                  <a:srgbClr val="222222"/>
                </a:solidFill>
                <a:latin typeface="+mj-lt"/>
              </a:rPr>
              <a:t> </a:t>
            </a:r>
            <a:r>
              <a:rPr lang="fr-FR" altLang="fr-FR" dirty="0" err="1">
                <a:solidFill>
                  <a:srgbClr val="222222"/>
                </a:solidFill>
                <a:latin typeface="+mj-lt"/>
              </a:rPr>
              <a:t>my</a:t>
            </a:r>
            <a:r>
              <a:rPr lang="fr-FR" altLang="fr-FR" dirty="0">
                <a:solidFill>
                  <a:srgbClr val="222222"/>
                </a:solidFill>
                <a:latin typeface="+mj-lt"/>
              </a:rPr>
              <a:t> data</a:t>
            </a:r>
            <a:endParaRPr lang="fr-FR" altLang="fr-FR" dirty="0">
              <a:solidFill>
                <a:schemeClr val="tx1"/>
              </a:solidFill>
              <a:latin typeface="+mj-lt"/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b="1" dirty="0" err="1">
                <a:solidFill>
                  <a:schemeClr val="tx1"/>
                </a:solidFill>
              </a:rPr>
              <a:t>Learnings</a:t>
            </a:r>
            <a:r>
              <a:rPr lang="fr-FR" b="1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tx1"/>
                </a:solidFill>
              </a:rPr>
              <a:t>use </a:t>
            </a:r>
            <a:r>
              <a:rPr lang="fr-FR" dirty="0" err="1">
                <a:solidFill>
                  <a:schemeClr val="tx1"/>
                </a:solidFill>
              </a:rPr>
              <a:t>tools</a:t>
            </a:r>
            <a:r>
              <a:rPr lang="fr-FR" dirty="0">
                <a:solidFill>
                  <a:schemeClr val="tx1"/>
                </a:solidFill>
              </a:rPr>
              <a:t> like </a:t>
            </a:r>
            <a:r>
              <a:rPr lang="fr-FR" dirty="0" err="1">
                <a:solidFill>
                  <a:schemeClr val="tx1"/>
                </a:solidFill>
              </a:rPr>
              <a:t>statsmodel</a:t>
            </a:r>
            <a:endParaRPr lang="fr-FR" sz="1600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If I </a:t>
            </a:r>
            <a:r>
              <a:rPr lang="fr-FR" b="1" dirty="0" err="1">
                <a:solidFill>
                  <a:schemeClr val="tx1"/>
                </a:solidFill>
              </a:rPr>
              <a:t>was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starting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from</a:t>
            </a:r>
            <a:r>
              <a:rPr lang="fr-FR" b="1" dirty="0">
                <a:solidFill>
                  <a:schemeClr val="tx1"/>
                </a:solidFill>
              </a:rPr>
              <a:t> scratch:</a:t>
            </a:r>
          </a:p>
          <a:p>
            <a:pPr lvl="1" algn="just"/>
            <a:r>
              <a:rPr lang="fr-FR" sz="1800" dirty="0">
                <a:solidFill>
                  <a:schemeClr val="tx1"/>
                </a:solidFill>
              </a:rPr>
              <a:t>I </a:t>
            </a:r>
            <a:r>
              <a:rPr lang="fr-FR" sz="1800" dirty="0" err="1">
                <a:solidFill>
                  <a:schemeClr val="tx1"/>
                </a:solidFill>
              </a:rPr>
              <a:t>would</a:t>
            </a:r>
            <a:r>
              <a:rPr lang="fr-FR" sz="1800" dirty="0">
                <a:solidFill>
                  <a:schemeClr val="tx1"/>
                </a:solidFill>
              </a:rPr>
              <a:t> have </a:t>
            </a:r>
            <a:r>
              <a:rPr lang="fr-FR" sz="1800" dirty="0" err="1">
                <a:solidFill>
                  <a:schemeClr val="tx1"/>
                </a:solidFill>
              </a:rPr>
              <a:t>search</a:t>
            </a:r>
            <a:r>
              <a:rPr lang="fr-FR" sz="1800" dirty="0">
                <a:solidFill>
                  <a:schemeClr val="tx1"/>
                </a:solidFill>
              </a:rPr>
              <a:t> harder, a </a:t>
            </a:r>
            <a:r>
              <a:rPr lang="fr-FR" sz="1800" dirty="0" err="1">
                <a:solidFill>
                  <a:schemeClr val="tx1"/>
                </a:solidFill>
              </a:rPr>
              <a:t>dataset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with</a:t>
            </a:r>
            <a:r>
              <a:rPr lang="fr-FR" sz="1800" dirty="0">
                <a:solidFill>
                  <a:schemeClr val="tx1"/>
                </a:solidFill>
              </a:rPr>
              <a:t> more </a:t>
            </a:r>
            <a:r>
              <a:rPr lang="fr-FR" sz="1800" dirty="0" err="1">
                <a:solidFill>
                  <a:schemeClr val="tx1"/>
                </a:solidFill>
              </a:rPr>
              <a:t>cooperative</a:t>
            </a:r>
            <a:r>
              <a:rPr lang="fr-FR" sz="1800" dirty="0">
                <a:solidFill>
                  <a:schemeClr val="tx1"/>
                </a:solidFill>
              </a:rPr>
              <a:t> values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b="1" dirty="0" err="1">
                <a:solidFill>
                  <a:schemeClr val="tx1"/>
                </a:solidFill>
              </a:rPr>
              <a:t>Improvements</a:t>
            </a:r>
            <a:r>
              <a:rPr lang="fr-FR" b="1" dirty="0">
                <a:solidFill>
                  <a:schemeClr val="tx1"/>
                </a:solidFill>
              </a:rPr>
              <a:t>:</a:t>
            </a:r>
          </a:p>
          <a:p>
            <a:pPr lvl="1" algn="just"/>
            <a:r>
              <a:rPr lang="fr-FR" sz="1800" dirty="0" err="1">
                <a:solidFill>
                  <a:schemeClr val="tx1"/>
                </a:solidFill>
              </a:rPr>
              <a:t>get</a:t>
            </a:r>
            <a:r>
              <a:rPr lang="fr-FR" sz="1800" dirty="0">
                <a:solidFill>
                  <a:schemeClr val="tx1"/>
                </a:solidFill>
              </a:rPr>
              <a:t> a </a:t>
            </a:r>
            <a:r>
              <a:rPr lang="fr-FR" sz="1800" dirty="0" err="1">
                <a:solidFill>
                  <a:schemeClr val="tx1"/>
                </a:solidFill>
              </a:rPr>
              <a:t>better</a:t>
            </a:r>
            <a:r>
              <a:rPr lang="fr-FR" sz="1800" dirty="0">
                <a:solidFill>
                  <a:schemeClr val="tx1"/>
                </a:solidFill>
              </a:rPr>
              <a:t> R-</a:t>
            </a:r>
            <a:r>
              <a:rPr lang="fr-FR" sz="1800" dirty="0" err="1">
                <a:solidFill>
                  <a:schemeClr val="tx1"/>
                </a:solidFill>
              </a:rPr>
              <a:t>squared</a:t>
            </a:r>
            <a:endParaRPr lang="fr-FR" sz="1800" dirty="0">
              <a:solidFill>
                <a:schemeClr val="tx1"/>
              </a:solidFill>
            </a:endParaRPr>
          </a:p>
          <a:p>
            <a:pPr lvl="1" algn="just"/>
            <a:r>
              <a:rPr lang="fr-FR" sz="1800" dirty="0" err="1">
                <a:solidFill>
                  <a:schemeClr val="tx1"/>
                </a:solidFill>
              </a:rPr>
              <a:t>work</a:t>
            </a:r>
            <a:r>
              <a:rPr lang="fr-FR" sz="1800" dirty="0">
                <a:solidFill>
                  <a:schemeClr val="tx1"/>
                </a:solidFill>
              </a:rPr>
              <a:t> on </a:t>
            </a:r>
            <a:r>
              <a:rPr lang="fr-FR" sz="1800" dirty="0" err="1">
                <a:solidFill>
                  <a:schemeClr val="tx1"/>
                </a:solidFill>
              </a:rPr>
              <a:t>regression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after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finiding</a:t>
            </a:r>
            <a:r>
              <a:rPr lang="fr-FR" sz="1800" dirty="0">
                <a:solidFill>
                  <a:schemeClr val="tx1"/>
                </a:solidFill>
              </a:rPr>
              <a:t> a good model</a:t>
            </a:r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Link:  </a:t>
            </a:r>
            <a:r>
              <a:rPr lang="fr-FR" dirty="0">
                <a:solidFill>
                  <a:schemeClr val="tx1"/>
                </a:solidFill>
              </a:rPr>
              <a:t>github.com/MarieNav/Statistical-Analysis_Appliances-Energy</a:t>
            </a:r>
          </a:p>
          <a:p>
            <a:endParaRPr lang="fr-FR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5233E660-C164-4FB1-B129-B11C5E09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2" y="6395528"/>
            <a:ext cx="653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1175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025F5AB-8CB7-44F3-8A4D-8BF93CAB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405" y="1657780"/>
            <a:ext cx="8485891" cy="1280890"/>
          </a:xfrm>
        </p:spPr>
        <p:txBody>
          <a:bodyPr>
            <a:normAutofit/>
          </a:bodyPr>
          <a:lstStyle/>
          <a:p>
            <a:pPr algn="ctr"/>
            <a:r>
              <a:rPr lang="fr-FR" sz="4400" dirty="0" err="1"/>
              <a:t>Thank</a:t>
            </a:r>
            <a:r>
              <a:rPr lang="fr-FR" sz="4400" dirty="0"/>
              <a:t> </a:t>
            </a:r>
            <a:r>
              <a:rPr lang="fr-FR" sz="4400" dirty="0" err="1"/>
              <a:t>you</a:t>
            </a:r>
            <a:r>
              <a:rPr lang="fr-FR" sz="4400" dirty="0"/>
              <a:t> for </a:t>
            </a:r>
            <a:r>
              <a:rPr lang="fr-FR" sz="4400" dirty="0" err="1"/>
              <a:t>your</a:t>
            </a:r>
            <a:r>
              <a:rPr lang="fr-FR" sz="4400" dirty="0"/>
              <a:t> attention !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7502A4A-8C78-4B14-8452-117D26BF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405" y="2245216"/>
            <a:ext cx="8485891" cy="2379793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sz="4000" dirty="0" err="1">
                <a:solidFill>
                  <a:schemeClr val="tx1"/>
                </a:solidFill>
              </a:rPr>
              <a:t>Any</a:t>
            </a:r>
            <a:r>
              <a:rPr lang="fr-FR" sz="4000" dirty="0">
                <a:solidFill>
                  <a:schemeClr val="tx1"/>
                </a:solidFill>
              </a:rPr>
              <a:t> Questions ? </a:t>
            </a:r>
          </a:p>
        </p:txBody>
      </p:sp>
    </p:spTree>
    <p:extLst>
      <p:ext uri="{BB962C8B-B14F-4D97-AF65-F5344CB8AC3E}">
        <p14:creationId xmlns:p14="http://schemas.microsoft.com/office/powerpoint/2010/main" val="13137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ED855-504B-4C52-992B-020C383D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br>
              <a:rPr lang="fr-FR" dirty="0"/>
            </a:br>
            <a:r>
              <a:rPr lang="fr-FR" sz="2600" dirty="0"/>
              <a:t>Energy </a:t>
            </a:r>
            <a:r>
              <a:rPr lang="fr-FR" sz="2600" dirty="0" err="1"/>
              <a:t>used</a:t>
            </a:r>
            <a:r>
              <a:rPr lang="fr-FR" sz="2600" dirty="0"/>
              <a:t> by house </a:t>
            </a:r>
            <a:r>
              <a:rPr lang="fr-FR" sz="2600" dirty="0" err="1"/>
              <a:t>appliances</a:t>
            </a:r>
            <a:endParaRPr lang="fr-FR" sz="2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5B877-578F-4DEF-9B55-22714497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43202"/>
            <a:ext cx="8915400" cy="2703443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  <a:p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Dataset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presentation</a:t>
            </a:r>
            <a:endParaRPr lang="fr-FR" sz="3200" dirty="0">
              <a:solidFill>
                <a:schemeClr val="tx1"/>
              </a:solidFill>
            </a:endParaRPr>
          </a:p>
          <a:p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Statistical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analysis</a:t>
            </a:r>
            <a:endParaRPr lang="fr-FR" sz="3200" dirty="0">
              <a:solidFill>
                <a:schemeClr val="tx1"/>
              </a:solidFill>
            </a:endParaRPr>
          </a:p>
          <a:p>
            <a:r>
              <a:rPr lang="fr-FR" sz="3200" dirty="0">
                <a:solidFill>
                  <a:schemeClr val="tx1"/>
                </a:solidFill>
              </a:rPr>
              <a:t> Project feedback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992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B47DA-099D-48E4-A4FC-2FE6D40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22" y="2252870"/>
            <a:ext cx="11988178" cy="1579481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MY DATASET</a:t>
            </a:r>
          </a:p>
        </p:txBody>
      </p:sp>
    </p:spTree>
    <p:extLst>
      <p:ext uri="{BB962C8B-B14F-4D97-AF65-F5344CB8AC3E}">
        <p14:creationId xmlns:p14="http://schemas.microsoft.com/office/powerpoint/2010/main" val="247437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BEA7B-EE5C-4320-B788-BC1B07E1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8921"/>
          </a:xfrm>
        </p:spPr>
        <p:txBody>
          <a:bodyPr/>
          <a:lstStyle/>
          <a:p>
            <a:r>
              <a:rPr lang="en-US" dirty="0"/>
              <a:t>Appliances energy prediction Data Set</a:t>
            </a:r>
            <a:endParaRPr lang="fr-FR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AA61D26-6AF3-4359-BC8B-C78A1E63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2" y="6395528"/>
            <a:ext cx="653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6B9A28A-3F0F-44F3-BD52-620E57EE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58" y="1736038"/>
            <a:ext cx="5560877" cy="2723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u="sng" dirty="0" err="1">
                <a:solidFill>
                  <a:schemeClr val="tx1"/>
                </a:solidFill>
              </a:rPr>
              <a:t>My</a:t>
            </a:r>
            <a:r>
              <a:rPr lang="fr-FR" sz="1600" u="sng" dirty="0">
                <a:solidFill>
                  <a:schemeClr val="tx1"/>
                </a:solidFill>
              </a:rPr>
              <a:t> </a:t>
            </a:r>
            <a:r>
              <a:rPr lang="fr-FR" sz="1600" u="sng" dirty="0" err="1">
                <a:solidFill>
                  <a:schemeClr val="tx1"/>
                </a:solidFill>
              </a:rPr>
              <a:t>dataset</a:t>
            </a:r>
            <a:r>
              <a:rPr lang="fr-FR" sz="1600" u="sng" dirty="0">
                <a:solidFill>
                  <a:schemeClr val="tx1"/>
                </a:solidFill>
              </a:rPr>
              <a:t> </a:t>
            </a:r>
            <a:r>
              <a:rPr lang="fr-FR" sz="1600" u="sng" dirty="0" err="1">
                <a:solidFill>
                  <a:schemeClr val="tx1"/>
                </a:solidFill>
              </a:rPr>
              <a:t>contains</a:t>
            </a:r>
            <a:r>
              <a:rPr lang="fr-FR" sz="1600" u="sng" dirty="0">
                <a:solidFill>
                  <a:schemeClr val="tx1"/>
                </a:solidFill>
              </a:rPr>
              <a:t> </a:t>
            </a:r>
            <a:r>
              <a:rPr lang="fr-FR" sz="1600" b="1" u="sng" dirty="0">
                <a:solidFill>
                  <a:schemeClr val="tx1"/>
                </a:solidFill>
              </a:rPr>
              <a:t>29 </a:t>
            </a:r>
            <a:r>
              <a:rPr lang="fr-FR" sz="1600" b="1" u="sng" dirty="0" err="1">
                <a:solidFill>
                  <a:schemeClr val="tx1"/>
                </a:solidFill>
              </a:rPr>
              <a:t>columns</a:t>
            </a:r>
            <a:r>
              <a:rPr lang="fr-FR" sz="1600" b="1" u="sng" dirty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b="1" dirty="0">
                <a:solidFill>
                  <a:schemeClr val="tx1"/>
                </a:solidFill>
              </a:rPr>
              <a:t>date time</a:t>
            </a:r>
            <a:r>
              <a:rPr lang="en-US" sz="1600" dirty="0">
                <a:solidFill>
                  <a:schemeClr val="tx1"/>
                </a:solidFill>
              </a:rPr>
              <a:t>: year-month-day </a:t>
            </a:r>
            <a:r>
              <a:rPr lang="en-US" sz="1600" dirty="0" err="1">
                <a:solidFill>
                  <a:schemeClr val="tx1"/>
                </a:solidFill>
              </a:rPr>
              <a:t>hour:minute:second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b="1" dirty="0">
                <a:solidFill>
                  <a:schemeClr val="tx1"/>
                </a:solidFill>
              </a:rPr>
              <a:t>Appliances</a:t>
            </a:r>
            <a:r>
              <a:rPr lang="en-US" sz="1600" dirty="0">
                <a:solidFill>
                  <a:schemeClr val="tx1"/>
                </a:solidFill>
              </a:rPr>
              <a:t>: energy use (in </a:t>
            </a:r>
            <a:r>
              <a:rPr lang="en-US" sz="1600" dirty="0" err="1">
                <a:solidFill>
                  <a:schemeClr val="tx1"/>
                </a:solidFill>
              </a:rPr>
              <a:t>Wh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b="1" dirty="0">
                <a:solidFill>
                  <a:schemeClr val="tx1"/>
                </a:solidFill>
              </a:rPr>
              <a:t>lights</a:t>
            </a:r>
            <a:r>
              <a:rPr lang="en-US" sz="1600" dirty="0">
                <a:solidFill>
                  <a:schemeClr val="tx1"/>
                </a:solidFill>
              </a:rPr>
              <a:t>: energy use of light fixtures in the house (in </a:t>
            </a:r>
            <a:r>
              <a:rPr lang="en-US" sz="1600" dirty="0" err="1">
                <a:solidFill>
                  <a:schemeClr val="tx1"/>
                </a:solidFill>
              </a:rPr>
              <a:t>Wh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b="1" dirty="0">
                <a:solidFill>
                  <a:schemeClr val="tx1"/>
                </a:solidFill>
              </a:rPr>
              <a:t>T1 </a:t>
            </a:r>
            <a:r>
              <a:rPr lang="en-US" sz="1600" dirty="0">
                <a:solidFill>
                  <a:schemeClr val="tx1"/>
                </a:solidFill>
              </a:rPr>
              <a:t>to</a:t>
            </a:r>
            <a:r>
              <a:rPr lang="en-US" sz="1600" b="1" dirty="0">
                <a:solidFill>
                  <a:schemeClr val="tx1"/>
                </a:solidFill>
              </a:rPr>
              <a:t> T9</a:t>
            </a:r>
            <a:r>
              <a:rPr lang="en-US" sz="1600" dirty="0">
                <a:solidFill>
                  <a:schemeClr val="tx1"/>
                </a:solidFill>
              </a:rPr>
              <a:t>: Temperature in different rooms (in Celsius)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b="1" dirty="0">
                <a:solidFill>
                  <a:schemeClr val="tx1"/>
                </a:solidFill>
              </a:rPr>
              <a:t>RH_1 </a:t>
            </a:r>
            <a:r>
              <a:rPr lang="en-US" sz="1600" dirty="0">
                <a:solidFill>
                  <a:schemeClr val="tx1"/>
                </a:solidFill>
              </a:rPr>
              <a:t>to</a:t>
            </a:r>
            <a:r>
              <a:rPr lang="en-US" sz="1600" b="1" dirty="0">
                <a:solidFill>
                  <a:schemeClr val="tx1"/>
                </a:solidFill>
              </a:rPr>
              <a:t> RH_9</a:t>
            </a:r>
            <a:r>
              <a:rPr lang="en-US" sz="1600" dirty="0">
                <a:solidFill>
                  <a:schemeClr val="tx1"/>
                </a:solidFill>
              </a:rPr>
              <a:t>: Humidity in different rooms (in %)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>
                <a:solidFill>
                  <a:schemeClr val="tx1"/>
                </a:solidFill>
              </a:rPr>
              <a:t>RV1</a:t>
            </a:r>
            <a:r>
              <a:rPr lang="fr-FR" sz="1600" dirty="0">
                <a:solidFill>
                  <a:schemeClr val="tx1"/>
                </a:solidFill>
              </a:rPr>
              <a:t>&amp; </a:t>
            </a:r>
            <a:r>
              <a:rPr lang="fr-FR" sz="1600" b="1" dirty="0">
                <a:solidFill>
                  <a:schemeClr val="tx1"/>
                </a:solidFill>
              </a:rPr>
              <a:t>RV2</a:t>
            </a:r>
            <a:r>
              <a:rPr lang="fr-FR" sz="1600" dirty="0">
                <a:solidFill>
                  <a:schemeClr val="tx1"/>
                </a:solidFill>
              </a:rPr>
              <a:t>: 2 </a:t>
            </a:r>
            <a:r>
              <a:rPr lang="fr-FR" sz="1600" dirty="0" err="1">
                <a:solidFill>
                  <a:schemeClr val="tx1"/>
                </a:solidFill>
              </a:rPr>
              <a:t>random</a:t>
            </a:r>
            <a:r>
              <a:rPr lang="fr-FR" sz="1600" dirty="0">
                <a:solidFill>
                  <a:schemeClr val="tx1"/>
                </a:solidFill>
              </a:rPr>
              <a:t> variables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1F7477E3-04CD-45CE-9569-F5871C55C84F}"/>
              </a:ext>
            </a:extLst>
          </p:cNvPr>
          <p:cNvSpPr txBox="1">
            <a:spLocks/>
          </p:cNvSpPr>
          <p:nvPr/>
        </p:nvSpPr>
        <p:spPr>
          <a:xfrm>
            <a:off x="4795703" y="2908854"/>
            <a:ext cx="6090962" cy="412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75F5F1CB-F3D7-4DEA-8FFA-7098889C9A33}"/>
              </a:ext>
            </a:extLst>
          </p:cNvPr>
          <p:cNvSpPr txBox="1">
            <a:spLocks/>
          </p:cNvSpPr>
          <p:nvPr/>
        </p:nvSpPr>
        <p:spPr>
          <a:xfrm>
            <a:off x="7565406" y="2106492"/>
            <a:ext cx="4416285" cy="2723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merged from </a:t>
            </a:r>
            <a:r>
              <a:rPr lang="en-US" sz="1600" dirty="0" err="1">
                <a:solidFill>
                  <a:schemeClr val="tx1"/>
                </a:solidFill>
              </a:rPr>
              <a:t>Chievres</a:t>
            </a:r>
            <a:r>
              <a:rPr lang="en-US" sz="1600" dirty="0">
                <a:solidFill>
                  <a:schemeClr val="tx1"/>
                </a:solidFill>
              </a:rPr>
              <a:t> weather station: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- </a:t>
            </a:r>
            <a:r>
              <a:rPr lang="en-US" sz="1600" b="1" dirty="0" err="1">
                <a:solidFill>
                  <a:schemeClr val="tx1"/>
                </a:solidFill>
              </a:rPr>
              <a:t>T_out</a:t>
            </a:r>
            <a:r>
              <a:rPr lang="en-US" sz="1600" dirty="0">
                <a:solidFill>
                  <a:schemeClr val="tx1"/>
                </a:solidFill>
              </a:rPr>
              <a:t>: Temperature outside (in Celsius)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- </a:t>
            </a:r>
            <a:r>
              <a:rPr lang="en-US" sz="1600" b="1" dirty="0">
                <a:solidFill>
                  <a:schemeClr val="tx1"/>
                </a:solidFill>
              </a:rPr>
              <a:t>Pressure</a:t>
            </a:r>
            <a:r>
              <a:rPr lang="en-US" sz="1600" dirty="0">
                <a:solidFill>
                  <a:schemeClr val="tx1"/>
                </a:solidFill>
              </a:rPr>
              <a:t> (in mm Hg)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- </a:t>
            </a:r>
            <a:r>
              <a:rPr lang="en-US" sz="1600" b="1" dirty="0" err="1">
                <a:solidFill>
                  <a:schemeClr val="tx1"/>
                </a:solidFill>
              </a:rPr>
              <a:t>RH_out</a:t>
            </a:r>
            <a:r>
              <a:rPr lang="en-US" sz="1600" dirty="0">
                <a:solidFill>
                  <a:schemeClr val="tx1"/>
                </a:solidFill>
              </a:rPr>
              <a:t>: Humidity outside (in %)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- </a:t>
            </a:r>
            <a:r>
              <a:rPr lang="en-US" sz="1600" b="1" dirty="0">
                <a:solidFill>
                  <a:schemeClr val="tx1"/>
                </a:solidFill>
              </a:rPr>
              <a:t>Wind speed </a:t>
            </a:r>
            <a:r>
              <a:rPr lang="en-US" sz="1600" dirty="0">
                <a:solidFill>
                  <a:schemeClr val="tx1"/>
                </a:solidFill>
              </a:rPr>
              <a:t>(in m/s)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- </a:t>
            </a:r>
            <a:r>
              <a:rPr lang="en-US" sz="1600" b="1" dirty="0">
                <a:solidFill>
                  <a:schemeClr val="tx1"/>
                </a:solidFill>
              </a:rPr>
              <a:t>Visibility</a:t>
            </a:r>
            <a:r>
              <a:rPr lang="en-US" sz="1600" dirty="0">
                <a:solidFill>
                  <a:schemeClr val="tx1"/>
                </a:solidFill>
              </a:rPr>
              <a:t> (in km)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- </a:t>
            </a:r>
            <a:r>
              <a:rPr lang="en-US" sz="1600" b="1" dirty="0" err="1">
                <a:solidFill>
                  <a:schemeClr val="tx1"/>
                </a:solidFill>
              </a:rPr>
              <a:t>Tdewpoint</a:t>
            </a:r>
            <a:r>
              <a:rPr lang="en-US" sz="1600" dirty="0">
                <a:solidFill>
                  <a:schemeClr val="tx1"/>
                </a:solidFill>
              </a:rPr>
              <a:t> (in Celsius)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E3781B9F-CF7F-4D45-9300-2CC91AFA9ABC}"/>
              </a:ext>
            </a:extLst>
          </p:cNvPr>
          <p:cNvSpPr txBox="1">
            <a:spLocks/>
          </p:cNvSpPr>
          <p:nvPr/>
        </p:nvSpPr>
        <p:spPr>
          <a:xfrm>
            <a:off x="2880759" y="4751515"/>
            <a:ext cx="6533321" cy="12191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600" u="sng" dirty="0">
                <a:solidFill>
                  <a:schemeClr val="tx1"/>
                </a:solidFill>
              </a:rPr>
              <a:t>It </a:t>
            </a:r>
            <a:r>
              <a:rPr lang="fr-FR" sz="1600" u="sng" dirty="0" err="1">
                <a:solidFill>
                  <a:schemeClr val="tx1"/>
                </a:solidFill>
              </a:rPr>
              <a:t>also</a:t>
            </a:r>
            <a:r>
              <a:rPr lang="fr-FR" sz="1600" u="sng" dirty="0">
                <a:solidFill>
                  <a:schemeClr val="tx1"/>
                </a:solidFill>
              </a:rPr>
              <a:t> </a:t>
            </a:r>
            <a:r>
              <a:rPr lang="fr-FR" sz="1600" u="sng" dirty="0" err="1">
                <a:solidFill>
                  <a:schemeClr val="tx1"/>
                </a:solidFill>
              </a:rPr>
              <a:t>contains</a:t>
            </a:r>
            <a:r>
              <a:rPr lang="fr-FR" sz="1600" u="sng" dirty="0">
                <a:solidFill>
                  <a:schemeClr val="tx1"/>
                </a:solidFill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fr-FR" sz="1600" dirty="0">
                <a:solidFill>
                  <a:schemeClr val="tx1"/>
                </a:solidFill>
              </a:rPr>
              <a:t>- </a:t>
            </a:r>
            <a:r>
              <a:rPr lang="fr-FR" sz="1600" b="1" dirty="0">
                <a:solidFill>
                  <a:schemeClr val="tx1"/>
                </a:solidFill>
              </a:rPr>
              <a:t>19735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rows</a:t>
            </a:r>
            <a:r>
              <a:rPr lang="fr-FR" sz="1600" dirty="0">
                <a:solidFill>
                  <a:schemeClr val="tx1"/>
                </a:solidFill>
              </a:rPr>
              <a:t> : 1 entry </a:t>
            </a:r>
            <a:r>
              <a:rPr lang="fr-FR" sz="1600" dirty="0" err="1">
                <a:solidFill>
                  <a:schemeClr val="tx1"/>
                </a:solidFill>
              </a:rPr>
              <a:t>every</a:t>
            </a:r>
            <a:r>
              <a:rPr lang="fr-FR" sz="1600" dirty="0">
                <a:solidFill>
                  <a:schemeClr val="tx1"/>
                </a:solidFill>
              </a:rPr>
              <a:t> 10min </a:t>
            </a:r>
            <a:r>
              <a:rPr lang="fr-FR" sz="1600" dirty="0" err="1">
                <a:solidFill>
                  <a:schemeClr val="tx1"/>
                </a:solidFill>
              </a:rPr>
              <a:t>during</a:t>
            </a:r>
            <a:r>
              <a:rPr lang="fr-FR" sz="1600" dirty="0">
                <a:solidFill>
                  <a:schemeClr val="tx1"/>
                </a:solidFill>
              </a:rPr>
              <a:t> 4,5 </a:t>
            </a:r>
            <a:r>
              <a:rPr lang="fr-FR" sz="1600" dirty="0" err="1">
                <a:solidFill>
                  <a:schemeClr val="tx1"/>
                </a:solidFill>
              </a:rPr>
              <a:t>months</a:t>
            </a:r>
            <a:endParaRPr lang="fr-FR" sz="160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b="1" dirty="0">
                <a:solidFill>
                  <a:schemeClr val="tx1"/>
                </a:solidFill>
              </a:rPr>
              <a:t>No missing values 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No need to clean, just manipulations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7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8F0D163-B1D3-4284-B9DA-895A4A81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77" y="1658388"/>
            <a:ext cx="5483422" cy="50505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35D2C9-F139-43CE-811B-26BDB288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898" y="1658388"/>
            <a:ext cx="5050520" cy="505052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B87B33A-4CE1-4E3E-8BA9-8067E281F6DD}"/>
              </a:ext>
            </a:extLst>
          </p:cNvPr>
          <p:cNvSpPr txBox="1"/>
          <p:nvPr/>
        </p:nvSpPr>
        <p:spPr>
          <a:xfrm>
            <a:off x="1842991" y="404186"/>
            <a:ext cx="2358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First </a:t>
            </a:r>
            <a:r>
              <a:rPr lang="fr-FR" u="sng" dirty="0" err="1"/>
              <a:t>floor</a:t>
            </a:r>
            <a:r>
              <a:rPr lang="fr-FR" u="sng" dirty="0"/>
              <a:t> </a:t>
            </a:r>
            <a:r>
              <a:rPr lang="fr-FR" dirty="0"/>
              <a:t>: </a:t>
            </a:r>
          </a:p>
          <a:p>
            <a:r>
              <a:rPr lang="fr-FR" dirty="0"/>
              <a:t>1_Kitchen</a:t>
            </a:r>
          </a:p>
          <a:p>
            <a:r>
              <a:rPr lang="fr-FR" dirty="0"/>
              <a:t>2_Living room</a:t>
            </a:r>
          </a:p>
          <a:p>
            <a:r>
              <a:rPr lang="fr-FR" dirty="0"/>
              <a:t>3_Laundry room</a:t>
            </a:r>
          </a:p>
          <a:p>
            <a:r>
              <a:rPr lang="fr-FR" dirty="0"/>
              <a:t>4_Office room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AD6FF6-3B6E-44AB-A69E-56821E882DD2}"/>
              </a:ext>
            </a:extLst>
          </p:cNvPr>
          <p:cNvSpPr txBox="1"/>
          <p:nvPr/>
        </p:nvSpPr>
        <p:spPr>
          <a:xfrm>
            <a:off x="6698979" y="404186"/>
            <a:ext cx="2358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Second </a:t>
            </a:r>
            <a:r>
              <a:rPr lang="fr-FR" u="sng" dirty="0" err="1"/>
              <a:t>floor</a:t>
            </a:r>
            <a:r>
              <a:rPr lang="fr-FR" u="sng" dirty="0"/>
              <a:t> </a:t>
            </a:r>
            <a:r>
              <a:rPr lang="fr-FR" dirty="0"/>
              <a:t>: </a:t>
            </a:r>
          </a:p>
          <a:p>
            <a:r>
              <a:rPr lang="fr-FR" dirty="0"/>
              <a:t>5_Bathroom</a:t>
            </a:r>
          </a:p>
          <a:p>
            <a:r>
              <a:rPr lang="fr-FR" dirty="0"/>
              <a:t>6_Outside</a:t>
            </a:r>
          </a:p>
          <a:p>
            <a:r>
              <a:rPr lang="fr-FR" dirty="0"/>
              <a:t>7_Ironing room</a:t>
            </a:r>
          </a:p>
          <a:p>
            <a:r>
              <a:rPr lang="fr-FR" dirty="0"/>
              <a:t>8_Teenager room</a:t>
            </a:r>
          </a:p>
          <a:p>
            <a:r>
              <a:rPr lang="fr-FR" dirty="0"/>
              <a:t>9_Parents room</a:t>
            </a:r>
          </a:p>
        </p:txBody>
      </p:sp>
    </p:spTree>
    <p:extLst>
      <p:ext uri="{BB962C8B-B14F-4D97-AF65-F5344CB8AC3E}">
        <p14:creationId xmlns:p14="http://schemas.microsoft.com/office/powerpoint/2010/main" val="98053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D8A29-D674-4FBD-8E14-CE1AF346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/>
          <a:lstStyle/>
          <a:p>
            <a:r>
              <a:rPr lang="fr-FR" dirty="0"/>
              <a:t>Data manipulation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576FF-0A63-49B6-B043-80D3BC8B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466735"/>
          </a:xfrm>
        </p:spPr>
        <p:txBody>
          <a:bodyPr/>
          <a:lstStyle/>
          <a:p>
            <a:r>
              <a:rPr lang="fr-FR" dirty="0"/>
              <a:t>Drop the 2 </a:t>
            </a:r>
            <a:r>
              <a:rPr lang="fr-FR" dirty="0" err="1"/>
              <a:t>random</a:t>
            </a:r>
            <a:r>
              <a:rPr lang="fr-FR" dirty="0"/>
              <a:t> variables </a:t>
            </a:r>
            <a:r>
              <a:rPr lang="fr-FR" dirty="0" err="1"/>
              <a:t>columns</a:t>
            </a:r>
            <a:endParaRPr lang="fr-FR" dirty="0"/>
          </a:p>
          <a:p>
            <a:r>
              <a:rPr lang="fr-FR" dirty="0" err="1"/>
              <a:t>Turn</a:t>
            </a:r>
            <a:r>
              <a:rPr lang="fr-FR" dirty="0"/>
              <a:t> date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new </a:t>
            </a:r>
            <a:r>
              <a:rPr lang="fr-FR" dirty="0" err="1"/>
              <a:t>columns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/>
              <a:t>* </a:t>
            </a:r>
            <a:r>
              <a:rPr lang="fr-FR" b="1" dirty="0"/>
              <a:t>Weekend</a:t>
            </a:r>
            <a:r>
              <a:rPr lang="fr-FR" dirty="0"/>
              <a:t> (0 : </a:t>
            </a:r>
            <a:r>
              <a:rPr lang="fr-FR" dirty="0" err="1"/>
              <a:t>weekday</a:t>
            </a:r>
            <a:r>
              <a:rPr lang="fr-FR" dirty="0"/>
              <a:t> /  1 : weekend)</a:t>
            </a:r>
          </a:p>
          <a:p>
            <a:r>
              <a:rPr lang="fr-FR" dirty="0" err="1"/>
              <a:t>Turn</a:t>
            </a:r>
            <a:r>
              <a:rPr lang="fr-FR" dirty="0"/>
              <a:t> </a:t>
            </a:r>
            <a:r>
              <a:rPr lang="fr-FR" dirty="0" err="1"/>
              <a:t>Appliances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(</a:t>
            </a:r>
            <a:r>
              <a:rPr lang="fr-FR" dirty="0" err="1"/>
              <a:t>logarythm</a:t>
            </a:r>
            <a:r>
              <a:rPr lang="fr-FR" dirty="0"/>
              <a:t> distribution)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other</a:t>
            </a:r>
            <a:r>
              <a:rPr lang="fr-FR" dirty="0"/>
              <a:t> one, </a:t>
            </a:r>
            <a:r>
              <a:rPr lang="fr-FR" dirty="0" err="1"/>
              <a:t>normally</a:t>
            </a:r>
            <a:r>
              <a:rPr lang="fr-FR" dirty="0"/>
              <a:t> </a:t>
            </a:r>
            <a:r>
              <a:rPr lang="fr-FR" dirty="0" err="1"/>
              <a:t>distributed</a:t>
            </a:r>
            <a:endParaRPr lang="fr-FR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48472496-5CCB-44E7-8407-AAA73F1F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2" y="6395528"/>
            <a:ext cx="653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79706C-79FC-4BBC-A854-4809C6D8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175" y="3133364"/>
            <a:ext cx="2633234" cy="168125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0B9AE8-0848-478E-99C1-0DF756A0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4939423"/>
            <a:ext cx="2849218" cy="11812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0775DD-0D75-475B-8457-40EB160D8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653" y="3117306"/>
            <a:ext cx="2633235" cy="16779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92D84D-DFA9-4179-A2EA-882293FDD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916" y="4939423"/>
            <a:ext cx="2633234" cy="12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6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D8A29-D674-4FBD-8E14-CE1AF346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107"/>
          </a:xfrm>
        </p:spPr>
        <p:txBody>
          <a:bodyPr/>
          <a:lstStyle/>
          <a:p>
            <a:r>
              <a:rPr lang="fr-FR" dirty="0"/>
              <a:t>Data manipulation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576FF-0A63-49B6-B043-80D3BC8B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487"/>
            <a:ext cx="8915400" cy="4466735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 err="1"/>
              <a:t>Keep</a:t>
            </a:r>
            <a:r>
              <a:rPr lang="fr-FR" dirty="0"/>
              <a:t> the lights </a:t>
            </a:r>
            <a:r>
              <a:rPr lang="fr-FR" dirty="0" err="1"/>
              <a:t>column</a:t>
            </a:r>
            <a:r>
              <a:rPr lang="fr-FR" dirty="0"/>
              <a:t> (</a:t>
            </a:r>
            <a:r>
              <a:rPr lang="fr-FR" dirty="0" err="1"/>
              <a:t>logarythm</a:t>
            </a:r>
            <a:r>
              <a:rPr lang="fr-FR" dirty="0"/>
              <a:t> distribution) </a:t>
            </a:r>
            <a:r>
              <a:rPr lang="fr-FR" dirty="0" err="1"/>
              <a:t>because</a:t>
            </a:r>
            <a:r>
              <a:rPr lang="fr-FR" dirty="0"/>
              <a:t> of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0</a:t>
            </a:r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new </a:t>
            </a:r>
            <a:r>
              <a:rPr lang="fr-FR" dirty="0" err="1"/>
              <a:t>columns</a:t>
            </a:r>
            <a:r>
              <a:rPr lang="fr-FR" dirty="0"/>
              <a:t> for </a:t>
            </a:r>
            <a:r>
              <a:rPr lang="fr-FR" dirty="0" err="1"/>
              <a:t>both</a:t>
            </a:r>
            <a:r>
              <a:rPr lang="fr-FR" dirty="0"/>
              <a:t> T°C and %H :</a:t>
            </a:r>
          </a:p>
          <a:p>
            <a:pPr lvl="1"/>
            <a:r>
              <a:rPr lang="fr-FR" dirty="0"/>
              <a:t>INSIDE (</a:t>
            </a:r>
            <a:r>
              <a:rPr lang="fr-FR" dirty="0" err="1"/>
              <a:t>mean</a:t>
            </a:r>
            <a:r>
              <a:rPr lang="fr-FR" dirty="0"/>
              <a:t> of all </a:t>
            </a:r>
            <a:r>
              <a:rPr lang="fr-FR" dirty="0" err="1"/>
              <a:t>inside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DIFFERENCE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and </a:t>
            </a:r>
            <a:r>
              <a:rPr lang="fr-FR" dirty="0" err="1"/>
              <a:t>outside</a:t>
            </a:r>
            <a:r>
              <a:rPr lang="fr-FR" dirty="0"/>
              <a:t> (</a:t>
            </a:r>
            <a:r>
              <a:rPr lang="fr-FR" dirty="0" err="1"/>
              <a:t>absolute</a:t>
            </a:r>
            <a:r>
              <a:rPr lang="fr-FR" dirty="0"/>
              <a:t> value)</a:t>
            </a:r>
          </a:p>
          <a:p>
            <a:pPr lvl="1"/>
            <a:r>
              <a:rPr lang="fr-FR" dirty="0"/>
              <a:t>DIRECTION of the </a:t>
            </a:r>
            <a:r>
              <a:rPr lang="fr-FR" dirty="0" err="1"/>
              <a:t>sign</a:t>
            </a:r>
            <a:r>
              <a:rPr lang="fr-FR" dirty="0"/>
              <a:t> of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differences</a:t>
            </a:r>
            <a:r>
              <a:rPr lang="fr-FR" dirty="0"/>
              <a:t> (1 : in &gt; out  / 0 :  in &lt; out)</a:t>
            </a:r>
          </a:p>
          <a:p>
            <a:pPr lvl="1"/>
            <a:r>
              <a:rPr lang="fr-FR" dirty="0"/>
              <a:t>TDP (1 if </a:t>
            </a:r>
            <a:r>
              <a:rPr lang="fr-FR" dirty="0" err="1"/>
              <a:t>outside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dew</a:t>
            </a:r>
            <a:r>
              <a:rPr lang="fr-FR" dirty="0"/>
              <a:t> point, </a:t>
            </a:r>
            <a:r>
              <a:rPr lang="fr-FR" dirty="0" err="1"/>
              <a:t>else</a:t>
            </a:r>
            <a:r>
              <a:rPr lang="fr-FR" dirty="0"/>
              <a:t> 0)</a:t>
            </a:r>
          </a:p>
          <a:p>
            <a:pPr lvl="1"/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all the </a:t>
            </a:r>
            <a:r>
              <a:rPr lang="fr-FR" dirty="0" err="1"/>
              <a:t>inside</a:t>
            </a:r>
            <a:r>
              <a:rPr lang="fr-FR" dirty="0"/>
              <a:t> </a:t>
            </a:r>
            <a:r>
              <a:rPr lang="fr-FR" dirty="0" err="1"/>
              <a:t>rooms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door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code !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48472496-5CCB-44E7-8407-AAA73F1F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2" y="6395528"/>
            <a:ext cx="653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Feedback</a:t>
            </a:r>
          </a:p>
        </p:txBody>
      </p:sp>
    </p:spTree>
    <p:extLst>
      <p:ext uri="{BB962C8B-B14F-4D97-AF65-F5344CB8AC3E}">
        <p14:creationId xmlns:p14="http://schemas.microsoft.com/office/powerpoint/2010/main" val="293673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B47DA-099D-48E4-A4FC-2FE6D40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23793"/>
            <a:ext cx="8915399" cy="1468800"/>
          </a:xfrm>
        </p:spPr>
        <p:txBody>
          <a:bodyPr>
            <a:normAutofit/>
          </a:bodyPr>
          <a:lstStyle/>
          <a:p>
            <a:r>
              <a:rPr lang="fr-FR" sz="5000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44718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BEA7B-EE5C-4320-B788-BC1B07E1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6394"/>
          </a:xfrm>
        </p:spPr>
        <p:txBody>
          <a:bodyPr/>
          <a:lstStyle/>
          <a:p>
            <a:r>
              <a:rPr lang="fr-FR" dirty="0"/>
              <a:t>How I </a:t>
            </a:r>
            <a:r>
              <a:rPr lang="fr-FR" dirty="0" err="1"/>
              <a:t>processed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DF281-CDD5-4C2C-9EBB-268A8AA8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0504"/>
            <a:ext cx="8529366" cy="2959527"/>
          </a:xfrm>
        </p:spPr>
        <p:txBody>
          <a:bodyPr/>
          <a:lstStyle/>
          <a:p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droped</a:t>
            </a:r>
            <a:r>
              <a:rPr lang="fr-FR" dirty="0"/>
              <a:t> date </a:t>
            </a:r>
            <a:r>
              <a:rPr lang="fr-FR" dirty="0" err="1"/>
              <a:t>column</a:t>
            </a:r>
            <a:r>
              <a:rPr lang="fr-FR" dirty="0"/>
              <a:t> (</a:t>
            </a:r>
            <a:r>
              <a:rPr lang="fr-FR" dirty="0" err="1"/>
              <a:t>considered</a:t>
            </a:r>
            <a:r>
              <a:rPr lang="fr-FR" dirty="0"/>
              <a:t> as an </a:t>
            </a:r>
            <a:r>
              <a:rPr lang="fr-FR" dirty="0" err="1"/>
              <a:t>object</a:t>
            </a:r>
            <a:r>
              <a:rPr lang="fr-FR" dirty="0"/>
              <a:t>)</a:t>
            </a:r>
          </a:p>
          <a:p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droped</a:t>
            </a:r>
            <a:r>
              <a:rPr lang="fr-FR" dirty="0"/>
              <a:t> T°C and %H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correlated</a:t>
            </a:r>
            <a:endParaRPr lang="fr-FR" dirty="0"/>
          </a:p>
          <a:p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statsmodel</a:t>
            </a:r>
            <a:r>
              <a:rPr lang="fr-FR" dirty="0"/>
              <a:t> </a:t>
            </a:r>
            <a:r>
              <a:rPr lang="fr-FR" dirty="0" err="1"/>
              <a:t>librairy</a:t>
            </a:r>
            <a:r>
              <a:rPr lang="fr-FR" dirty="0"/>
              <a:t> to do an OLS </a:t>
            </a:r>
            <a:r>
              <a:rPr lang="fr-FR" dirty="0" err="1"/>
              <a:t>regression</a:t>
            </a:r>
            <a:r>
              <a:rPr lang="fr-FR" dirty="0"/>
              <a:t>, and P-HACKING</a:t>
            </a:r>
          </a:p>
          <a:p>
            <a:pPr lvl="1"/>
            <a:r>
              <a:rPr lang="fr-FR" dirty="0" err="1"/>
              <a:t>Problem</a:t>
            </a:r>
            <a:r>
              <a:rPr lang="fr-FR" dirty="0"/>
              <a:t> : </a:t>
            </a:r>
            <a:r>
              <a:rPr lang="fr-FR" dirty="0" err="1"/>
              <a:t>My</a:t>
            </a:r>
            <a:r>
              <a:rPr lang="fr-FR" dirty="0"/>
              <a:t> R-</a:t>
            </a:r>
            <a:r>
              <a:rPr lang="fr-FR" dirty="0" err="1"/>
              <a:t>Squared</a:t>
            </a:r>
            <a:r>
              <a:rPr lang="fr-FR" dirty="0"/>
              <a:t> value </a:t>
            </a:r>
            <a:r>
              <a:rPr lang="fr-FR" dirty="0" err="1"/>
              <a:t>is</a:t>
            </a:r>
            <a:r>
              <a:rPr lang="fr-FR" dirty="0"/>
              <a:t> 0,287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…</a:t>
            </a:r>
          </a:p>
          <a:p>
            <a:r>
              <a:rPr lang="fr-FR" dirty="0"/>
              <a:t>I </a:t>
            </a:r>
            <a:r>
              <a:rPr lang="fr-FR" dirty="0" err="1"/>
              <a:t>did</a:t>
            </a:r>
            <a:r>
              <a:rPr lang="fr-FR" dirty="0"/>
              <a:t> a bit of P-HACKING, </a:t>
            </a:r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checked</a:t>
            </a:r>
            <a:r>
              <a:rPr lang="fr-FR" dirty="0"/>
              <a:t> if </a:t>
            </a:r>
            <a:r>
              <a:rPr lang="fr-FR" dirty="0" err="1"/>
              <a:t>assumptions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satisfied</a:t>
            </a:r>
            <a:endParaRPr lang="fr-FR" dirty="0"/>
          </a:p>
          <a:p>
            <a:pPr lvl="1"/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droped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wich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 a multi-</a:t>
            </a:r>
            <a:r>
              <a:rPr lang="fr-FR" dirty="0" err="1"/>
              <a:t>collinearity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  <a:p>
            <a:pPr lvl="1"/>
            <a:r>
              <a:rPr lang="fr-FR" dirty="0"/>
              <a:t>I </a:t>
            </a:r>
            <a:r>
              <a:rPr lang="fr-FR" dirty="0" err="1"/>
              <a:t>stopped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R-</a:t>
            </a:r>
            <a:r>
              <a:rPr lang="fr-FR" dirty="0" err="1"/>
              <a:t>Squared</a:t>
            </a:r>
            <a:r>
              <a:rPr lang="fr-FR" dirty="0"/>
              <a:t> = 0,227 and </a:t>
            </a:r>
            <a:r>
              <a:rPr lang="fr-FR" dirty="0" err="1"/>
              <a:t>assumptions</a:t>
            </a:r>
            <a:r>
              <a:rPr lang="fr-FR" dirty="0"/>
              <a:t> </a:t>
            </a:r>
            <a:r>
              <a:rPr lang="fr-FR" dirty="0" err="1"/>
              <a:t>satisfied</a:t>
            </a:r>
            <a:r>
              <a:rPr lang="fr-FR" dirty="0"/>
              <a:t>: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6C80195-3C0B-42C6-9AA0-5CE7CB147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2" y="6395528"/>
            <a:ext cx="653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fr-FR" alt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r>
              <a:rPr lang="fr-FR" alt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alt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Feedback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CA38EA-E460-4D94-831B-333211D6E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1" t="58731" r="51385" b="29549"/>
          <a:stretch/>
        </p:blipFill>
        <p:spPr>
          <a:xfrm>
            <a:off x="2557668" y="4510031"/>
            <a:ext cx="5640387" cy="1138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CAD9DE5-94F3-4DD0-90A4-1D41ACD224A7}"/>
              </a:ext>
            </a:extLst>
          </p:cNvPr>
          <p:cNvSpPr txBox="1"/>
          <p:nvPr/>
        </p:nvSpPr>
        <p:spPr>
          <a:xfrm>
            <a:off x="9104247" y="4426221"/>
            <a:ext cx="2199857" cy="15696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400" dirty="0"/>
          </a:p>
          <a:p>
            <a:pPr algn="ctr"/>
            <a:r>
              <a:rPr lang="fr-FR" sz="2400" dirty="0" err="1"/>
              <a:t>Let’s</a:t>
            </a:r>
            <a:r>
              <a:rPr lang="fr-FR" sz="2400" dirty="0"/>
              <a:t> </a:t>
            </a:r>
            <a:r>
              <a:rPr lang="fr-FR" sz="2400" dirty="0" err="1"/>
              <a:t>see</a:t>
            </a:r>
            <a:endParaRPr lang="fr-FR" sz="2400" dirty="0"/>
          </a:p>
          <a:p>
            <a:pPr algn="ctr"/>
            <a:r>
              <a:rPr lang="fr-FR" sz="2400" dirty="0" err="1"/>
              <a:t>my</a:t>
            </a:r>
            <a:r>
              <a:rPr lang="fr-FR" sz="2400" dirty="0"/>
              <a:t> code!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6034499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518</TotalTime>
  <Words>618</Words>
  <Application>Microsoft Office PowerPoint</Application>
  <PresentationFormat>Grand écran</PresentationFormat>
  <Paragraphs>99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Brin</vt:lpstr>
      <vt:lpstr>Statistical analysis             with linear regression  Energy used by house appliances</vt:lpstr>
      <vt:lpstr>Statistical analysis with linear regression Energy used by house appliances</vt:lpstr>
      <vt:lpstr>MY DATASET</vt:lpstr>
      <vt:lpstr>Appliances energy prediction Data Set</vt:lpstr>
      <vt:lpstr>Présentation PowerPoint</vt:lpstr>
      <vt:lpstr>Data manipulation</vt:lpstr>
      <vt:lpstr>Data manipulation</vt:lpstr>
      <vt:lpstr>STATISTICAL ANALYSIS</vt:lpstr>
      <vt:lpstr>How I processed</vt:lpstr>
      <vt:lpstr>Présentation PowerPoint</vt:lpstr>
      <vt:lpstr>Project feedback</vt:lpstr>
      <vt:lpstr>Présentation PowerPoint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            with linear regression  Appliances energy use in a house</dc:title>
  <dc:creator>Marie Navarro</dc:creator>
  <cp:lastModifiedBy>Marie Navarro</cp:lastModifiedBy>
  <cp:revision>31</cp:revision>
  <dcterms:created xsi:type="dcterms:W3CDTF">2020-10-02T13:57:52Z</dcterms:created>
  <dcterms:modified xsi:type="dcterms:W3CDTF">2020-10-05T00:05:53Z</dcterms:modified>
</cp:coreProperties>
</file>