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  <p:sldId id="262" r:id="rId9"/>
    <p:sldId id="265" r:id="rId10"/>
    <p:sldId id="264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76F3BC3E-6342-4481-9EBC-3D95152102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31404" y="1577012"/>
            <a:ext cx="8915399" cy="3412407"/>
          </a:xfrm>
        </p:spPr>
        <p:txBody>
          <a:bodyPr>
            <a:normAutofit/>
          </a:bodyPr>
          <a:lstStyle/>
          <a:p>
            <a:pPr algn="ctr"/>
            <a:r>
              <a:rPr lang="fr-FR" dirty="0" err="1"/>
              <a:t>Statistical</a:t>
            </a:r>
            <a:r>
              <a:rPr lang="fr-FR" dirty="0"/>
              <a:t> </a:t>
            </a:r>
            <a:r>
              <a:rPr lang="fr-FR" dirty="0" err="1"/>
              <a:t>analysis</a:t>
            </a:r>
            <a:r>
              <a:rPr lang="fr-FR" dirty="0"/>
              <a:t>             </a:t>
            </a:r>
            <a:r>
              <a:rPr lang="fr-FR" dirty="0" err="1"/>
              <a:t>with</a:t>
            </a:r>
            <a:r>
              <a:rPr lang="fr-FR" dirty="0"/>
              <a:t> classification</a:t>
            </a:r>
            <a:br>
              <a:rPr lang="fr-FR" dirty="0"/>
            </a:br>
            <a:br>
              <a:rPr lang="fr-FR" dirty="0"/>
            </a:br>
            <a:r>
              <a:rPr lang="fr-FR" sz="3100" dirty="0" err="1"/>
              <a:t>Edibility</a:t>
            </a:r>
            <a:r>
              <a:rPr lang="fr-FR" sz="3100" dirty="0"/>
              <a:t> of a </a:t>
            </a:r>
            <a:r>
              <a:rPr lang="fr-FR" sz="3100" dirty="0" err="1"/>
              <a:t>mushroom</a:t>
            </a:r>
            <a:r>
              <a:rPr lang="fr-FR" sz="3100" dirty="0"/>
              <a:t> </a:t>
            </a:r>
            <a:r>
              <a:rPr lang="fr-FR" sz="3100" dirty="0" err="1"/>
              <a:t>given</a:t>
            </a:r>
            <a:r>
              <a:rPr lang="fr-FR" sz="3100" dirty="0"/>
              <a:t> </a:t>
            </a:r>
            <a:r>
              <a:rPr lang="fr-FR" sz="3100" dirty="0" err="1"/>
              <a:t>its</a:t>
            </a:r>
            <a:r>
              <a:rPr lang="fr-FR" sz="3100" dirty="0"/>
              <a:t> </a:t>
            </a:r>
            <a:r>
              <a:rPr lang="fr-FR" sz="3100" dirty="0" err="1"/>
              <a:t>caracteristics</a:t>
            </a:r>
            <a:endParaRPr lang="fr-FR" sz="3100" dirty="0"/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2DCFC754-0E08-4BF0-A935-3421683ABE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31404" y="5678525"/>
            <a:ext cx="8915399" cy="536745"/>
          </a:xfrm>
        </p:spPr>
        <p:txBody>
          <a:bodyPr>
            <a:normAutofit/>
          </a:bodyPr>
          <a:lstStyle/>
          <a:p>
            <a:r>
              <a:rPr lang="fr-FR" dirty="0" err="1"/>
              <a:t>Presented</a:t>
            </a:r>
            <a:r>
              <a:rPr lang="fr-FR" dirty="0"/>
              <a:t> by Marie NAVARRO</a:t>
            </a:r>
          </a:p>
        </p:txBody>
      </p:sp>
    </p:spTree>
    <p:extLst>
      <p:ext uri="{BB962C8B-B14F-4D97-AF65-F5344CB8AC3E}">
        <p14:creationId xmlns:p14="http://schemas.microsoft.com/office/powerpoint/2010/main" val="1713087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2826C878-E5D6-4C2B-8FBB-5B0542CB6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2323793"/>
            <a:ext cx="8915399" cy="1468800"/>
          </a:xfrm>
        </p:spPr>
        <p:txBody>
          <a:bodyPr>
            <a:normAutofit/>
          </a:bodyPr>
          <a:lstStyle/>
          <a:p>
            <a:r>
              <a:rPr lang="fr-FR" sz="5000" dirty="0"/>
              <a:t>Project feedback</a:t>
            </a:r>
          </a:p>
        </p:txBody>
      </p:sp>
    </p:spTree>
    <p:extLst>
      <p:ext uri="{BB962C8B-B14F-4D97-AF65-F5344CB8AC3E}">
        <p14:creationId xmlns:p14="http://schemas.microsoft.com/office/powerpoint/2010/main" val="3618215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29F9AAFC-369A-4F53-9EAF-EF7FE4F0C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285461"/>
            <a:ext cx="8915400" cy="4625761"/>
          </a:xfrm>
        </p:spPr>
        <p:txBody>
          <a:bodyPr>
            <a:normAutofit/>
          </a:bodyPr>
          <a:lstStyle/>
          <a:p>
            <a:r>
              <a:rPr lang="fr-FR" b="1" dirty="0">
                <a:solidFill>
                  <a:schemeClr val="tx1"/>
                </a:solidFill>
              </a:rPr>
              <a:t>Challenge</a:t>
            </a:r>
            <a:r>
              <a:rPr lang="fr-FR" dirty="0">
                <a:solidFill>
                  <a:schemeClr val="tx1"/>
                </a:solidFill>
                <a:latin typeface="+mj-lt"/>
              </a:rPr>
              <a:t>: </a:t>
            </a:r>
            <a:r>
              <a:rPr lang="fr-FR" altLang="fr-FR" dirty="0">
                <a:solidFill>
                  <a:srgbClr val="222222"/>
                </a:solidFill>
                <a:latin typeface="+mj-lt"/>
              </a:rPr>
              <a:t>Manage </a:t>
            </a:r>
            <a:r>
              <a:rPr lang="fr-FR" altLang="fr-FR" dirty="0" err="1">
                <a:solidFill>
                  <a:srgbClr val="222222"/>
                </a:solidFill>
                <a:latin typeface="+mj-lt"/>
              </a:rPr>
              <a:t>categorical</a:t>
            </a:r>
            <a:r>
              <a:rPr lang="fr-FR" altLang="fr-FR" dirty="0">
                <a:solidFill>
                  <a:srgbClr val="222222"/>
                </a:solidFill>
                <a:latin typeface="+mj-lt"/>
              </a:rPr>
              <a:t> </a:t>
            </a:r>
            <a:r>
              <a:rPr lang="fr-FR" altLang="fr-FR" dirty="0" err="1">
                <a:solidFill>
                  <a:srgbClr val="222222"/>
                </a:solidFill>
                <a:latin typeface="+mj-lt"/>
              </a:rPr>
              <a:t>features</a:t>
            </a:r>
            <a:endParaRPr lang="fr-FR" altLang="fr-FR" dirty="0">
              <a:solidFill>
                <a:schemeClr val="tx1"/>
              </a:solidFill>
              <a:latin typeface="+mj-lt"/>
            </a:endParaRPr>
          </a:p>
          <a:p>
            <a:endParaRPr lang="fr-FR" dirty="0">
              <a:solidFill>
                <a:schemeClr val="tx1"/>
              </a:solidFill>
            </a:endParaRPr>
          </a:p>
          <a:p>
            <a:pPr algn="just"/>
            <a:r>
              <a:rPr lang="fr-FR" b="1" dirty="0" err="1">
                <a:solidFill>
                  <a:schemeClr val="tx1"/>
                </a:solidFill>
              </a:rPr>
              <a:t>Learnings</a:t>
            </a:r>
            <a:r>
              <a:rPr lang="fr-FR" b="1" dirty="0">
                <a:solidFill>
                  <a:schemeClr val="tx1"/>
                </a:solidFill>
              </a:rPr>
              <a:t>: </a:t>
            </a:r>
            <a:r>
              <a:rPr lang="fr-FR" dirty="0">
                <a:solidFill>
                  <a:schemeClr val="tx1"/>
                </a:solidFill>
              </a:rPr>
              <a:t>Practice </a:t>
            </a:r>
            <a:r>
              <a:rPr lang="fr-FR" dirty="0" err="1">
                <a:solidFill>
                  <a:schemeClr val="tx1"/>
                </a:solidFill>
              </a:rPr>
              <a:t>Sklearn</a:t>
            </a:r>
            <a:r>
              <a:rPr lang="fr-FR" dirty="0">
                <a:solidFill>
                  <a:schemeClr val="tx1"/>
                </a:solidFill>
              </a:rPr>
              <a:t> and modeling</a:t>
            </a:r>
            <a:endParaRPr lang="fr-FR" sz="1600" dirty="0">
              <a:solidFill>
                <a:schemeClr val="tx1"/>
              </a:solidFill>
            </a:endParaRPr>
          </a:p>
          <a:p>
            <a:pPr lvl="1"/>
            <a:endParaRPr lang="fr-FR" dirty="0">
              <a:solidFill>
                <a:schemeClr val="tx1"/>
              </a:solidFill>
            </a:endParaRPr>
          </a:p>
          <a:p>
            <a:pPr algn="just"/>
            <a:r>
              <a:rPr lang="fr-FR" b="1" dirty="0">
                <a:solidFill>
                  <a:schemeClr val="tx1"/>
                </a:solidFill>
              </a:rPr>
              <a:t>If I </a:t>
            </a:r>
            <a:r>
              <a:rPr lang="fr-FR" b="1" dirty="0" err="1">
                <a:solidFill>
                  <a:schemeClr val="tx1"/>
                </a:solidFill>
              </a:rPr>
              <a:t>was</a:t>
            </a:r>
            <a:r>
              <a:rPr lang="fr-FR" b="1" dirty="0">
                <a:solidFill>
                  <a:schemeClr val="tx1"/>
                </a:solidFill>
              </a:rPr>
              <a:t> </a:t>
            </a:r>
            <a:r>
              <a:rPr lang="fr-FR" b="1" dirty="0" err="1">
                <a:solidFill>
                  <a:schemeClr val="tx1"/>
                </a:solidFill>
              </a:rPr>
              <a:t>starting</a:t>
            </a:r>
            <a:r>
              <a:rPr lang="fr-FR" b="1" dirty="0">
                <a:solidFill>
                  <a:schemeClr val="tx1"/>
                </a:solidFill>
              </a:rPr>
              <a:t> </a:t>
            </a:r>
            <a:r>
              <a:rPr lang="fr-FR" b="1" dirty="0" err="1">
                <a:solidFill>
                  <a:schemeClr val="tx1"/>
                </a:solidFill>
              </a:rPr>
              <a:t>from</a:t>
            </a:r>
            <a:r>
              <a:rPr lang="fr-FR" b="1" dirty="0">
                <a:solidFill>
                  <a:schemeClr val="tx1"/>
                </a:solidFill>
              </a:rPr>
              <a:t> scratch: </a:t>
            </a:r>
            <a:r>
              <a:rPr lang="fr-FR" sz="1800" dirty="0">
                <a:solidFill>
                  <a:schemeClr val="tx1"/>
                </a:solidFill>
              </a:rPr>
              <a:t>Use a </a:t>
            </a:r>
            <a:r>
              <a:rPr lang="fr-FR" sz="1800" dirty="0" err="1">
                <a:solidFill>
                  <a:schemeClr val="tx1"/>
                </a:solidFill>
              </a:rPr>
              <a:t>dataset</a:t>
            </a:r>
            <a:r>
              <a:rPr lang="fr-FR" sz="1800" dirty="0">
                <a:solidFill>
                  <a:schemeClr val="tx1"/>
                </a:solidFill>
              </a:rPr>
              <a:t> </a:t>
            </a:r>
            <a:r>
              <a:rPr lang="fr-FR" sz="1800" dirty="0" err="1">
                <a:solidFill>
                  <a:schemeClr val="tx1"/>
                </a:solidFill>
              </a:rPr>
              <a:t>with</a:t>
            </a:r>
            <a:r>
              <a:rPr lang="fr-FR" sz="1800" dirty="0">
                <a:solidFill>
                  <a:schemeClr val="tx1"/>
                </a:solidFill>
              </a:rPr>
              <a:t> </a:t>
            </a:r>
            <a:r>
              <a:rPr lang="fr-FR" sz="1800" dirty="0" err="1">
                <a:solidFill>
                  <a:schemeClr val="tx1"/>
                </a:solidFill>
              </a:rPr>
              <a:t>numerical</a:t>
            </a:r>
            <a:r>
              <a:rPr lang="fr-FR" sz="1800" dirty="0">
                <a:solidFill>
                  <a:schemeClr val="tx1"/>
                </a:solidFill>
              </a:rPr>
              <a:t> </a:t>
            </a:r>
            <a:r>
              <a:rPr lang="fr-FR" sz="1800" u="sng" dirty="0">
                <a:solidFill>
                  <a:schemeClr val="tx1"/>
                </a:solidFill>
              </a:rPr>
              <a:t>and</a:t>
            </a:r>
            <a:r>
              <a:rPr lang="fr-FR" sz="1800" dirty="0">
                <a:solidFill>
                  <a:schemeClr val="tx1"/>
                </a:solidFill>
              </a:rPr>
              <a:t> </a:t>
            </a:r>
            <a:r>
              <a:rPr lang="fr-FR" sz="1800" dirty="0" err="1">
                <a:solidFill>
                  <a:schemeClr val="tx1"/>
                </a:solidFill>
              </a:rPr>
              <a:t>categorical</a:t>
            </a:r>
            <a:r>
              <a:rPr lang="fr-FR" sz="1800" dirty="0">
                <a:solidFill>
                  <a:schemeClr val="tx1"/>
                </a:solidFill>
              </a:rPr>
              <a:t> </a:t>
            </a:r>
            <a:r>
              <a:rPr lang="fr-FR" sz="1800" dirty="0" err="1">
                <a:solidFill>
                  <a:schemeClr val="tx1"/>
                </a:solidFill>
              </a:rPr>
              <a:t>features</a:t>
            </a:r>
            <a:r>
              <a:rPr lang="fr-FR" sz="1800" dirty="0">
                <a:solidFill>
                  <a:schemeClr val="tx1"/>
                </a:solidFill>
              </a:rPr>
              <a:t>, for more challenge !</a:t>
            </a:r>
          </a:p>
          <a:p>
            <a:pPr lvl="1"/>
            <a:endParaRPr lang="fr-FR" dirty="0">
              <a:solidFill>
                <a:schemeClr val="tx1"/>
              </a:solidFill>
            </a:endParaRPr>
          </a:p>
          <a:p>
            <a:pPr algn="just"/>
            <a:r>
              <a:rPr lang="fr-FR" b="1" dirty="0" err="1">
                <a:solidFill>
                  <a:schemeClr val="tx1"/>
                </a:solidFill>
              </a:rPr>
              <a:t>Improvements</a:t>
            </a:r>
            <a:r>
              <a:rPr lang="fr-FR" b="1" dirty="0">
                <a:solidFill>
                  <a:schemeClr val="tx1"/>
                </a:solidFill>
              </a:rPr>
              <a:t>:</a:t>
            </a:r>
            <a:endParaRPr lang="fr-FR" dirty="0">
              <a:solidFill>
                <a:schemeClr val="tx1"/>
              </a:solidFill>
            </a:endParaRPr>
          </a:p>
          <a:p>
            <a:pPr lvl="1" algn="just"/>
            <a:r>
              <a:rPr lang="fr-FR" sz="1800" dirty="0">
                <a:solidFill>
                  <a:schemeClr val="tx1"/>
                </a:solidFill>
              </a:rPr>
              <a:t>Do more descriptive stats</a:t>
            </a:r>
          </a:p>
          <a:p>
            <a:pPr lvl="1" algn="just"/>
            <a:r>
              <a:rPr lang="en-US" sz="1800" dirty="0">
                <a:solidFill>
                  <a:schemeClr val="tx1"/>
                </a:solidFill>
              </a:rPr>
              <a:t>Play with my tests, adjusting the hyperparameters</a:t>
            </a:r>
          </a:p>
          <a:p>
            <a:pPr lvl="1" algn="just"/>
            <a:endParaRPr lang="fr-FR" dirty="0">
              <a:solidFill>
                <a:schemeClr val="tx1"/>
              </a:solidFill>
            </a:endParaRPr>
          </a:p>
          <a:p>
            <a:pPr algn="just"/>
            <a:r>
              <a:rPr lang="fr-FR" b="1" dirty="0">
                <a:solidFill>
                  <a:schemeClr val="tx1"/>
                </a:solidFill>
              </a:rPr>
              <a:t>Link:  </a:t>
            </a:r>
            <a:r>
              <a:rPr lang="fr-FR" dirty="0">
                <a:solidFill>
                  <a:schemeClr val="tx1"/>
                </a:solidFill>
              </a:rPr>
              <a:t>github.com/MarieNav/</a:t>
            </a:r>
            <a:r>
              <a:rPr lang="fr-FR" dirty="0" err="1">
                <a:solidFill>
                  <a:schemeClr val="tx1"/>
                </a:solidFill>
              </a:rPr>
              <a:t>Statistical</a:t>
            </a:r>
            <a:r>
              <a:rPr lang="fr-FR" dirty="0">
                <a:solidFill>
                  <a:schemeClr val="tx1"/>
                </a:solidFill>
              </a:rPr>
              <a:t>-</a:t>
            </a:r>
            <a:r>
              <a:rPr lang="fr-FR" dirty="0" err="1">
                <a:solidFill>
                  <a:schemeClr val="tx1"/>
                </a:solidFill>
              </a:rPr>
              <a:t>Analysis_Mushroom</a:t>
            </a:r>
            <a:r>
              <a:rPr lang="fr-FR" dirty="0">
                <a:solidFill>
                  <a:schemeClr val="tx1"/>
                </a:solidFill>
              </a:rPr>
              <a:t>-Classification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12044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ACF69FBC-46D2-4F21-B47A-E96EBB6D4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0405" y="1657780"/>
            <a:ext cx="8485891" cy="1280890"/>
          </a:xfrm>
        </p:spPr>
        <p:txBody>
          <a:bodyPr>
            <a:normAutofit/>
          </a:bodyPr>
          <a:lstStyle/>
          <a:p>
            <a:pPr algn="ctr"/>
            <a:r>
              <a:rPr lang="fr-FR" sz="4400" dirty="0" err="1"/>
              <a:t>Thank</a:t>
            </a:r>
            <a:r>
              <a:rPr lang="fr-FR" sz="4400" dirty="0"/>
              <a:t> </a:t>
            </a:r>
            <a:r>
              <a:rPr lang="fr-FR" sz="4400" dirty="0" err="1"/>
              <a:t>you</a:t>
            </a:r>
            <a:r>
              <a:rPr lang="fr-FR" sz="4400" dirty="0"/>
              <a:t> for </a:t>
            </a:r>
            <a:r>
              <a:rPr lang="fr-FR" sz="4400" dirty="0" err="1"/>
              <a:t>your</a:t>
            </a:r>
            <a:r>
              <a:rPr lang="fr-FR" sz="4400" dirty="0"/>
              <a:t> attention !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3EC8728D-5705-446B-AECF-4B2B6E304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0405" y="2245216"/>
            <a:ext cx="8485891" cy="2379793"/>
          </a:xfrm>
        </p:spPr>
        <p:txBody>
          <a:bodyPr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marL="0" indent="0" algn="ctr">
              <a:buNone/>
            </a:pPr>
            <a:r>
              <a:rPr lang="fr-FR" sz="4000" dirty="0" err="1">
                <a:solidFill>
                  <a:schemeClr val="tx1"/>
                </a:solidFill>
              </a:rPr>
              <a:t>Any</a:t>
            </a:r>
            <a:r>
              <a:rPr lang="fr-FR" sz="4000" dirty="0">
                <a:solidFill>
                  <a:schemeClr val="tx1"/>
                </a:solidFill>
              </a:rPr>
              <a:t> Questions ? </a:t>
            </a:r>
          </a:p>
        </p:txBody>
      </p:sp>
    </p:spTree>
    <p:extLst>
      <p:ext uri="{BB962C8B-B14F-4D97-AF65-F5344CB8AC3E}">
        <p14:creationId xmlns:p14="http://schemas.microsoft.com/office/powerpoint/2010/main" val="1427997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19C98A93-8220-4467-9EDC-2FDE386CF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811" y="624110"/>
            <a:ext cx="8911687" cy="1280890"/>
          </a:xfrm>
        </p:spPr>
        <p:txBody>
          <a:bodyPr/>
          <a:lstStyle/>
          <a:p>
            <a:pPr algn="ctr"/>
            <a:r>
              <a:rPr lang="fr-FR" dirty="0" err="1"/>
              <a:t>Statistical</a:t>
            </a:r>
            <a:r>
              <a:rPr lang="fr-FR" dirty="0"/>
              <a:t> </a:t>
            </a:r>
            <a:r>
              <a:rPr lang="fr-FR" dirty="0" err="1"/>
              <a:t>analysis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classification</a:t>
            </a:r>
            <a:br>
              <a:rPr lang="fr-FR" dirty="0"/>
            </a:br>
            <a:r>
              <a:rPr lang="fr-FR" sz="2400" dirty="0" err="1"/>
              <a:t>Edibility</a:t>
            </a:r>
            <a:r>
              <a:rPr lang="fr-FR" sz="2400" dirty="0"/>
              <a:t> of a </a:t>
            </a:r>
            <a:r>
              <a:rPr lang="fr-FR" sz="2400" dirty="0" err="1"/>
              <a:t>mushroom</a:t>
            </a:r>
            <a:r>
              <a:rPr lang="fr-FR" sz="2400" dirty="0"/>
              <a:t> </a:t>
            </a:r>
            <a:r>
              <a:rPr lang="fr-FR" sz="2400" dirty="0" err="1"/>
              <a:t>given</a:t>
            </a:r>
            <a:r>
              <a:rPr lang="fr-FR" sz="2400" dirty="0"/>
              <a:t> </a:t>
            </a:r>
            <a:r>
              <a:rPr lang="fr-FR" sz="2400" dirty="0" err="1"/>
              <a:t>its</a:t>
            </a:r>
            <a:r>
              <a:rPr lang="fr-FR" sz="2400" dirty="0"/>
              <a:t> </a:t>
            </a:r>
            <a:r>
              <a:rPr lang="fr-FR" sz="2400" dirty="0" err="1"/>
              <a:t>caracteristics</a:t>
            </a:r>
            <a:endParaRPr lang="fr-FR" sz="2400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64E97F6A-718D-4AAA-856C-9356F19BD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5228" y="2186609"/>
            <a:ext cx="5984945" cy="4174433"/>
          </a:xfrm>
        </p:spPr>
        <p:txBody>
          <a:bodyPr>
            <a:normAutofit/>
          </a:bodyPr>
          <a:lstStyle/>
          <a:p>
            <a:endParaRPr lang="fr-FR" dirty="0">
              <a:solidFill>
                <a:schemeClr val="tx1"/>
              </a:solidFill>
            </a:endParaRPr>
          </a:p>
          <a:p>
            <a:r>
              <a:rPr lang="fr-FR" sz="3200" dirty="0">
                <a:solidFill>
                  <a:schemeClr val="tx1"/>
                </a:solidFill>
              </a:rPr>
              <a:t> </a:t>
            </a:r>
            <a:r>
              <a:rPr lang="fr-FR" sz="3200" dirty="0" err="1">
                <a:solidFill>
                  <a:schemeClr val="tx1"/>
                </a:solidFill>
              </a:rPr>
              <a:t>Dataset</a:t>
            </a:r>
            <a:r>
              <a:rPr lang="fr-FR" sz="3200" dirty="0">
                <a:solidFill>
                  <a:schemeClr val="tx1"/>
                </a:solidFill>
              </a:rPr>
              <a:t> </a:t>
            </a:r>
            <a:r>
              <a:rPr lang="fr-FR" sz="3200" dirty="0" err="1">
                <a:solidFill>
                  <a:schemeClr val="tx1"/>
                </a:solidFill>
              </a:rPr>
              <a:t>presentation</a:t>
            </a:r>
            <a:endParaRPr lang="fr-FR" sz="32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fr-FR" sz="1000" dirty="0">
                <a:solidFill>
                  <a:schemeClr val="bg1"/>
                </a:solidFill>
              </a:rPr>
              <a:t>d</a:t>
            </a:r>
          </a:p>
          <a:p>
            <a:r>
              <a:rPr lang="fr-FR" sz="3200" dirty="0">
                <a:solidFill>
                  <a:schemeClr val="tx1"/>
                </a:solidFill>
              </a:rPr>
              <a:t> </a:t>
            </a:r>
            <a:r>
              <a:rPr lang="fr-FR" sz="3200" dirty="0" err="1">
                <a:solidFill>
                  <a:schemeClr val="tx1"/>
                </a:solidFill>
              </a:rPr>
              <a:t>Statistical</a:t>
            </a:r>
            <a:r>
              <a:rPr lang="fr-FR" sz="3200" dirty="0">
                <a:solidFill>
                  <a:schemeClr val="tx1"/>
                </a:solidFill>
              </a:rPr>
              <a:t> </a:t>
            </a:r>
            <a:r>
              <a:rPr lang="fr-FR" sz="3200" dirty="0" err="1">
                <a:solidFill>
                  <a:schemeClr val="tx1"/>
                </a:solidFill>
              </a:rPr>
              <a:t>analysis</a:t>
            </a:r>
            <a:endParaRPr lang="fr-FR" sz="3200" dirty="0">
              <a:solidFill>
                <a:schemeClr val="tx1"/>
              </a:solidFill>
            </a:endParaRPr>
          </a:p>
          <a:p>
            <a:pPr lvl="2"/>
            <a:r>
              <a:rPr lang="fr-FR" sz="2800" dirty="0">
                <a:solidFill>
                  <a:schemeClr val="tx1"/>
                </a:solidFill>
              </a:rPr>
              <a:t> </a:t>
            </a:r>
            <a:r>
              <a:rPr lang="fr-FR" sz="2600" dirty="0" err="1">
                <a:solidFill>
                  <a:schemeClr val="tx1"/>
                </a:solidFill>
              </a:rPr>
              <a:t>Features</a:t>
            </a:r>
            <a:r>
              <a:rPr lang="fr-FR" sz="2600" dirty="0">
                <a:solidFill>
                  <a:schemeClr val="tx1"/>
                </a:solidFill>
              </a:rPr>
              <a:t> </a:t>
            </a:r>
            <a:r>
              <a:rPr lang="fr-FR" sz="2600" dirty="0" err="1">
                <a:solidFill>
                  <a:schemeClr val="tx1"/>
                </a:solidFill>
              </a:rPr>
              <a:t>selection</a:t>
            </a:r>
            <a:endParaRPr lang="fr-FR" sz="2600" dirty="0">
              <a:solidFill>
                <a:schemeClr val="tx1"/>
              </a:solidFill>
            </a:endParaRPr>
          </a:p>
          <a:p>
            <a:pPr lvl="2"/>
            <a:r>
              <a:rPr lang="fr-FR" sz="2600" dirty="0">
                <a:solidFill>
                  <a:schemeClr val="tx1"/>
                </a:solidFill>
              </a:rPr>
              <a:t> Model training</a:t>
            </a:r>
          </a:p>
          <a:p>
            <a:pPr marL="914400" lvl="2" indent="0">
              <a:buNone/>
            </a:pPr>
            <a:r>
              <a:rPr lang="fr-FR" sz="1000" dirty="0">
                <a:solidFill>
                  <a:schemeClr val="bg1"/>
                </a:solidFill>
              </a:rPr>
              <a:t>a</a:t>
            </a:r>
          </a:p>
          <a:p>
            <a:r>
              <a:rPr lang="fr-FR" sz="3200" dirty="0">
                <a:solidFill>
                  <a:schemeClr val="tx1"/>
                </a:solidFill>
              </a:rPr>
              <a:t> Project feedback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16419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3E60B1-EDE2-4550-9E8B-A4A920ED8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78" y="2244282"/>
            <a:ext cx="12019722" cy="1559092"/>
          </a:xfrm>
        </p:spPr>
        <p:txBody>
          <a:bodyPr>
            <a:normAutofit/>
          </a:bodyPr>
          <a:lstStyle/>
          <a:p>
            <a:pPr algn="ctr"/>
            <a:r>
              <a:rPr lang="fr-FR" sz="5000" dirty="0"/>
              <a:t>MY DATASET</a:t>
            </a:r>
          </a:p>
        </p:txBody>
      </p:sp>
    </p:spTree>
    <p:extLst>
      <p:ext uri="{BB962C8B-B14F-4D97-AF65-F5344CB8AC3E}">
        <p14:creationId xmlns:p14="http://schemas.microsoft.com/office/powerpoint/2010/main" val="2165402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9D1306-A086-4B14-BE41-C53B604DD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412078"/>
            <a:ext cx="11504612" cy="780620"/>
          </a:xfrm>
        </p:spPr>
        <p:txBody>
          <a:bodyPr/>
          <a:lstStyle/>
          <a:p>
            <a:pPr algn="ctr"/>
            <a:r>
              <a:rPr lang="fr-FR" dirty="0" err="1"/>
              <a:t>Mushroom</a:t>
            </a:r>
            <a:r>
              <a:rPr lang="fr-FR" dirty="0"/>
              <a:t> </a:t>
            </a:r>
            <a:r>
              <a:rPr lang="fr-FR" dirty="0" err="1"/>
              <a:t>Dataset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53AA30B-2788-4A83-8BC2-3D19ECEF9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1151" y="1113186"/>
            <a:ext cx="5109068" cy="3823252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24E6194-DDA8-4E3B-9926-BFF9E1EC6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508" y="1616764"/>
            <a:ext cx="6414052" cy="524123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sz="1900" dirty="0" err="1">
                <a:solidFill>
                  <a:schemeClr val="tx1"/>
                </a:solidFill>
              </a:rPr>
              <a:t>My</a:t>
            </a:r>
            <a:r>
              <a:rPr lang="fr-FR" sz="1900" dirty="0">
                <a:solidFill>
                  <a:schemeClr val="tx1"/>
                </a:solidFill>
              </a:rPr>
              <a:t> </a:t>
            </a:r>
            <a:r>
              <a:rPr lang="fr-FR" sz="1900" dirty="0" err="1">
                <a:solidFill>
                  <a:schemeClr val="tx1"/>
                </a:solidFill>
              </a:rPr>
              <a:t>dataset</a:t>
            </a:r>
            <a:r>
              <a:rPr lang="fr-FR" sz="1900" dirty="0">
                <a:solidFill>
                  <a:schemeClr val="tx1"/>
                </a:solidFill>
              </a:rPr>
              <a:t> </a:t>
            </a:r>
            <a:r>
              <a:rPr lang="fr-FR" sz="1900" dirty="0" err="1">
                <a:solidFill>
                  <a:schemeClr val="tx1"/>
                </a:solidFill>
              </a:rPr>
              <a:t>contains</a:t>
            </a:r>
            <a:r>
              <a:rPr lang="fr-FR" sz="1900" dirty="0">
                <a:solidFill>
                  <a:schemeClr val="tx1"/>
                </a:solidFill>
              </a:rPr>
              <a:t> </a:t>
            </a:r>
            <a:r>
              <a:rPr lang="fr-FR" sz="1900" b="1" dirty="0">
                <a:solidFill>
                  <a:schemeClr val="tx1"/>
                </a:solidFill>
              </a:rPr>
              <a:t>23 </a:t>
            </a:r>
            <a:r>
              <a:rPr lang="fr-FR" sz="1900" b="1" dirty="0" err="1">
                <a:solidFill>
                  <a:schemeClr val="tx1"/>
                </a:solidFill>
              </a:rPr>
              <a:t>categorical</a:t>
            </a:r>
            <a:r>
              <a:rPr lang="fr-FR" sz="1900" b="1" dirty="0">
                <a:solidFill>
                  <a:schemeClr val="tx1"/>
                </a:solidFill>
              </a:rPr>
              <a:t> </a:t>
            </a:r>
            <a:r>
              <a:rPr lang="fr-FR" sz="1900" b="1" dirty="0" err="1">
                <a:solidFill>
                  <a:schemeClr val="tx1"/>
                </a:solidFill>
              </a:rPr>
              <a:t>columns</a:t>
            </a:r>
            <a:r>
              <a:rPr lang="fr-FR" sz="1900" b="1" dirty="0">
                <a:solidFill>
                  <a:schemeClr val="tx1"/>
                </a:solidFill>
              </a:rPr>
              <a:t> </a:t>
            </a:r>
            <a:r>
              <a:rPr lang="fr-FR" sz="1900" dirty="0">
                <a:solidFill>
                  <a:schemeClr val="tx1"/>
                </a:solidFill>
              </a:rPr>
              <a:t>: </a:t>
            </a:r>
          </a:p>
          <a:p>
            <a:pPr marL="0" indent="0">
              <a:buNone/>
            </a:pPr>
            <a:r>
              <a:rPr lang="fr-FR" sz="1900" dirty="0">
                <a:solidFill>
                  <a:schemeClr val="tx1"/>
                </a:solidFill>
              </a:rPr>
              <a:t>   - If </a:t>
            </a:r>
            <a:r>
              <a:rPr lang="fr-FR" sz="1900" dirty="0" err="1">
                <a:solidFill>
                  <a:schemeClr val="tx1"/>
                </a:solidFill>
              </a:rPr>
              <a:t>it’s</a:t>
            </a:r>
            <a:r>
              <a:rPr lang="fr-FR" sz="1900" dirty="0">
                <a:solidFill>
                  <a:schemeClr val="tx1"/>
                </a:solidFill>
              </a:rPr>
              <a:t> </a:t>
            </a:r>
            <a:r>
              <a:rPr lang="fr-FR" sz="1900" b="1" dirty="0" err="1">
                <a:solidFill>
                  <a:schemeClr val="tx1"/>
                </a:solidFill>
              </a:rPr>
              <a:t>edible</a:t>
            </a:r>
            <a:r>
              <a:rPr lang="fr-FR" sz="1900" dirty="0">
                <a:solidFill>
                  <a:schemeClr val="tx1"/>
                </a:solidFill>
              </a:rPr>
              <a:t> or </a:t>
            </a:r>
            <a:r>
              <a:rPr lang="fr-FR" sz="1900" b="1" dirty="0" err="1">
                <a:solidFill>
                  <a:schemeClr val="tx1"/>
                </a:solidFill>
              </a:rPr>
              <a:t>poisonous</a:t>
            </a:r>
            <a:endParaRPr lang="fr-FR" sz="19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fr-FR" sz="1900" dirty="0">
                <a:solidFill>
                  <a:schemeClr val="tx1"/>
                </a:solidFill>
              </a:rPr>
              <a:t>   - 3 about </a:t>
            </a:r>
            <a:r>
              <a:rPr lang="fr-FR" sz="1900" dirty="0" err="1">
                <a:solidFill>
                  <a:schemeClr val="tx1"/>
                </a:solidFill>
              </a:rPr>
              <a:t>its</a:t>
            </a:r>
            <a:r>
              <a:rPr lang="fr-FR" sz="1900" dirty="0">
                <a:solidFill>
                  <a:schemeClr val="tx1"/>
                </a:solidFill>
              </a:rPr>
              <a:t> </a:t>
            </a:r>
            <a:r>
              <a:rPr lang="fr-FR" sz="1900" b="1" dirty="0">
                <a:solidFill>
                  <a:schemeClr val="tx1"/>
                </a:solidFill>
              </a:rPr>
              <a:t>cap </a:t>
            </a:r>
            <a:r>
              <a:rPr lang="fr-FR" sz="1900" dirty="0">
                <a:solidFill>
                  <a:schemeClr val="tx1"/>
                </a:solidFill>
              </a:rPr>
              <a:t>(</a:t>
            </a:r>
            <a:r>
              <a:rPr lang="fr-FR" sz="1900" dirty="0" err="1">
                <a:solidFill>
                  <a:schemeClr val="tx1"/>
                </a:solidFill>
              </a:rPr>
              <a:t>shape</a:t>
            </a:r>
            <a:r>
              <a:rPr lang="fr-FR" sz="1900" dirty="0">
                <a:solidFill>
                  <a:schemeClr val="tx1"/>
                </a:solidFill>
              </a:rPr>
              <a:t>, surface, </a:t>
            </a:r>
            <a:r>
              <a:rPr lang="fr-FR" sz="1900" dirty="0" err="1">
                <a:solidFill>
                  <a:schemeClr val="tx1"/>
                </a:solidFill>
              </a:rPr>
              <a:t>color</a:t>
            </a:r>
            <a:r>
              <a:rPr lang="fr-FR" sz="1900" dirty="0">
                <a:solidFill>
                  <a:schemeClr val="tx1"/>
                </a:solidFill>
              </a:rPr>
              <a:t>)</a:t>
            </a:r>
          </a:p>
          <a:p>
            <a:pPr marL="0" indent="0">
              <a:buNone/>
            </a:pPr>
            <a:r>
              <a:rPr lang="fr-FR" sz="1900" dirty="0">
                <a:solidFill>
                  <a:schemeClr val="tx1"/>
                </a:solidFill>
              </a:rPr>
              <a:t>   - If </a:t>
            </a:r>
            <a:r>
              <a:rPr lang="fr-FR" sz="1900" dirty="0" err="1">
                <a:solidFill>
                  <a:schemeClr val="tx1"/>
                </a:solidFill>
              </a:rPr>
              <a:t>it</a:t>
            </a:r>
            <a:r>
              <a:rPr lang="fr-FR" sz="1900" dirty="0">
                <a:solidFill>
                  <a:schemeClr val="tx1"/>
                </a:solidFill>
              </a:rPr>
              <a:t> </a:t>
            </a:r>
            <a:r>
              <a:rPr lang="fr-FR" sz="1900" b="1" dirty="0" err="1">
                <a:solidFill>
                  <a:schemeClr val="tx1"/>
                </a:solidFill>
              </a:rPr>
              <a:t>bruises</a:t>
            </a:r>
            <a:r>
              <a:rPr lang="fr-FR" sz="1900" dirty="0">
                <a:solidFill>
                  <a:schemeClr val="tx1"/>
                </a:solidFill>
              </a:rPr>
              <a:t> or not</a:t>
            </a:r>
            <a:endParaRPr lang="en-US" sz="19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fr-FR" sz="1900" dirty="0">
                <a:solidFill>
                  <a:schemeClr val="tx1"/>
                </a:solidFill>
              </a:rPr>
              <a:t>   - </a:t>
            </a:r>
            <a:r>
              <a:rPr lang="fr-FR" sz="1900" dirty="0" err="1">
                <a:solidFill>
                  <a:schemeClr val="tx1"/>
                </a:solidFill>
              </a:rPr>
              <a:t>Its</a:t>
            </a:r>
            <a:r>
              <a:rPr lang="fr-FR" sz="1900" dirty="0">
                <a:solidFill>
                  <a:schemeClr val="tx1"/>
                </a:solidFill>
              </a:rPr>
              <a:t> </a:t>
            </a:r>
            <a:r>
              <a:rPr lang="fr-FR" sz="1900" b="1" dirty="0" err="1">
                <a:solidFill>
                  <a:schemeClr val="tx1"/>
                </a:solidFill>
              </a:rPr>
              <a:t>odor</a:t>
            </a:r>
            <a:endParaRPr lang="fr-FR" sz="19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fr-FR" sz="1900" dirty="0">
                <a:solidFill>
                  <a:schemeClr val="tx1"/>
                </a:solidFill>
              </a:rPr>
              <a:t>   - 4 about </a:t>
            </a:r>
            <a:r>
              <a:rPr lang="fr-FR" sz="1900" dirty="0" err="1">
                <a:solidFill>
                  <a:schemeClr val="tx1"/>
                </a:solidFill>
              </a:rPr>
              <a:t>its</a:t>
            </a:r>
            <a:r>
              <a:rPr lang="fr-FR" sz="1900" dirty="0">
                <a:solidFill>
                  <a:schemeClr val="tx1"/>
                </a:solidFill>
              </a:rPr>
              <a:t> </a:t>
            </a:r>
            <a:r>
              <a:rPr lang="fr-FR" sz="1900" b="1" dirty="0" err="1">
                <a:solidFill>
                  <a:schemeClr val="tx1"/>
                </a:solidFill>
              </a:rPr>
              <a:t>gills</a:t>
            </a:r>
            <a:r>
              <a:rPr lang="fr-FR" sz="1900" b="1" dirty="0">
                <a:solidFill>
                  <a:schemeClr val="tx1"/>
                </a:solidFill>
              </a:rPr>
              <a:t> </a:t>
            </a:r>
            <a:r>
              <a:rPr lang="fr-FR" sz="1900" dirty="0">
                <a:solidFill>
                  <a:schemeClr val="tx1"/>
                </a:solidFill>
              </a:rPr>
              <a:t>(attachement, </a:t>
            </a:r>
            <a:r>
              <a:rPr lang="fr-FR" sz="1900" dirty="0" err="1">
                <a:solidFill>
                  <a:schemeClr val="tx1"/>
                </a:solidFill>
              </a:rPr>
              <a:t>spacing</a:t>
            </a:r>
            <a:r>
              <a:rPr lang="fr-FR" sz="1900" dirty="0">
                <a:solidFill>
                  <a:schemeClr val="tx1"/>
                </a:solidFill>
              </a:rPr>
              <a:t>, size, </a:t>
            </a:r>
            <a:r>
              <a:rPr lang="fr-FR" sz="1900" dirty="0" err="1">
                <a:solidFill>
                  <a:schemeClr val="tx1"/>
                </a:solidFill>
              </a:rPr>
              <a:t>color</a:t>
            </a:r>
            <a:r>
              <a:rPr lang="fr-FR" sz="1900" dirty="0">
                <a:solidFill>
                  <a:schemeClr val="tx1"/>
                </a:solidFill>
              </a:rPr>
              <a:t>)</a:t>
            </a:r>
          </a:p>
          <a:p>
            <a:pPr marL="0" indent="0">
              <a:buNone/>
            </a:pPr>
            <a:r>
              <a:rPr lang="fr-FR" sz="1900" dirty="0">
                <a:solidFill>
                  <a:schemeClr val="tx1"/>
                </a:solidFill>
              </a:rPr>
              <a:t>   - 6 about </a:t>
            </a:r>
            <a:r>
              <a:rPr lang="fr-FR" sz="1900" dirty="0" err="1">
                <a:solidFill>
                  <a:schemeClr val="tx1"/>
                </a:solidFill>
              </a:rPr>
              <a:t>its</a:t>
            </a:r>
            <a:r>
              <a:rPr lang="fr-FR" sz="1900" dirty="0">
                <a:solidFill>
                  <a:schemeClr val="tx1"/>
                </a:solidFill>
              </a:rPr>
              <a:t> </a:t>
            </a:r>
            <a:r>
              <a:rPr lang="fr-FR" sz="1900" b="1" dirty="0" err="1">
                <a:solidFill>
                  <a:schemeClr val="tx1"/>
                </a:solidFill>
              </a:rPr>
              <a:t>stalk</a:t>
            </a:r>
            <a:r>
              <a:rPr lang="fr-FR" sz="1900" dirty="0">
                <a:solidFill>
                  <a:schemeClr val="tx1"/>
                </a:solidFill>
              </a:rPr>
              <a:t> (</a:t>
            </a:r>
            <a:r>
              <a:rPr lang="fr-FR" sz="1900" dirty="0" err="1">
                <a:solidFill>
                  <a:schemeClr val="tx1"/>
                </a:solidFill>
              </a:rPr>
              <a:t>shape</a:t>
            </a:r>
            <a:r>
              <a:rPr lang="fr-FR" sz="1900" dirty="0">
                <a:solidFill>
                  <a:schemeClr val="tx1"/>
                </a:solidFill>
              </a:rPr>
              <a:t>, root, surface*, </a:t>
            </a:r>
            <a:r>
              <a:rPr lang="fr-FR" sz="1900" dirty="0" err="1">
                <a:solidFill>
                  <a:schemeClr val="tx1"/>
                </a:solidFill>
              </a:rPr>
              <a:t>color</a:t>
            </a:r>
            <a:r>
              <a:rPr lang="fr-FR" sz="1900" dirty="0">
                <a:solidFill>
                  <a:schemeClr val="tx1"/>
                </a:solidFill>
              </a:rPr>
              <a:t>*)</a:t>
            </a:r>
          </a:p>
          <a:p>
            <a:pPr marL="0" indent="0">
              <a:buNone/>
            </a:pPr>
            <a:r>
              <a:rPr lang="fr-FR" sz="1900" dirty="0">
                <a:solidFill>
                  <a:schemeClr val="tx1"/>
                </a:solidFill>
              </a:rPr>
              <a:t>   - 2 about </a:t>
            </a:r>
            <a:r>
              <a:rPr lang="fr-FR" sz="1900" dirty="0" err="1">
                <a:solidFill>
                  <a:schemeClr val="tx1"/>
                </a:solidFill>
              </a:rPr>
              <a:t>its</a:t>
            </a:r>
            <a:r>
              <a:rPr lang="fr-FR" sz="1900" dirty="0">
                <a:solidFill>
                  <a:schemeClr val="tx1"/>
                </a:solidFill>
              </a:rPr>
              <a:t> </a:t>
            </a:r>
            <a:r>
              <a:rPr lang="fr-FR" sz="1900" b="1" dirty="0" err="1">
                <a:solidFill>
                  <a:schemeClr val="tx1"/>
                </a:solidFill>
              </a:rPr>
              <a:t>veil</a:t>
            </a:r>
            <a:r>
              <a:rPr lang="fr-FR" sz="1900" dirty="0">
                <a:solidFill>
                  <a:schemeClr val="tx1"/>
                </a:solidFill>
              </a:rPr>
              <a:t> (type and </a:t>
            </a:r>
            <a:r>
              <a:rPr lang="fr-FR" sz="1900" dirty="0" err="1">
                <a:solidFill>
                  <a:schemeClr val="tx1"/>
                </a:solidFill>
              </a:rPr>
              <a:t>color</a:t>
            </a:r>
            <a:r>
              <a:rPr lang="fr-FR" sz="1900" dirty="0">
                <a:solidFill>
                  <a:schemeClr val="tx1"/>
                </a:solidFill>
              </a:rPr>
              <a:t>)</a:t>
            </a:r>
          </a:p>
          <a:p>
            <a:pPr marL="0" indent="0">
              <a:buNone/>
            </a:pPr>
            <a:r>
              <a:rPr lang="fr-FR" sz="1900" dirty="0">
                <a:solidFill>
                  <a:schemeClr val="tx1"/>
                </a:solidFill>
              </a:rPr>
              <a:t>   - 2 about </a:t>
            </a:r>
            <a:r>
              <a:rPr lang="fr-FR" sz="1900" dirty="0" err="1">
                <a:solidFill>
                  <a:schemeClr val="tx1"/>
                </a:solidFill>
              </a:rPr>
              <a:t>its</a:t>
            </a:r>
            <a:r>
              <a:rPr lang="fr-FR" sz="1900" dirty="0">
                <a:solidFill>
                  <a:schemeClr val="tx1"/>
                </a:solidFill>
              </a:rPr>
              <a:t> </a:t>
            </a:r>
            <a:r>
              <a:rPr lang="fr-FR" sz="1900" b="1" dirty="0">
                <a:solidFill>
                  <a:schemeClr val="tx1"/>
                </a:solidFill>
              </a:rPr>
              <a:t>ring</a:t>
            </a:r>
            <a:r>
              <a:rPr lang="fr-FR" sz="1900" dirty="0">
                <a:solidFill>
                  <a:schemeClr val="tx1"/>
                </a:solidFill>
              </a:rPr>
              <a:t> (</a:t>
            </a:r>
            <a:r>
              <a:rPr lang="fr-FR" sz="1900" dirty="0" err="1">
                <a:solidFill>
                  <a:schemeClr val="tx1"/>
                </a:solidFill>
              </a:rPr>
              <a:t>number</a:t>
            </a:r>
            <a:r>
              <a:rPr lang="fr-FR" sz="1900" dirty="0">
                <a:solidFill>
                  <a:schemeClr val="tx1"/>
                </a:solidFill>
              </a:rPr>
              <a:t>, type)</a:t>
            </a:r>
          </a:p>
          <a:p>
            <a:pPr marL="0" indent="0">
              <a:buNone/>
            </a:pPr>
            <a:r>
              <a:rPr lang="fr-FR" sz="1900" dirty="0">
                <a:solidFill>
                  <a:schemeClr val="tx1"/>
                </a:solidFill>
              </a:rPr>
              <a:t>   - </a:t>
            </a:r>
            <a:r>
              <a:rPr lang="fr-FR" sz="1900" dirty="0" err="1">
                <a:solidFill>
                  <a:schemeClr val="tx1"/>
                </a:solidFill>
              </a:rPr>
              <a:t>Its</a:t>
            </a:r>
            <a:r>
              <a:rPr lang="fr-FR" sz="1900" dirty="0">
                <a:solidFill>
                  <a:schemeClr val="tx1"/>
                </a:solidFill>
              </a:rPr>
              <a:t> </a:t>
            </a:r>
            <a:r>
              <a:rPr lang="fr-FR" sz="1900" b="1" dirty="0">
                <a:solidFill>
                  <a:schemeClr val="tx1"/>
                </a:solidFill>
              </a:rPr>
              <a:t>spore-</a:t>
            </a:r>
            <a:r>
              <a:rPr lang="fr-FR" sz="1900" b="1" dirty="0" err="1">
                <a:solidFill>
                  <a:schemeClr val="tx1"/>
                </a:solidFill>
              </a:rPr>
              <a:t>print</a:t>
            </a:r>
            <a:r>
              <a:rPr lang="fr-FR" sz="1900" b="1" dirty="0">
                <a:solidFill>
                  <a:schemeClr val="tx1"/>
                </a:solidFill>
              </a:rPr>
              <a:t>-</a:t>
            </a:r>
            <a:r>
              <a:rPr lang="fr-FR" sz="1900" b="1" dirty="0" err="1">
                <a:solidFill>
                  <a:schemeClr val="tx1"/>
                </a:solidFill>
              </a:rPr>
              <a:t>color</a:t>
            </a:r>
            <a:endParaRPr lang="fr-FR" sz="19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fr-FR" sz="1900" dirty="0">
                <a:solidFill>
                  <a:schemeClr val="tx1"/>
                </a:solidFill>
              </a:rPr>
              <a:t>   - </a:t>
            </a:r>
            <a:r>
              <a:rPr lang="fr-FR" sz="1900" dirty="0" err="1">
                <a:solidFill>
                  <a:schemeClr val="tx1"/>
                </a:solidFill>
              </a:rPr>
              <a:t>its</a:t>
            </a:r>
            <a:r>
              <a:rPr lang="fr-FR" sz="1900" dirty="0">
                <a:solidFill>
                  <a:schemeClr val="tx1"/>
                </a:solidFill>
              </a:rPr>
              <a:t> </a:t>
            </a:r>
            <a:r>
              <a:rPr lang="fr-FR" sz="1900" b="1" dirty="0">
                <a:solidFill>
                  <a:schemeClr val="tx1"/>
                </a:solidFill>
              </a:rPr>
              <a:t>population</a:t>
            </a:r>
          </a:p>
          <a:p>
            <a:pPr marL="0" indent="0">
              <a:buNone/>
            </a:pPr>
            <a:r>
              <a:rPr lang="fr-FR" sz="1900" dirty="0">
                <a:solidFill>
                  <a:schemeClr val="tx1"/>
                </a:solidFill>
              </a:rPr>
              <a:t>   - </a:t>
            </a:r>
            <a:r>
              <a:rPr lang="fr-FR" sz="1900" dirty="0" err="1">
                <a:solidFill>
                  <a:schemeClr val="tx1"/>
                </a:solidFill>
              </a:rPr>
              <a:t>Its</a:t>
            </a:r>
            <a:r>
              <a:rPr lang="fr-FR" sz="1900" dirty="0">
                <a:solidFill>
                  <a:schemeClr val="tx1"/>
                </a:solidFill>
              </a:rPr>
              <a:t> </a:t>
            </a:r>
            <a:r>
              <a:rPr lang="fr-FR" sz="1900" b="1" dirty="0">
                <a:solidFill>
                  <a:schemeClr val="tx1"/>
                </a:solidFill>
              </a:rPr>
              <a:t>habitat</a:t>
            </a:r>
          </a:p>
          <a:p>
            <a:pPr marL="0" indent="0">
              <a:buNone/>
            </a:pPr>
            <a:endParaRPr lang="fr-FR" sz="19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fr-FR" dirty="0">
                <a:solidFill>
                  <a:schemeClr val="tx1"/>
                </a:solidFill>
              </a:rPr>
              <a:t>And </a:t>
            </a:r>
            <a:r>
              <a:rPr lang="fr-FR" b="1" dirty="0">
                <a:solidFill>
                  <a:schemeClr val="tx1"/>
                </a:solidFill>
              </a:rPr>
              <a:t>8124 </a:t>
            </a:r>
            <a:r>
              <a:rPr lang="fr-FR" b="1" dirty="0" err="1">
                <a:solidFill>
                  <a:schemeClr val="tx1"/>
                </a:solidFill>
              </a:rPr>
              <a:t>rows</a:t>
            </a:r>
            <a:r>
              <a:rPr lang="fr-FR" b="1" dirty="0">
                <a:solidFill>
                  <a:schemeClr val="tx1"/>
                </a:solidFill>
              </a:rPr>
              <a:t> </a:t>
            </a:r>
            <a:r>
              <a:rPr lang="fr-FR" dirty="0">
                <a:solidFill>
                  <a:schemeClr val="tx1"/>
                </a:solidFill>
              </a:rPr>
              <a:t>(one per </a:t>
            </a:r>
            <a:r>
              <a:rPr lang="fr-FR" dirty="0" err="1">
                <a:solidFill>
                  <a:schemeClr val="tx1"/>
                </a:solidFill>
              </a:rPr>
              <a:t>murshroom</a:t>
            </a:r>
            <a:r>
              <a:rPr lang="fr-FR" dirty="0">
                <a:solidFill>
                  <a:schemeClr val="tx1"/>
                </a:solidFill>
              </a:rPr>
              <a:t>)</a:t>
            </a:r>
            <a:endParaRPr lang="fr-FR" sz="1600" dirty="0">
              <a:solidFill>
                <a:schemeClr val="tx1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05D5F43-868D-4738-BAB0-6FF24939B0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9944" y="5031478"/>
            <a:ext cx="1190275" cy="1687374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F480D7E1-73DA-4AFD-9960-A14AD55F30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9962" y="5141740"/>
            <a:ext cx="1390650" cy="146685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CB5223B6-13C3-4D55-B945-36B8CB0DC9F3}"/>
              </a:ext>
            </a:extLst>
          </p:cNvPr>
          <p:cNvSpPr txBox="1"/>
          <p:nvPr/>
        </p:nvSpPr>
        <p:spPr>
          <a:xfrm>
            <a:off x="8960889" y="5512905"/>
            <a:ext cx="11902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b="1" i="1" dirty="0"/>
              <a:t>Veil</a:t>
            </a:r>
          </a:p>
          <a:p>
            <a:endParaRPr lang="fr-FR" b="1" i="1" dirty="0"/>
          </a:p>
          <a:p>
            <a:r>
              <a:rPr lang="fr-FR" b="1" i="1" dirty="0" err="1"/>
              <a:t>Bruising</a:t>
            </a:r>
            <a:endParaRPr lang="fr-FR" b="1" i="1" dirty="0"/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80A2242D-10F1-4B02-848C-10B0FE457006}"/>
              </a:ext>
            </a:extLst>
          </p:cNvPr>
          <p:cNvCxnSpPr>
            <a:cxnSpLocks/>
          </p:cNvCxnSpPr>
          <p:nvPr/>
        </p:nvCxnSpPr>
        <p:spPr>
          <a:xfrm>
            <a:off x="10084905" y="5698435"/>
            <a:ext cx="99391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FA467274-7F63-4911-8279-F4BA51E5F38D}"/>
              </a:ext>
            </a:extLst>
          </p:cNvPr>
          <p:cNvCxnSpPr>
            <a:cxnSpLocks/>
          </p:cNvCxnSpPr>
          <p:nvPr/>
        </p:nvCxnSpPr>
        <p:spPr>
          <a:xfrm flipH="1" flipV="1">
            <a:off x="7659756" y="5512905"/>
            <a:ext cx="1364974" cy="7156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2A058FB3-87BE-45F3-AC4A-82E370CCCCBC}"/>
              </a:ext>
            </a:extLst>
          </p:cNvPr>
          <p:cNvSpPr txBox="1"/>
          <p:nvPr/>
        </p:nvSpPr>
        <p:spPr>
          <a:xfrm>
            <a:off x="5764698" y="4174434"/>
            <a:ext cx="23191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* </a:t>
            </a:r>
            <a:r>
              <a:rPr lang="fr-FR" sz="1400" dirty="0" err="1"/>
              <a:t>Above</a:t>
            </a:r>
            <a:r>
              <a:rPr lang="fr-FR" sz="1400" dirty="0"/>
              <a:t> and </a:t>
            </a:r>
            <a:r>
              <a:rPr lang="fr-FR" sz="1400" dirty="0" err="1"/>
              <a:t>bellow</a:t>
            </a:r>
            <a:r>
              <a:rPr lang="fr-FR" sz="1400" dirty="0"/>
              <a:t> ring</a:t>
            </a:r>
          </a:p>
        </p:txBody>
      </p:sp>
    </p:spTree>
    <p:extLst>
      <p:ext uri="{BB962C8B-B14F-4D97-AF65-F5344CB8AC3E}">
        <p14:creationId xmlns:p14="http://schemas.microsoft.com/office/powerpoint/2010/main" val="652097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22B572FA-7F24-4899-B2FF-AA2D967E73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660" t="15627" r="9140" b="12749"/>
          <a:stretch/>
        </p:blipFill>
        <p:spPr>
          <a:xfrm>
            <a:off x="2895599" y="1458981"/>
            <a:ext cx="6400801" cy="5238750"/>
          </a:xfrm>
          <a:prstGeom prst="rect">
            <a:avLst/>
          </a:prstGeom>
        </p:spPr>
      </p:pic>
      <p:sp>
        <p:nvSpPr>
          <p:cNvPr id="3" name="Titre 1">
            <a:extLst>
              <a:ext uri="{FF2B5EF4-FFF2-40B4-BE49-F238E27FC236}">
                <a16:creationId xmlns:a16="http://schemas.microsoft.com/office/drawing/2014/main" id="{ADA8FD47-0785-4D38-B57B-F9A942B22068}"/>
              </a:ext>
            </a:extLst>
          </p:cNvPr>
          <p:cNvSpPr txBox="1">
            <a:spLocks/>
          </p:cNvSpPr>
          <p:nvPr/>
        </p:nvSpPr>
        <p:spPr>
          <a:xfrm>
            <a:off x="1" y="412078"/>
            <a:ext cx="11504612" cy="78062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/>
              <a:t>Mushroom Dataset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43745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CAD288C1-09EC-40FA-9E20-C36C53A61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035" y="2664430"/>
            <a:ext cx="4642278" cy="4158356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3323E7-0F93-4A3B-97EF-5FDACD7CA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4658" y="1245706"/>
            <a:ext cx="8915400" cy="1587754"/>
          </a:xfrm>
        </p:spPr>
        <p:txBody>
          <a:bodyPr/>
          <a:lstStyle/>
          <a:p>
            <a:r>
              <a:rPr lang="fr-FR" dirty="0"/>
              <a:t>Drop 2 </a:t>
            </a:r>
            <a:r>
              <a:rPr lang="fr-FR" dirty="0" err="1"/>
              <a:t>columns</a:t>
            </a:r>
            <a:r>
              <a:rPr lang="fr-FR" dirty="0"/>
              <a:t> :	* « </a:t>
            </a:r>
            <a:r>
              <a:rPr lang="fr-FR" dirty="0" err="1"/>
              <a:t>stalk</a:t>
            </a:r>
            <a:r>
              <a:rPr lang="fr-FR" dirty="0"/>
              <a:t>-root » </a:t>
            </a:r>
            <a:r>
              <a:rPr lang="fr-FR" dirty="0" err="1"/>
              <a:t>because</a:t>
            </a:r>
            <a:r>
              <a:rPr lang="fr-FR" dirty="0"/>
              <a:t> of 30% </a:t>
            </a:r>
            <a:r>
              <a:rPr lang="fr-FR" dirty="0" err="1"/>
              <a:t>missing</a:t>
            </a:r>
            <a:r>
              <a:rPr lang="fr-FR" dirty="0"/>
              <a:t> values</a:t>
            </a:r>
          </a:p>
          <a:p>
            <a:pPr marL="2286000" lvl="5" indent="0">
              <a:buNone/>
            </a:pPr>
            <a:r>
              <a:rPr lang="fr-FR" sz="1800" dirty="0"/>
              <a:t>*  « </a:t>
            </a:r>
            <a:r>
              <a:rPr lang="fr-FR" sz="1800" dirty="0" err="1"/>
              <a:t>veil</a:t>
            </a:r>
            <a:r>
              <a:rPr lang="fr-FR" sz="1800" dirty="0"/>
              <a:t>-type » </a:t>
            </a:r>
            <a:r>
              <a:rPr lang="fr-FR" sz="1800" dirty="0" err="1"/>
              <a:t>because</a:t>
            </a:r>
            <a:r>
              <a:rPr lang="fr-FR" sz="1800" dirty="0"/>
              <a:t> 100% partial / 0% </a:t>
            </a:r>
            <a:r>
              <a:rPr lang="fr-FR" sz="1800" dirty="0" err="1"/>
              <a:t>universal</a:t>
            </a:r>
            <a:endParaRPr lang="fr-FR" sz="1800" dirty="0"/>
          </a:p>
          <a:p>
            <a:pPr marL="2286000" lvl="5" indent="0">
              <a:buNone/>
            </a:pPr>
            <a:r>
              <a:rPr lang="fr-FR" sz="600" dirty="0">
                <a:solidFill>
                  <a:schemeClr val="bg1"/>
                </a:solidFill>
              </a:rPr>
              <a:t>bd</a:t>
            </a:r>
          </a:p>
          <a:p>
            <a:r>
              <a:rPr lang="fr-FR" dirty="0" err="1"/>
              <a:t>Map</a:t>
            </a:r>
            <a:r>
              <a:rPr lang="fr-FR" dirty="0"/>
              <a:t> </a:t>
            </a:r>
            <a:r>
              <a:rPr lang="fr-FR" dirty="0" err="1"/>
              <a:t>every</a:t>
            </a:r>
            <a:r>
              <a:rPr lang="fr-FR" dirty="0"/>
              <a:t> </a:t>
            </a:r>
            <a:r>
              <a:rPr lang="fr-FR" dirty="0" err="1"/>
              <a:t>columns</a:t>
            </a:r>
            <a:r>
              <a:rPr lang="fr-FR" dirty="0"/>
              <a:t> </a:t>
            </a:r>
            <a:r>
              <a:rPr lang="fr-FR" dirty="0" err="1"/>
              <a:t>into</a:t>
            </a:r>
            <a:r>
              <a:rPr lang="fr-FR" dirty="0"/>
              <a:t> </a:t>
            </a:r>
            <a:r>
              <a:rPr lang="fr-FR" dirty="0" err="1"/>
              <a:t>numbers</a:t>
            </a:r>
            <a:r>
              <a:rPr lang="fr-FR" dirty="0"/>
              <a:t> :</a:t>
            </a:r>
          </a:p>
          <a:p>
            <a:pPr lvl="1"/>
            <a:endParaRPr lang="fr-FR" dirty="0"/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795E14F8-BF38-4EC8-8B93-B0AC04C953F8}"/>
              </a:ext>
            </a:extLst>
          </p:cNvPr>
          <p:cNvSpPr txBox="1">
            <a:spLocks/>
          </p:cNvSpPr>
          <p:nvPr/>
        </p:nvSpPr>
        <p:spPr>
          <a:xfrm>
            <a:off x="1" y="412078"/>
            <a:ext cx="11504612" cy="7806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dirty="0"/>
              <a:t>Data manipulation</a:t>
            </a:r>
          </a:p>
        </p:txBody>
      </p:sp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93BE5257-CFC5-45AD-9A0D-758026CCFB67}"/>
              </a:ext>
            </a:extLst>
          </p:cNvPr>
          <p:cNvSpPr/>
          <p:nvPr/>
        </p:nvSpPr>
        <p:spPr>
          <a:xfrm>
            <a:off x="6480313" y="4598504"/>
            <a:ext cx="768626" cy="768626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F9D4BAEE-BB41-4987-AF86-6676A47500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639" t="28496" r="39446" b="7771"/>
          <a:stretch/>
        </p:blipFill>
        <p:spPr>
          <a:xfrm>
            <a:off x="7325035" y="2664430"/>
            <a:ext cx="4700117" cy="4116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362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3E60B1-EDE2-4550-9E8B-A4A920ED8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78" y="2244281"/>
            <a:ext cx="12019722" cy="1598849"/>
          </a:xfrm>
        </p:spPr>
        <p:txBody>
          <a:bodyPr>
            <a:normAutofit/>
          </a:bodyPr>
          <a:lstStyle/>
          <a:p>
            <a:pPr algn="ctr"/>
            <a:r>
              <a:rPr lang="fr-FR" sz="5400" dirty="0"/>
              <a:t>STATISTICAL ANALYSIS</a:t>
            </a:r>
            <a:endParaRPr lang="fr-FR" sz="5000" dirty="0"/>
          </a:p>
        </p:txBody>
      </p:sp>
    </p:spTree>
    <p:extLst>
      <p:ext uri="{BB962C8B-B14F-4D97-AF65-F5344CB8AC3E}">
        <p14:creationId xmlns:p14="http://schemas.microsoft.com/office/powerpoint/2010/main" val="2109594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3323E7-0F93-4A3B-97EF-5FDACD7CA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4658" y="1853830"/>
            <a:ext cx="8915400" cy="4003631"/>
          </a:xfrm>
        </p:spPr>
        <p:txBody>
          <a:bodyPr>
            <a:normAutofit/>
          </a:bodyPr>
          <a:lstStyle/>
          <a:p>
            <a:r>
              <a:rPr lang="fr-FR" altLang="fr-FR" b="1" dirty="0" err="1">
                <a:solidFill>
                  <a:srgbClr val="222222"/>
                </a:solidFill>
              </a:rPr>
              <a:t>Constraint</a:t>
            </a:r>
            <a:r>
              <a:rPr lang="fr-FR" altLang="fr-FR" dirty="0">
                <a:solidFill>
                  <a:srgbClr val="222222"/>
                </a:solidFill>
              </a:rPr>
              <a:t>  : </a:t>
            </a:r>
            <a:r>
              <a:rPr lang="fr-FR" altLang="fr-FR" dirty="0" err="1">
                <a:solidFill>
                  <a:srgbClr val="222222"/>
                </a:solidFill>
              </a:rPr>
              <a:t>c</a:t>
            </a:r>
            <a:r>
              <a:rPr lang="fr-FR" dirty="0" err="1"/>
              <a:t>ategorical</a:t>
            </a:r>
            <a:r>
              <a:rPr lang="fr-FR" dirty="0"/>
              <a:t> </a:t>
            </a:r>
            <a:r>
              <a:rPr lang="fr-FR" dirty="0" err="1"/>
              <a:t>features</a:t>
            </a:r>
            <a:r>
              <a:rPr lang="fr-FR" dirty="0"/>
              <a:t> &amp; </a:t>
            </a:r>
            <a:r>
              <a:rPr lang="fr-FR" dirty="0" err="1"/>
              <a:t>categorical</a:t>
            </a:r>
            <a:r>
              <a:rPr lang="fr-FR" dirty="0"/>
              <a:t> </a:t>
            </a:r>
            <a:r>
              <a:rPr lang="fr-FR" dirty="0" err="1"/>
              <a:t>respone</a:t>
            </a:r>
            <a:endParaRPr lang="fr-FR" dirty="0"/>
          </a:p>
          <a:p>
            <a:endParaRPr lang="fr-FR" b="1" u="sng" dirty="0"/>
          </a:p>
          <a:p>
            <a:r>
              <a:rPr lang="fr-FR" b="1" u="sng" dirty="0" err="1"/>
              <a:t>Filter</a:t>
            </a:r>
            <a:r>
              <a:rPr lang="fr-FR" dirty="0"/>
              <a:t> : </a:t>
            </a:r>
            <a:r>
              <a:rPr lang="en-US" dirty="0"/>
              <a:t>According to the </a:t>
            </a:r>
            <a:r>
              <a:rPr lang="en-US" b="1" dirty="0"/>
              <a:t>Chi-Squared test</a:t>
            </a:r>
            <a:r>
              <a:rPr lang="en-US" dirty="0"/>
              <a:t>, the columns ‘</a:t>
            </a:r>
            <a:r>
              <a:rPr lang="en-US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cap-color</a:t>
            </a:r>
            <a:r>
              <a:rPr lang="en-US" dirty="0"/>
              <a:t>’ and   ‘gill-attachment’ could not be considered for model training.</a:t>
            </a:r>
          </a:p>
          <a:p>
            <a:endParaRPr lang="fr-FR" dirty="0"/>
          </a:p>
          <a:p>
            <a:r>
              <a:rPr lang="fr-FR" b="1" u="sng" dirty="0" err="1"/>
              <a:t>Wrappers</a:t>
            </a:r>
            <a:r>
              <a:rPr lang="fr-FR" dirty="0"/>
              <a:t> : </a:t>
            </a:r>
            <a:r>
              <a:rPr lang="en-US" dirty="0"/>
              <a:t>According to </a:t>
            </a:r>
            <a:r>
              <a:rPr lang="fr-FR" b="1" dirty="0" err="1"/>
              <a:t>Sequential</a:t>
            </a:r>
            <a:r>
              <a:rPr lang="fr-FR" b="1" dirty="0"/>
              <a:t> </a:t>
            </a:r>
            <a:r>
              <a:rPr lang="fr-FR" b="1" dirty="0" err="1"/>
              <a:t>Forward</a:t>
            </a:r>
            <a:r>
              <a:rPr lang="fr-FR" b="1" dirty="0"/>
              <a:t> </a:t>
            </a:r>
            <a:r>
              <a:rPr lang="fr-FR" b="1" dirty="0" err="1"/>
              <a:t>Selection</a:t>
            </a:r>
            <a:r>
              <a:rPr lang="fr-FR" b="1" dirty="0"/>
              <a:t> </a:t>
            </a:r>
            <a:r>
              <a:rPr lang="fr-FR" dirty="0" err="1"/>
              <a:t>method</a:t>
            </a:r>
            <a:r>
              <a:rPr lang="fr-FR" dirty="0"/>
              <a:t>, the </a:t>
            </a:r>
            <a:r>
              <a:rPr lang="fr-FR" dirty="0" err="1"/>
              <a:t>columns</a:t>
            </a:r>
            <a:r>
              <a:rPr lang="fr-FR" dirty="0"/>
              <a:t> '</a:t>
            </a:r>
            <a:r>
              <a:rPr lang="fr-FR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cap-</a:t>
            </a:r>
            <a:r>
              <a:rPr lang="fr-FR" b="1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color</a:t>
            </a:r>
            <a:r>
              <a:rPr lang="fr-FR" dirty="0"/>
              <a:t>', '</a:t>
            </a:r>
            <a:r>
              <a:rPr lang="fr-FR" dirty="0" err="1"/>
              <a:t>bruises</a:t>
            </a:r>
            <a:r>
              <a:rPr lang="fr-FR" dirty="0"/>
              <a:t>', '</a:t>
            </a:r>
            <a:r>
              <a:rPr lang="fr-FR" dirty="0" err="1"/>
              <a:t>odor</a:t>
            </a:r>
            <a:r>
              <a:rPr lang="fr-FR" dirty="0"/>
              <a:t>', '</a:t>
            </a:r>
            <a:r>
              <a:rPr lang="fr-FR" dirty="0" err="1"/>
              <a:t>gill-spacing</a:t>
            </a:r>
            <a:r>
              <a:rPr lang="fr-FR" dirty="0"/>
              <a:t>', '</a:t>
            </a:r>
            <a:r>
              <a:rPr lang="fr-FR" dirty="0" err="1"/>
              <a:t>gill</a:t>
            </a:r>
            <a:r>
              <a:rPr lang="fr-FR" dirty="0"/>
              <a:t>-size', '</a:t>
            </a:r>
            <a:r>
              <a:rPr lang="fr-FR" dirty="0" err="1"/>
              <a:t>stalk</a:t>
            </a:r>
            <a:r>
              <a:rPr lang="fr-FR" dirty="0"/>
              <a:t>-surface-</a:t>
            </a:r>
            <a:r>
              <a:rPr lang="fr-FR" dirty="0" err="1"/>
              <a:t>above</a:t>
            </a:r>
            <a:r>
              <a:rPr lang="fr-FR" dirty="0"/>
              <a:t>-ring', 'ring-type' &amp; 'population’ are the best for building a model.</a:t>
            </a:r>
          </a:p>
          <a:p>
            <a:endParaRPr lang="en-US" dirty="0"/>
          </a:p>
          <a:p>
            <a:pPr lvl="6"/>
            <a:r>
              <a:rPr lang="en-US" sz="1800" dirty="0"/>
              <a:t> </a:t>
            </a:r>
            <a:r>
              <a:rPr lang="fr-FR" sz="1800" dirty="0" err="1"/>
              <a:t>Let’s</a:t>
            </a:r>
            <a:r>
              <a:rPr lang="fr-FR" sz="1800" dirty="0"/>
              <a:t> </a:t>
            </a:r>
            <a:r>
              <a:rPr lang="fr-FR" sz="1800" dirty="0" err="1"/>
              <a:t>see</a:t>
            </a:r>
            <a:r>
              <a:rPr lang="fr-FR" sz="1800" dirty="0"/>
              <a:t> </a:t>
            </a:r>
            <a:r>
              <a:rPr lang="fr-FR" sz="1800" dirty="0" err="1"/>
              <a:t>my</a:t>
            </a:r>
            <a:r>
              <a:rPr lang="fr-FR" sz="1800" dirty="0"/>
              <a:t> code !</a:t>
            </a: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795E14F8-BF38-4EC8-8B93-B0AC04C953F8}"/>
              </a:ext>
            </a:extLst>
          </p:cNvPr>
          <p:cNvSpPr txBox="1">
            <a:spLocks/>
          </p:cNvSpPr>
          <p:nvPr/>
        </p:nvSpPr>
        <p:spPr>
          <a:xfrm>
            <a:off x="1" y="412078"/>
            <a:ext cx="11504612" cy="7806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dirty="0" err="1"/>
              <a:t>Feature</a:t>
            </a:r>
            <a:r>
              <a:rPr lang="fr-FR" dirty="0"/>
              <a:t> </a:t>
            </a:r>
            <a:r>
              <a:rPr lang="fr-FR" dirty="0" err="1"/>
              <a:t>selection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62445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3323E7-0F93-4A3B-97EF-5FDACD7CA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4658" y="5363367"/>
            <a:ext cx="8915400" cy="1082553"/>
          </a:xfrm>
        </p:spPr>
        <p:txBody>
          <a:bodyPr>
            <a:normAutofit/>
          </a:bodyPr>
          <a:lstStyle/>
          <a:p>
            <a:pPr lvl="6"/>
            <a:r>
              <a:rPr lang="en-US" sz="2000" dirty="0"/>
              <a:t> </a:t>
            </a:r>
            <a:r>
              <a:rPr lang="fr-FR" sz="2000" dirty="0" err="1"/>
              <a:t>Let’s</a:t>
            </a:r>
            <a:r>
              <a:rPr lang="fr-FR" sz="2000" dirty="0"/>
              <a:t> </a:t>
            </a:r>
            <a:r>
              <a:rPr lang="fr-FR" sz="2000" dirty="0" err="1"/>
              <a:t>see</a:t>
            </a:r>
            <a:r>
              <a:rPr lang="fr-FR" sz="2000" dirty="0"/>
              <a:t> </a:t>
            </a:r>
            <a:r>
              <a:rPr lang="fr-FR" sz="2000" dirty="0" err="1"/>
              <a:t>my</a:t>
            </a:r>
            <a:r>
              <a:rPr lang="fr-FR" sz="2000" dirty="0"/>
              <a:t> code !</a:t>
            </a: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795E14F8-BF38-4EC8-8B93-B0AC04C953F8}"/>
              </a:ext>
            </a:extLst>
          </p:cNvPr>
          <p:cNvSpPr txBox="1">
            <a:spLocks/>
          </p:cNvSpPr>
          <p:nvPr/>
        </p:nvSpPr>
        <p:spPr>
          <a:xfrm>
            <a:off x="1" y="412078"/>
            <a:ext cx="11504612" cy="7806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dirty="0"/>
              <a:t>Model training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1DEE122-9CB0-41A7-8317-6645A94FB9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408" t="42193" r="37108" b="22125"/>
          <a:stretch/>
        </p:blipFill>
        <p:spPr>
          <a:xfrm>
            <a:off x="756118" y="1603517"/>
            <a:ext cx="5732448" cy="3334801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4B2FCF4B-3A51-4CE2-AE87-86DA0742C3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2358" y="1606461"/>
            <a:ext cx="3773751" cy="3334801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881911B5-6298-4644-89DB-CFD2D73F0C4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401" t="37375" r="73495" b="23819"/>
          <a:stretch/>
        </p:blipFill>
        <p:spPr>
          <a:xfrm>
            <a:off x="10502832" y="1619713"/>
            <a:ext cx="1543393" cy="3332835"/>
          </a:xfrm>
          <a:prstGeom prst="rect">
            <a:avLst/>
          </a:prstGeom>
        </p:spPr>
      </p:pic>
      <p:sp>
        <p:nvSpPr>
          <p:cNvPr id="5" name="Ellipse 4">
            <a:extLst>
              <a:ext uri="{FF2B5EF4-FFF2-40B4-BE49-F238E27FC236}">
                <a16:creationId xmlns:a16="http://schemas.microsoft.com/office/drawing/2014/main" id="{7525F473-C458-482A-8F86-189B1F59D83B}"/>
              </a:ext>
            </a:extLst>
          </p:cNvPr>
          <p:cNvSpPr/>
          <p:nvPr/>
        </p:nvSpPr>
        <p:spPr>
          <a:xfrm>
            <a:off x="6559830" y="2292624"/>
            <a:ext cx="2623928" cy="1855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F615FE24-3251-4F9B-9C32-A3D1F057056D}"/>
              </a:ext>
            </a:extLst>
          </p:cNvPr>
          <p:cNvCxnSpPr>
            <a:stCxn id="5" idx="6"/>
          </p:cNvCxnSpPr>
          <p:nvPr/>
        </p:nvCxnSpPr>
        <p:spPr>
          <a:xfrm flipV="1">
            <a:off x="9183758" y="2120345"/>
            <a:ext cx="1444485" cy="2650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5222255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506</TotalTime>
  <Words>311</Words>
  <Application>Microsoft Office PowerPoint</Application>
  <PresentationFormat>Grand écran</PresentationFormat>
  <Paragraphs>65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Brin</vt:lpstr>
      <vt:lpstr>Statistical analysis             with classification  Edibility of a mushroom given its caracteristics</vt:lpstr>
      <vt:lpstr>Statistical analysis with classification Edibility of a mushroom given its caracteristics</vt:lpstr>
      <vt:lpstr>MY DATASET</vt:lpstr>
      <vt:lpstr>Mushroom Dataset</vt:lpstr>
      <vt:lpstr>Présentation PowerPoint</vt:lpstr>
      <vt:lpstr>Présentation PowerPoint</vt:lpstr>
      <vt:lpstr>STATISTICAL ANALYSIS</vt:lpstr>
      <vt:lpstr>Présentation PowerPoint</vt:lpstr>
      <vt:lpstr>Présentation PowerPoint</vt:lpstr>
      <vt:lpstr>Project feedback</vt:lpstr>
      <vt:lpstr>Présentation PowerPoint</vt:lpstr>
      <vt:lpstr>Thank you for your attention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Marie Navarro</dc:creator>
  <cp:lastModifiedBy>Marie Navarro</cp:lastModifiedBy>
  <cp:revision>30</cp:revision>
  <dcterms:created xsi:type="dcterms:W3CDTF">2020-10-09T14:11:16Z</dcterms:created>
  <dcterms:modified xsi:type="dcterms:W3CDTF">2020-10-10T19:44:11Z</dcterms:modified>
</cp:coreProperties>
</file>