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66" r:id="rId6"/>
    <p:sldId id="258" r:id="rId7"/>
    <p:sldId id="259" r:id="rId8"/>
    <p:sldId id="268" r:id="rId9"/>
    <p:sldId id="260" r:id="rId10"/>
    <p:sldId id="270" r:id="rId11"/>
    <p:sldId id="261" r:id="rId12"/>
    <p:sldId id="262" r:id="rId13"/>
    <p:sldId id="271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AF69-4F7D-439C-98E0-97909802F056}" type="datetimeFigureOut">
              <a:rPr lang="fr-FR" smtClean="0"/>
              <a:pPr/>
              <a:t>12/03/2020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C97BE-8319-4F8C-AB33-23BDA0DD67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uille\Desktop\GitHub_users\GitHub_MarieOuille\Python-scripts\CEP_fringes\GDD36fs2\fundamental_spectrum_3fs_SHG_10fs_att0-08_480n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92696"/>
            <a:ext cx="5760640" cy="446246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07504" y="116632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chemeClr val="accent4"/>
                </a:solidFill>
              </a:rPr>
              <a:t>1) </a:t>
            </a:r>
            <a:r>
              <a:rPr lang="fr-FR" b="1" u="sng" dirty="0" err="1" smtClean="0">
                <a:solidFill>
                  <a:schemeClr val="accent4"/>
                </a:solidFill>
              </a:rPr>
              <a:t>gaussian</a:t>
            </a:r>
            <a:r>
              <a:rPr lang="fr-FR" b="1" u="sng" dirty="0" smtClean="0">
                <a:solidFill>
                  <a:schemeClr val="accent4"/>
                </a:solidFill>
              </a:rPr>
              <a:t> </a:t>
            </a:r>
            <a:r>
              <a:rPr lang="fr-FR" b="1" u="sng" dirty="0" err="1" smtClean="0">
                <a:solidFill>
                  <a:schemeClr val="accent4"/>
                </a:solidFill>
              </a:rPr>
              <a:t>spectra</a:t>
            </a:r>
            <a:endParaRPr lang="fr-FR" b="1" u="sng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9552" y="5445225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The </a:t>
            </a:r>
            <a:r>
              <a:rPr lang="fr-FR" sz="1600" dirty="0" err="1" smtClean="0"/>
              <a:t>fundamental</a:t>
            </a:r>
            <a:r>
              <a:rPr lang="fr-FR" sz="1600" dirty="0" smtClean="0"/>
              <a:t> </a:t>
            </a:r>
            <a:r>
              <a:rPr lang="fr-FR" sz="1600" dirty="0" err="1" smtClean="0"/>
              <a:t>spectrum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a </a:t>
            </a:r>
            <a:r>
              <a:rPr lang="fr-FR" sz="1600" dirty="0" err="1" smtClean="0"/>
              <a:t>gaussian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3fs FTL.</a:t>
            </a:r>
          </a:p>
          <a:p>
            <a:endParaRPr lang="fr-FR" sz="1600" dirty="0" smtClean="0"/>
          </a:p>
          <a:p>
            <a:r>
              <a:rPr lang="fr-FR" sz="1600" dirty="0" smtClean="0"/>
              <a:t>The SHG </a:t>
            </a:r>
            <a:r>
              <a:rPr lang="fr-FR" sz="1600" dirty="0" err="1" smtClean="0"/>
              <a:t>wave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a </a:t>
            </a:r>
            <a:r>
              <a:rPr lang="fr-FR" sz="1600" dirty="0" err="1" smtClean="0"/>
              <a:t>weaker</a:t>
            </a:r>
            <a:r>
              <a:rPr lang="fr-FR" sz="1600" dirty="0" smtClean="0"/>
              <a:t> (</a:t>
            </a:r>
            <a:r>
              <a:rPr lang="fr-FR" sz="1600" dirty="0" err="1" smtClean="0"/>
              <a:t>att</a:t>
            </a:r>
            <a:r>
              <a:rPr lang="fr-FR" sz="1600" dirty="0" smtClean="0"/>
              <a:t> factor 0.08 for the E </a:t>
            </a:r>
            <a:r>
              <a:rPr lang="fr-FR" sz="1600" dirty="0" err="1" smtClean="0"/>
              <a:t>field</a:t>
            </a:r>
            <a:r>
              <a:rPr lang="fr-FR" sz="1600" dirty="0" smtClean="0"/>
              <a:t>) </a:t>
            </a:r>
            <a:r>
              <a:rPr lang="fr-FR" sz="1600" dirty="0" err="1" smtClean="0"/>
              <a:t>gaussian</a:t>
            </a: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around</a:t>
            </a:r>
            <a:r>
              <a:rPr lang="fr-FR" sz="1600" dirty="0" smtClean="0"/>
              <a:t> 480nm </a:t>
            </a:r>
            <a:r>
              <a:rPr lang="fr-FR" sz="1600" dirty="0" err="1" smtClean="0"/>
              <a:t>with</a:t>
            </a:r>
            <a:r>
              <a:rPr lang="fr-FR" sz="1600" dirty="0" smtClean="0"/>
              <a:t> 10fs FTL (</a:t>
            </a:r>
            <a:r>
              <a:rPr lang="fr-FR" sz="1600" dirty="0" err="1" smtClean="0"/>
              <a:t>random</a:t>
            </a:r>
            <a:r>
              <a:rPr lang="fr-FR" sz="1600" dirty="0" smtClean="0"/>
              <a:t>) and carries (</a:t>
            </a:r>
            <a:r>
              <a:rPr lang="fr-FR" sz="1600" dirty="0" err="1" smtClean="0"/>
              <a:t>at</a:t>
            </a:r>
            <a:r>
              <a:rPr lang="fr-FR" sz="1600" dirty="0" smtClean="0"/>
              <a:t> w) </a:t>
            </a:r>
            <a:r>
              <a:rPr lang="fr-FR" sz="1600" dirty="0" err="1" smtClean="0"/>
              <a:t>twice</a:t>
            </a:r>
            <a:r>
              <a:rPr lang="fr-FR" sz="1600" dirty="0" smtClean="0"/>
              <a:t> the spectral phase of the </a:t>
            </a:r>
            <a:r>
              <a:rPr lang="fr-FR" sz="1600" dirty="0" err="1" smtClean="0"/>
              <a:t>fundamental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w/2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62068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 </a:t>
            </a:r>
            <a:r>
              <a:rPr lang="fr-FR" dirty="0" err="1" smtClean="0">
                <a:solidFill>
                  <a:srgbClr val="FF0000"/>
                </a:solidFill>
              </a:rPr>
              <a:t>additionnal</a:t>
            </a:r>
            <a:r>
              <a:rPr lang="fr-FR" dirty="0" smtClean="0">
                <a:solidFill>
                  <a:srgbClr val="FF0000"/>
                </a:solidFill>
              </a:rPr>
              <a:t> GDD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3314" name="Picture 2" descr="C:\Users\ouille\Desktop\GitHub_users\GitHub_MarieOuille\Python-scripts\CEP_fringes\dscan_GDD0fs2\ezgif-7-6e5ffcc438cc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019800" cy="4962525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131840" y="116632"/>
            <a:ext cx="30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look </a:t>
            </a:r>
            <a:r>
              <a:rPr lang="fr-FR" dirty="0" err="1" smtClean="0"/>
              <a:t>above</a:t>
            </a:r>
            <a:r>
              <a:rPr lang="fr-FR" dirty="0" smtClean="0"/>
              <a:t> 3.6PHz…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76672"/>
            <a:ext cx="24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100 fs² </a:t>
            </a:r>
            <a:r>
              <a:rPr lang="fr-FR" dirty="0" err="1" smtClean="0"/>
              <a:t>additionnal</a:t>
            </a:r>
            <a:r>
              <a:rPr lang="fr-FR" dirty="0" smtClean="0"/>
              <a:t> GDD</a:t>
            </a:r>
            <a:endParaRPr lang="fr-FR" dirty="0"/>
          </a:p>
        </p:txBody>
      </p:sp>
      <p:pic>
        <p:nvPicPr>
          <p:cNvPr id="5123" name="Picture 3" descr="C:\Users\ouille\Desktop\GitHub_users\GitHub_MarieOuille\Python-scripts\CEP_fringes\dscan_GDD100fs2\spectral_int_and_ph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534269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476672"/>
            <a:ext cx="24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100 fs² </a:t>
            </a:r>
            <a:r>
              <a:rPr lang="fr-FR" dirty="0" err="1" smtClean="0"/>
              <a:t>additionnal</a:t>
            </a:r>
            <a:r>
              <a:rPr lang="fr-FR" dirty="0" smtClean="0"/>
              <a:t> GDD</a:t>
            </a:r>
            <a:endParaRPr lang="fr-FR" dirty="0"/>
          </a:p>
        </p:txBody>
      </p:sp>
      <p:pic>
        <p:nvPicPr>
          <p:cNvPr id="6148" name="Picture 4" descr="C:\Users\ouille\Desktop\GitHub_users\GitHub_MarieOuille\Python-scripts\CEP_fringes\dscan_GDD100fs2\spectral_phases_SHG_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90763" cy="5043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476672"/>
            <a:ext cx="24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100 fs² </a:t>
            </a:r>
            <a:r>
              <a:rPr lang="fr-FR" dirty="0" err="1" smtClean="0"/>
              <a:t>additionnal</a:t>
            </a:r>
            <a:r>
              <a:rPr lang="fr-FR" dirty="0" smtClean="0"/>
              <a:t> GDD</a:t>
            </a:r>
            <a:endParaRPr lang="fr-FR" dirty="0"/>
          </a:p>
        </p:txBody>
      </p:sp>
      <p:pic>
        <p:nvPicPr>
          <p:cNvPr id="14338" name="Picture 2" descr="C:\Users\ouille\Desktop\GitHub_users\GitHub_MarieOuille\Python-scripts\CEP_fringes\dscan_GDD100fs2\ezgif-7-939b1da80ff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6019800" cy="496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Améliorations à apporter :</a:t>
            </a:r>
          </a:p>
          <a:p>
            <a:pPr>
              <a:buFontTx/>
              <a:buChar char="-"/>
            </a:pPr>
            <a:r>
              <a:rPr lang="fr-FR" dirty="0" smtClean="0"/>
              <a:t>Spectre SHG en fonction du cristal doubleur ET de l’intensité spectrale du fondamental dans le rouge…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16632"/>
            <a:ext cx="200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0000"/>
                </a:solidFill>
              </a:rPr>
              <a:t>GDD of 0fs²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5949280"/>
            <a:ext cx="740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purple</a:t>
            </a:r>
            <a:r>
              <a:rPr lang="fr-FR" sz="1400" i="1" dirty="0" smtClean="0"/>
              <a:t> vertical </a:t>
            </a:r>
            <a:r>
              <a:rPr lang="fr-FR" sz="1400" i="1" dirty="0" err="1" smtClean="0"/>
              <a:t>lines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indicate</a:t>
            </a:r>
            <a:r>
              <a:rPr lang="fr-FR" sz="1400" i="1" dirty="0" smtClean="0"/>
              <a:t> the 480 +- 25nm spectral range (</a:t>
            </a:r>
            <a:r>
              <a:rPr lang="fr-FR" sz="1400" i="1" dirty="0" err="1" smtClean="0"/>
              <a:t>assumed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Fringeezz</a:t>
            </a:r>
            <a:r>
              <a:rPr lang="fr-FR" sz="1400" i="1" dirty="0" smtClean="0"/>
              <a:t> spectral range)</a:t>
            </a:r>
            <a:endParaRPr lang="fr-FR" sz="1400" i="1" dirty="0"/>
          </a:p>
        </p:txBody>
      </p:sp>
      <p:pic>
        <p:nvPicPr>
          <p:cNvPr id="7171" name="Picture 3" descr="C:\Users\ouille\Desktop\GitHub_users\GitHub_MarieOuille\Python-scripts\CEP_fringes\GDD0fs2\ezgif-7-2c80ee10dee9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6858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9512" y="116632"/>
            <a:ext cx="384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0000"/>
                </a:solidFill>
              </a:rPr>
              <a:t>GDD of 36fs²  </a:t>
            </a:r>
            <a:r>
              <a:rPr lang="fr-FR" dirty="0" smtClean="0"/>
              <a:t>(</a:t>
            </a:r>
            <a:r>
              <a:rPr lang="fr-FR" dirty="0" err="1" smtClean="0"/>
              <a:t>eq</a:t>
            </a:r>
            <a:r>
              <a:rPr lang="fr-FR" dirty="0" smtClean="0"/>
              <a:t>. 1mm of glass)</a:t>
            </a:r>
            <a:endParaRPr lang="fr-FR" dirty="0"/>
          </a:p>
        </p:txBody>
      </p:sp>
      <p:pic>
        <p:nvPicPr>
          <p:cNvPr id="2051" name="Picture 3" descr="C:\Users\ouille\Desktop\GitHub_users\GitHub_MarieOuille\Python-scripts\CEP_fringes\GDD36fs2\ezgif-7-a49f018451d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858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16632"/>
            <a:ext cx="384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0000"/>
                </a:solidFill>
              </a:rPr>
              <a:t>GDD of 36fs²  </a:t>
            </a:r>
            <a:r>
              <a:rPr lang="fr-FR" dirty="0" smtClean="0"/>
              <a:t>(</a:t>
            </a:r>
            <a:r>
              <a:rPr lang="fr-FR" dirty="0" err="1" smtClean="0"/>
              <a:t>eq</a:t>
            </a:r>
            <a:r>
              <a:rPr lang="fr-FR" dirty="0" smtClean="0"/>
              <a:t>. 1mm of glass)</a:t>
            </a:r>
            <a:endParaRPr lang="fr-FR" dirty="0"/>
          </a:p>
        </p:txBody>
      </p:sp>
      <p:pic>
        <p:nvPicPr>
          <p:cNvPr id="9219" name="Picture 3" descr="C:\Users\ouille\Desktop\GitHub_users\GitHub_MarieOuille\Python-scripts\CEP_fringes\GDD36fs2\cos36f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0"/>
            <a:ext cx="4085927" cy="2743426"/>
          </a:xfrm>
          <a:prstGeom prst="rect">
            <a:avLst/>
          </a:prstGeom>
          <a:noFill/>
        </p:spPr>
      </p:pic>
      <p:pic>
        <p:nvPicPr>
          <p:cNvPr id="1026" name="Picture 2" descr="C:\Users\ouille\Desktop\GitHub_users\GitHub_MarieOuille\Python-scripts\CEP_fringes\GDD36fs2\spectral_phases_larger_sc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878005"/>
            <a:ext cx="5904656" cy="3748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16632"/>
            <a:ext cx="381642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0000"/>
                </a:solidFill>
              </a:rPr>
              <a:t>GDD of 36fs²  </a:t>
            </a:r>
            <a:r>
              <a:rPr lang="fr-FR" dirty="0" smtClean="0"/>
              <a:t>(</a:t>
            </a:r>
            <a:r>
              <a:rPr lang="fr-FR" dirty="0" err="1" smtClean="0"/>
              <a:t>eq</a:t>
            </a:r>
            <a:r>
              <a:rPr lang="fr-FR" dirty="0" smtClean="0"/>
              <a:t>. 1mm of glass) and a </a:t>
            </a:r>
            <a:r>
              <a:rPr lang="fr-FR" dirty="0" smtClean="0">
                <a:solidFill>
                  <a:srgbClr val="FF0000"/>
                </a:solidFill>
              </a:rPr>
              <a:t>TOD = 50fs^3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6309320"/>
            <a:ext cx="707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Effect</a:t>
            </a:r>
            <a:r>
              <a:rPr lang="fr-FR" b="1" dirty="0" smtClean="0"/>
              <a:t> of TOD : the </a:t>
            </a:r>
            <a:r>
              <a:rPr lang="fr-FR" b="1" dirty="0" err="1" smtClean="0"/>
              <a:t>period</a:t>
            </a:r>
            <a:r>
              <a:rPr lang="fr-FR" b="1" dirty="0" smtClean="0"/>
              <a:t> of the </a:t>
            </a:r>
            <a:r>
              <a:rPr lang="fr-FR" b="1" dirty="0" err="1" smtClean="0"/>
              <a:t>fringes</a:t>
            </a:r>
            <a:r>
              <a:rPr lang="fr-FR" b="1" dirty="0" smtClean="0"/>
              <a:t> varies </a:t>
            </a:r>
            <a:r>
              <a:rPr lang="fr-FR" b="1" dirty="0" err="1" smtClean="0"/>
              <a:t>along</a:t>
            </a:r>
            <a:r>
              <a:rPr lang="fr-FR" b="1" dirty="0" smtClean="0"/>
              <a:t> the </a:t>
            </a:r>
            <a:r>
              <a:rPr lang="fr-FR" b="1" dirty="0" err="1" smtClean="0"/>
              <a:t>frequencies</a:t>
            </a:r>
            <a:r>
              <a:rPr lang="fr-FR" b="1" dirty="0" smtClean="0"/>
              <a:t> axis</a:t>
            </a:r>
            <a:endParaRPr lang="fr-FR" b="1" dirty="0"/>
          </a:p>
        </p:txBody>
      </p:sp>
      <p:pic>
        <p:nvPicPr>
          <p:cNvPr id="10242" name="Picture 2" descr="C:\Users\ouille\Desktop\GitHub_users\GitHub_MarieOuille\Python-scripts\CEP_fringes\GDD36fs2\spectral_phases_tod50f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36912"/>
            <a:ext cx="5831428" cy="3744416"/>
          </a:xfrm>
          <a:prstGeom prst="rect">
            <a:avLst/>
          </a:prstGeom>
          <a:noFill/>
        </p:spPr>
      </p:pic>
      <p:pic>
        <p:nvPicPr>
          <p:cNvPr id="10243" name="Picture 3" descr="C:\Users\ouille\Desktop\GitHub_users\GitHub_MarieOuille\Python-scripts\CEP_fringes\GDD36fs2\cos36fs2-50f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3968074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9512" y="116632"/>
            <a:ext cx="218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smtClean="0">
                <a:solidFill>
                  <a:srgbClr val="FF0000"/>
                </a:solidFill>
              </a:rPr>
              <a:t>GDD of 100fs²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ouille\Desktop\GitHub_users\GitHub_MarieOuille\Python-scripts\CEP_fringes\GDD100fs2\ezgif-7-ec357ff0ed2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6858000" cy="48006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923928" y="188640"/>
            <a:ext cx="503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about 12 </a:t>
            </a:r>
            <a:r>
              <a:rPr lang="fr-FR" i="1" dirty="0" err="1" smtClean="0"/>
              <a:t>fringes</a:t>
            </a:r>
            <a:r>
              <a:rPr lang="fr-FR" i="1" dirty="0" smtClean="0"/>
              <a:t> </a:t>
            </a:r>
            <a:r>
              <a:rPr lang="fr-FR" i="1" dirty="0" err="1" smtClean="0"/>
              <a:t>within</a:t>
            </a:r>
            <a:r>
              <a:rPr lang="fr-FR" i="1" dirty="0" smtClean="0"/>
              <a:t> the </a:t>
            </a:r>
            <a:r>
              <a:rPr lang="fr-FR" i="1" dirty="0" err="1" smtClean="0"/>
              <a:t>Fringeezz</a:t>
            </a:r>
            <a:r>
              <a:rPr lang="fr-FR" i="1" dirty="0" smtClean="0"/>
              <a:t> spectral range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16632"/>
            <a:ext cx="537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b="1" u="sng" dirty="0" smtClean="0">
                <a:solidFill>
                  <a:schemeClr val="accent4"/>
                </a:solidFill>
              </a:rPr>
              <a:t>2) Spectral phase and </a:t>
            </a:r>
            <a:r>
              <a:rPr lang="fr-FR" b="1" u="sng" dirty="0" err="1" smtClean="0">
                <a:solidFill>
                  <a:schemeClr val="accent4"/>
                </a:solidFill>
              </a:rPr>
              <a:t>intensity</a:t>
            </a:r>
            <a:r>
              <a:rPr lang="fr-FR" b="1" u="sng" dirty="0" smtClean="0">
                <a:solidFill>
                  <a:schemeClr val="accent4"/>
                </a:solidFill>
              </a:rPr>
              <a:t> </a:t>
            </a:r>
            <a:r>
              <a:rPr lang="fr-FR" b="1" u="sng" dirty="0" err="1" smtClean="0">
                <a:solidFill>
                  <a:schemeClr val="accent4"/>
                </a:solidFill>
              </a:rPr>
              <a:t>measured</a:t>
            </a:r>
            <a:r>
              <a:rPr lang="fr-FR" b="1" u="sng" dirty="0" smtClean="0">
                <a:solidFill>
                  <a:schemeClr val="accent4"/>
                </a:solidFill>
              </a:rPr>
              <a:t> by the </a:t>
            </a:r>
            <a:r>
              <a:rPr lang="fr-FR" b="1" u="sng" dirty="0" err="1" smtClean="0">
                <a:solidFill>
                  <a:schemeClr val="accent4"/>
                </a:solidFill>
              </a:rPr>
              <a:t>dscan</a:t>
            </a:r>
            <a:endParaRPr lang="fr-FR" b="1" u="sng" dirty="0" smtClean="0">
              <a:solidFill>
                <a:schemeClr val="accent4"/>
              </a:solidFill>
            </a:endParaRPr>
          </a:p>
          <a:p>
            <a:pPr marL="342900" indent="-342900"/>
            <a:endParaRPr lang="fr-FR" b="1" u="sng" dirty="0"/>
          </a:p>
        </p:txBody>
      </p:sp>
      <p:pic>
        <p:nvPicPr>
          <p:cNvPr id="3074" name="Picture 2" descr="C:\Users\ouille\Desktop\GitHub_users\GitHub_MarieOuille\Python-scripts\CEP_fringes\dscan_GDD0fs2\dscan_spec_ph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192688" cy="4565309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2068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 </a:t>
            </a:r>
            <a:r>
              <a:rPr lang="fr-FR" dirty="0" err="1" smtClean="0">
                <a:solidFill>
                  <a:srgbClr val="FF0000"/>
                </a:solidFill>
              </a:rPr>
              <a:t>additionnal</a:t>
            </a:r>
            <a:r>
              <a:rPr lang="fr-FR" dirty="0" smtClean="0">
                <a:solidFill>
                  <a:srgbClr val="FF0000"/>
                </a:solidFill>
              </a:rPr>
              <a:t> GDD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62068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 </a:t>
            </a:r>
            <a:r>
              <a:rPr lang="fr-FR" dirty="0" err="1" smtClean="0">
                <a:solidFill>
                  <a:srgbClr val="FF0000"/>
                </a:solidFill>
              </a:rPr>
              <a:t>additionnal</a:t>
            </a:r>
            <a:r>
              <a:rPr lang="fr-FR" dirty="0" smtClean="0">
                <a:solidFill>
                  <a:srgbClr val="FF0000"/>
                </a:solidFill>
              </a:rPr>
              <a:t> GDD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1267" name="Picture 3" descr="C:\Users\ouille\Desktop\GitHub_users\GitHub_MarieOuille\Python-scripts\CEP_fringes\dscan_GDD0fs2\spectral_pha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5980999" cy="469396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771800" y="6021288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SHG phase </a:t>
            </a:r>
            <a:r>
              <a:rPr lang="fr-FR" dirty="0" err="1" smtClean="0"/>
              <a:t>below</a:t>
            </a:r>
            <a:r>
              <a:rPr lang="fr-FR" dirty="0" smtClean="0"/>
              <a:t> 3.6PHz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meaningless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2068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 </a:t>
            </a:r>
            <a:r>
              <a:rPr lang="fr-FR" dirty="0" err="1" smtClean="0">
                <a:solidFill>
                  <a:srgbClr val="FF0000"/>
                </a:solidFill>
              </a:rPr>
              <a:t>additionnal</a:t>
            </a:r>
            <a:r>
              <a:rPr lang="fr-FR" dirty="0" smtClean="0">
                <a:solidFill>
                  <a:srgbClr val="FF0000"/>
                </a:solidFill>
              </a:rPr>
              <a:t> GDD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100" name="Picture 4" descr="C:\Users\ouille\Desktop\GitHub_users\GitHub_MarieOuille\Python-scripts\CEP_fringes\dscan_GDD0fs2\full_spect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6480720" cy="5419884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179512" y="616530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Once </a:t>
            </a:r>
            <a:r>
              <a:rPr lang="fr-FR" sz="1600" dirty="0" err="1" smtClean="0"/>
              <a:t>again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just</a:t>
            </a:r>
            <a:r>
              <a:rPr lang="fr-FR" sz="1600" dirty="0" smtClean="0"/>
              <a:t> assume </a:t>
            </a:r>
            <a:r>
              <a:rPr lang="fr-FR" sz="1600" dirty="0" err="1" smtClean="0"/>
              <a:t>that</a:t>
            </a:r>
            <a:r>
              <a:rPr lang="fr-FR" sz="1600" dirty="0" smtClean="0"/>
              <a:t> the SHG </a:t>
            </a:r>
            <a:r>
              <a:rPr lang="fr-FR" sz="1600" dirty="0" err="1" smtClean="0"/>
              <a:t>wave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a </a:t>
            </a:r>
            <a:r>
              <a:rPr lang="fr-FR" sz="1600" dirty="0" err="1" smtClean="0"/>
              <a:t>weaker</a:t>
            </a:r>
            <a:r>
              <a:rPr lang="fr-FR" sz="1600" dirty="0" smtClean="0"/>
              <a:t> </a:t>
            </a:r>
            <a:r>
              <a:rPr lang="fr-FR" sz="1600" dirty="0" err="1" smtClean="0"/>
              <a:t>gaussian</a:t>
            </a: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around</a:t>
            </a:r>
            <a:r>
              <a:rPr lang="fr-FR" sz="1600" dirty="0" smtClean="0"/>
              <a:t> 480nm </a:t>
            </a:r>
            <a:r>
              <a:rPr lang="fr-FR" sz="1600" dirty="0" err="1" smtClean="0"/>
              <a:t>with</a:t>
            </a:r>
            <a:r>
              <a:rPr lang="fr-FR" sz="1600" dirty="0" smtClean="0"/>
              <a:t> a 10fs FTL </a:t>
            </a:r>
            <a:r>
              <a:rPr lang="fr-FR" sz="1600" dirty="0" err="1" smtClean="0"/>
              <a:t>width</a:t>
            </a:r>
            <a:r>
              <a:rPr lang="fr-FR" sz="1600" dirty="0" smtClean="0"/>
              <a:t> and carries (</a:t>
            </a:r>
            <a:r>
              <a:rPr lang="fr-FR" sz="1600" dirty="0" err="1" smtClean="0"/>
              <a:t>at</a:t>
            </a:r>
            <a:r>
              <a:rPr lang="fr-FR" sz="1600" dirty="0" smtClean="0"/>
              <a:t> w) </a:t>
            </a:r>
            <a:r>
              <a:rPr lang="fr-FR" sz="1600" dirty="0" err="1" smtClean="0"/>
              <a:t>twice</a:t>
            </a:r>
            <a:r>
              <a:rPr lang="fr-FR" sz="1600" dirty="0" smtClean="0"/>
              <a:t> the spectral phase of the </a:t>
            </a:r>
            <a:r>
              <a:rPr lang="fr-FR" sz="1600" dirty="0" err="1" smtClean="0"/>
              <a:t>fundamental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w/2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249</Words>
  <Application>Microsoft Office PowerPoint</Application>
  <PresentationFormat>Affichage à l'écran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Ouillé Marie</dc:creator>
  <cp:lastModifiedBy>ouille</cp:lastModifiedBy>
  <cp:revision>26</cp:revision>
  <dcterms:created xsi:type="dcterms:W3CDTF">2020-02-25T11:23:39Z</dcterms:created>
  <dcterms:modified xsi:type="dcterms:W3CDTF">2020-03-16T12:05:44Z</dcterms:modified>
</cp:coreProperties>
</file>