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9" r:id="rId4"/>
    <p:sldId id="257" r:id="rId5"/>
    <p:sldId id="258" r:id="rId6"/>
    <p:sldId id="266" r:id="rId7"/>
    <p:sldId id="280" r:id="rId8"/>
    <p:sldId id="268" r:id="rId9"/>
    <p:sldId id="260" r:id="rId10"/>
    <p:sldId id="269" r:id="rId11"/>
    <p:sldId id="263" r:id="rId12"/>
    <p:sldId id="264" r:id="rId13"/>
    <p:sldId id="261" r:id="rId14"/>
    <p:sldId id="270" r:id="rId15"/>
    <p:sldId id="262" r:id="rId16"/>
    <p:sldId id="276" r:id="rId17"/>
    <p:sldId id="278" r:id="rId18"/>
    <p:sldId id="277" r:id="rId19"/>
    <p:sldId id="282" r:id="rId20"/>
    <p:sldId id="281" r:id="rId21"/>
    <p:sldId id="267" r:id="rId22"/>
    <p:sldId id="272" r:id="rId23"/>
    <p:sldId id="275" r:id="rId24"/>
    <p:sldId id="273" r:id="rId25"/>
    <p:sldId id="274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CFF"/>
    <a:srgbClr val="ACD9FF"/>
    <a:srgbClr val="9DCDFB"/>
    <a:srgbClr val="992B0D"/>
    <a:srgbClr val="FFC000"/>
    <a:srgbClr val="7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9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8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1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1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97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0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50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9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8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24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maskinlæring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90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rot="5400000" flipH="1">
            <a:off x="2727310" y="4654111"/>
            <a:ext cx="561" cy="4640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530922" y="4307837"/>
            <a:ext cx="561" cy="11566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810328" y="4183748"/>
            <a:ext cx="0" cy="1404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88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540468" y="1881044"/>
            <a:ext cx="290585" cy="1223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H="1" flipV="1">
            <a:off x="5292432" y="2431954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7920" y="2931298"/>
            <a:ext cx="344330" cy="13222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11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V="1">
            <a:off x="3566282" y="4865258"/>
            <a:ext cx="1268608" cy="6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rot="6300000" flipH="1" flipV="1">
            <a:off x="3304281" y="4677471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 noChangeAspect="1"/>
          </p:cNvCxnSpPr>
          <p:nvPr/>
        </p:nvCxnSpPr>
        <p:spPr>
          <a:xfrm>
            <a:off x="1769978" y="4865259"/>
            <a:ext cx="136629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69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7825048" y="2706256"/>
            <a:ext cx="0" cy="3558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9578" y="2873212"/>
            <a:ext cx="0" cy="477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017818" y="3728720"/>
            <a:ext cx="0" cy="477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19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5400000">
            <a:off x="2199308" y="4701882"/>
            <a:ext cx="0" cy="3558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82618" y="4641052"/>
            <a:ext cx="0" cy="477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1305098" y="4641052"/>
            <a:ext cx="0" cy="4775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313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760345" y="4872990"/>
            <a:ext cx="3886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66951" y="4872990"/>
            <a:ext cx="493394" cy="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72810" y="4872990"/>
            <a:ext cx="494140" cy="4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146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Nå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bruke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lineær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regresjon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å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løse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boligprisproblemet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42" y="1881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7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Nå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bruke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lineær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regresjon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å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løse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boligprisproblemet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42" y="1881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år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funnet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linja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bruke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å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gjette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ukjente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boligpriser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42" y="1881044"/>
            <a:ext cx="6620269" cy="44805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0231" y="3078480"/>
            <a:ext cx="1300480" cy="123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Hvor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mye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koster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en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leilighet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på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100 m^2?</a:t>
            </a:r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9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år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har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funnet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linja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bruke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å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gjette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ukjente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boligpriser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42" y="1881044"/>
            <a:ext cx="6620269" cy="448056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106160" y="3911600"/>
            <a:ext cx="0" cy="19507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251200" y="3911600"/>
            <a:ext cx="2854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0231" y="356733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chemeClr val="accent2">
                    <a:lumMod val="75000"/>
                  </a:schemeClr>
                </a:solidFill>
              </a:rPr>
              <a:t>2,540,094!</a:t>
            </a:r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040" y="1473751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702" y="30632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180" y="4583552"/>
            <a:ext cx="26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Generalisering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12895" r="16302" b="11743"/>
          <a:stretch/>
        </p:blipFill>
        <p:spPr>
          <a:xfrm>
            <a:off x="5792238" y="4296908"/>
            <a:ext cx="1850128" cy="1688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31942" r="39147" b="11816"/>
          <a:stretch/>
        </p:blipFill>
        <p:spPr>
          <a:xfrm>
            <a:off x="3417680" y="2803784"/>
            <a:ext cx="1836000" cy="1688461"/>
          </a:xfrm>
          <a:prstGeom prst="rect">
            <a:avLst/>
          </a:prstGeom>
        </p:spPr>
      </p:pic>
      <p:pic>
        <p:nvPicPr>
          <p:cNvPr id="10" name="Picture 2" descr="http://robohub.org/wp-content/uploads/2017/01/machine-le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9772" r="34274" b="46351"/>
          <a:stretch/>
        </p:blipFill>
        <p:spPr bwMode="auto">
          <a:xfrm>
            <a:off x="1058686" y="1052686"/>
            <a:ext cx="1851772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0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040" y="1473751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702" y="30632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180" y="4583552"/>
            <a:ext cx="26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Generalisering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12895" r="16302" b="11743"/>
          <a:stretch/>
        </p:blipFill>
        <p:spPr>
          <a:xfrm>
            <a:off x="5792238" y="4296908"/>
            <a:ext cx="1850128" cy="1688242"/>
          </a:xfrm>
          <a:prstGeom prst="rect">
            <a:avLst/>
          </a:prstGeom>
        </p:spPr>
      </p:pic>
      <p:pic>
        <p:nvPicPr>
          <p:cNvPr id="10" name="Picture 2" descr="http://robohub.org/wp-content/uploads/2017/01/machine-learn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9772" r="34274" b="46351"/>
          <a:stretch/>
        </p:blipFill>
        <p:spPr bwMode="auto">
          <a:xfrm>
            <a:off x="1058686" y="1052686"/>
            <a:ext cx="1851772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31942" r="39147" b="11816"/>
          <a:stretch/>
        </p:blipFill>
        <p:spPr>
          <a:xfrm>
            <a:off x="3417680" y="2803784"/>
            <a:ext cx="1836000" cy="1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Polynomer kan representere mer kompliserte funksjoner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42" y="1881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En god modell kan generalisere til ukjent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8804"/>
            <a:ext cx="5152764" cy="3487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804"/>
            <a:ext cx="5152763" cy="34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2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For å sjekke hvor bra modellen faktisk er, måler vi feilen på </a:t>
            </a:r>
            <a:r>
              <a:rPr lang="nb-NO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ukjent testdata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65" y="1754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0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Polynommodellen passer treningsdata, men ikke testdata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65" y="1754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Lineærmodellen passer både treningsdata og testdata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65" y="1754044"/>
            <a:ext cx="662026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1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Eksempel!</a:t>
            </a:r>
          </a:p>
        </p:txBody>
      </p:sp>
    </p:spTree>
    <p:extLst>
      <p:ext uri="{BB962C8B-B14F-4D97-AF65-F5344CB8AC3E}">
        <p14:creationId xmlns:p14="http://schemas.microsoft.com/office/powerpoint/2010/main" val="39629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040" y="1473751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702" y="30632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180" y="4583552"/>
            <a:ext cx="26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Generalisering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12895" r="16302" b="11743"/>
          <a:stretch/>
        </p:blipFill>
        <p:spPr>
          <a:xfrm>
            <a:off x="5792238" y="4296908"/>
            <a:ext cx="1850128" cy="1688242"/>
          </a:xfrm>
          <a:prstGeom prst="rect">
            <a:avLst/>
          </a:prstGeom>
        </p:spPr>
      </p:pic>
      <p:pic>
        <p:nvPicPr>
          <p:cNvPr id="10" name="Picture 2" descr="http://robohub.org/wp-content/uploads/2017/01/machine-le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9772" r="34274" b="46351"/>
          <a:stretch/>
        </p:blipFill>
        <p:spPr bwMode="auto">
          <a:xfrm>
            <a:off x="1058686" y="1052686"/>
            <a:ext cx="1851772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31942" r="39147" b="11816"/>
          <a:stretch/>
        </p:blipFill>
        <p:spPr>
          <a:xfrm>
            <a:off x="3417680" y="2803784"/>
            <a:ext cx="1836000" cy="1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s on Desk Looking a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3300"/>
            <a:ext cx="4970929" cy="33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 Screen of Death in Silver Black Lapto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3300"/>
            <a:ext cx="5257800" cy="35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Mennesker lærer fra erfaring, men maskiner må programmeres</a:t>
            </a:r>
          </a:p>
        </p:txBody>
      </p:sp>
    </p:spTree>
    <p:extLst>
      <p:ext uri="{BB962C8B-B14F-4D97-AF65-F5344CB8AC3E}">
        <p14:creationId xmlns:p14="http://schemas.microsoft.com/office/powerpoint/2010/main" val="139461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obohub.org/wp-content/uploads/2017/01/machine-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804"/>
            <a:ext cx="12192000" cy="80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1605280"/>
          </a:xfrm>
          <a:prstGeom prst="rect">
            <a:avLst/>
          </a:prstGeom>
          <a:gradFill flip="none" rotWithShape="1">
            <a:gsLst>
              <a:gs pos="0">
                <a:srgbClr val="B1DCFF">
                  <a:alpha val="0"/>
                </a:srgbClr>
              </a:gs>
              <a:gs pos="74000">
                <a:srgbClr val="ACD9FF"/>
              </a:gs>
              <a:gs pos="100000">
                <a:srgbClr val="9DCDF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Maskinlæring går ut på å la maskiner lære fra tidligere eksempler</a:t>
            </a:r>
          </a:p>
        </p:txBody>
      </p:sp>
    </p:spTree>
    <p:extLst>
      <p:ext uri="{BB962C8B-B14F-4D97-AF65-F5344CB8AC3E}">
        <p14:creationId xmlns:p14="http://schemas.microsoft.com/office/powerpoint/2010/main" val="32472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Hvis vi vet prisen på det store og det lille huset, kan vi finne prisen til det mellomste?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0400" y="3532341"/>
            <a:ext cx="926926" cy="87682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962406" y="2830883"/>
            <a:ext cx="1402915" cy="701458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8354860" y="3169085"/>
            <a:ext cx="2179529" cy="12400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Isosceles Triangle 13"/>
          <p:cNvSpPr/>
          <p:nvPr/>
        </p:nvSpPr>
        <p:spPr>
          <a:xfrm>
            <a:off x="9133039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Isosceles Triangle 14"/>
          <p:cNvSpPr/>
          <p:nvPr/>
        </p:nvSpPr>
        <p:spPr>
          <a:xfrm>
            <a:off x="8267178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9005692" y="2430570"/>
            <a:ext cx="865861" cy="738515"/>
          </a:xfrm>
          <a:prstGeom prst="rect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ctangle 15"/>
          <p:cNvSpPr/>
          <p:nvPr/>
        </p:nvSpPr>
        <p:spPr>
          <a:xfrm>
            <a:off x="4860097" y="3532341"/>
            <a:ext cx="1164921" cy="876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rapezoid 5"/>
          <p:cNvSpPr/>
          <p:nvPr/>
        </p:nvSpPr>
        <p:spPr>
          <a:xfrm>
            <a:off x="4627319" y="2866814"/>
            <a:ext cx="1659700" cy="665527"/>
          </a:xfrm>
          <a:prstGeom prst="trapezoid">
            <a:avLst>
              <a:gd name="adj" fmla="val 92756"/>
            </a:avLst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1027228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2 000 000 kr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8892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5 000 000 kr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0097" y="5110621"/>
            <a:ext cx="116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66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3040" y="1473751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7702" y="3063240"/>
            <a:ext cx="303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180" y="4583552"/>
            <a:ext cx="26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chemeClr val="bg2">
                    <a:lumMod val="75000"/>
                  </a:schemeClr>
                </a:solidFill>
              </a:rPr>
              <a:t>Generalisering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12895" r="16302" b="11743"/>
          <a:stretch/>
        </p:blipFill>
        <p:spPr>
          <a:xfrm>
            <a:off x="5792238" y="4296908"/>
            <a:ext cx="1850128" cy="1688242"/>
          </a:xfrm>
          <a:prstGeom prst="rect">
            <a:avLst/>
          </a:prstGeom>
        </p:spPr>
      </p:pic>
      <p:pic>
        <p:nvPicPr>
          <p:cNvPr id="10" name="Picture 2" descr="http://robohub.org/wp-content/uploads/2017/01/machine-le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9772" r="34274" b="46351"/>
          <a:stretch/>
        </p:blipFill>
        <p:spPr bwMode="auto">
          <a:xfrm>
            <a:off x="1058686" y="1052686"/>
            <a:ext cx="1851772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31942" r="39147" b="11816"/>
          <a:stretch/>
        </p:blipFill>
        <p:spPr>
          <a:xfrm>
            <a:off x="3417680" y="2803784"/>
            <a:ext cx="1836000" cy="1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Linær regresjon handler om å finne den linja, som best beskriver punktene</a:t>
            </a:r>
          </a:p>
        </p:txBody>
      </p: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endCxn id="12" idx="4"/>
          </p:cNvCxnSpPr>
          <p:nvPr/>
        </p:nvCxnSpPr>
        <p:spPr>
          <a:xfrm flipH="1">
            <a:off x="5398093" y="2440325"/>
            <a:ext cx="561" cy="4640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29105" y="1801091"/>
            <a:ext cx="561" cy="11566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7818" y="2807529"/>
            <a:ext cx="0" cy="14042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87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FF0000"/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251</Words>
  <Application>Microsoft Office PowerPoint</Application>
  <PresentationFormat>Widescreen</PresentationFormat>
  <Paragraphs>39</Paragraphs>
  <Slides>26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Introduksjon til maskinlæring</vt:lpstr>
      <vt:lpstr>PowerPoint Presentation</vt:lpstr>
      <vt:lpstr>PowerPoint Presentation</vt:lpstr>
      <vt:lpstr>PowerPoint Presentation</vt:lpstr>
      <vt:lpstr>PowerPoint Presentation</vt:lpstr>
      <vt:lpstr>Hvis vi vet prisen på det store og det lille huset, kan vi finne prisen til det mellomste?</vt:lpstr>
      <vt:lpstr>PowerPoint Presentation</vt:lpstr>
      <vt:lpstr>Linær regresjon handler om å finne den linja, som best beskriver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Nå kan vi bruke lineær regresjon til å løse boligprisproblemet</vt:lpstr>
      <vt:lpstr>Nå kan vi bruke lineær regresjon til å løse boligprisproblemet</vt:lpstr>
      <vt:lpstr>Når vi har funnet linja, kan vi bruke den til å gjette ukjente boligpriser</vt:lpstr>
      <vt:lpstr>Når vi har funnet linja, kan vi bruke den til å gjette ukjente boligpriser</vt:lpstr>
      <vt:lpstr>PowerPoint Presentation</vt:lpstr>
      <vt:lpstr>Polynomer kan representere mer kompliserte funksjoner</vt:lpstr>
      <vt:lpstr>En god modell kan generalisere til ukjent data</vt:lpstr>
      <vt:lpstr>For å sjekke hvor bra modellen faktisk er, måler vi feilen på ukjent testdata</vt:lpstr>
      <vt:lpstr>Polynommodellen passer treningsdata, men ikke testdata</vt:lpstr>
      <vt:lpstr>Lineærmodellen passer både treningsdata og testdata</vt:lpstr>
      <vt:lpstr>Eksempel!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Roald</dc:creator>
  <cp:lastModifiedBy>Marie Roald</cp:lastModifiedBy>
  <cp:revision>29</cp:revision>
  <dcterms:created xsi:type="dcterms:W3CDTF">2017-06-23T14:19:02Z</dcterms:created>
  <dcterms:modified xsi:type="dcterms:W3CDTF">2017-06-27T09:15:54Z</dcterms:modified>
</cp:coreProperties>
</file>