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4" r:id="rId2"/>
    <p:sldId id="257" r:id="rId3"/>
    <p:sldId id="287" r:id="rId4"/>
    <p:sldId id="286" r:id="rId5"/>
    <p:sldId id="288" r:id="rId6"/>
    <p:sldId id="289" r:id="rId7"/>
    <p:sldId id="290" r:id="rId8"/>
    <p:sldId id="291" r:id="rId9"/>
    <p:sldId id="292" r:id="rId10"/>
    <p:sldId id="293" r:id="rId11"/>
    <p:sldId id="267" r:id="rId12"/>
    <p:sldId id="263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77AAA-33E7-4993-BEAE-D921260F1C94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F4C31-644F-4AD1-A92A-2093C8194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59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D37C3-4DFF-424F-A4D0-4A629DE13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DDDC39-341D-4687-B88A-5281BC6A1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110D63-33DC-4DCE-8611-B2A418CF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B5713D-C2E2-4632-B24E-144F68CD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251EB1-AD94-43FC-87E5-95884464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50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4B301-C953-424D-AC06-C3792F71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864EBD-5A03-4B7E-9749-30672D9EC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9F61DD-71E3-4B03-9859-7FA6E6F1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37C63D-4699-43E5-AC4F-CB45A74B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2718A8-8953-4FA7-93AD-61876BF2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40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C0B76C-BC0B-4C56-8781-E0A01B9AB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DCBAD9-E175-45B9-B4C1-C3DAAB78A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36382F-15E9-496C-947F-243D5E69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8C5017-5DC5-4F94-81DC-B17F0A99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558AC9-1C5E-43CB-BA3A-75DA030D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15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19903-050D-4E60-958E-7F15314E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FE7AA-F2E7-4774-8B50-C2DD1B4D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40E9FF-60C4-45C3-94D5-841C7F25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6FA415-4C45-4FBD-B6E3-83331BCC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671271-B1EA-419F-AAB4-17FD1428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7B77D-F9F4-47D0-B551-29E3C089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18819A-8693-42FC-A87E-6C28F6FD4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7876E9-AA18-427B-82C5-08B48F71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291787-CFFD-43C7-8C2B-D8E1F950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CB539-0D86-4784-8349-663CB326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8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A951D-1DD3-4D7F-86A3-00853AFD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72F0D9-9EFE-4399-9613-1EDE9E14E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4F3693-3F94-418B-AB69-9F94D4EE0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401A26-468E-4908-9452-F7B4B1DB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53E940-8F78-49A0-AACA-1C9FA6CD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8E5B90-8556-4E33-8F89-A93BB490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02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CBDA4-F029-4CE9-BB0D-DB4D1838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CB7DFB-05FE-48D3-A64A-32BB389AD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9547DB-0EC5-4CC4-BAF5-E254E5A86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677E5F-39E6-4995-A443-B256C5224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C2CB98-8624-42A7-8D92-FA56CB74C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C544E4-3A1C-4BAA-B7AE-A40C2471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E98ADC-7C6E-4FA0-9341-24464791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07BDDB-8A2D-43E9-95CE-BFEEBF9D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82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4F2A-1161-4010-826B-B1FEAA43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76C545-8059-4522-8B3A-5EB23BFF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305D57-053F-4467-8D02-EAC19B1B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09A6B0-4EB9-4084-B0CE-F927E198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95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3B22F9-11B5-4D27-8D75-EEA1922C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84F5A9-0F47-45D9-A829-82BC4C69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9B0D74-DF70-4354-8E19-CD38C7DA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22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67076-78F5-4927-88A1-AC53CB12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43C418-5CA8-4C5A-85E8-4ED3F8278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09E1FB-F1BA-46C3-A998-02228E374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30A61A-0183-4CF4-9780-8C9E0D14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8D44DB-58AA-43EF-8BF5-30C1F5D9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16AFB-D4EA-419E-927D-AD949DA8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08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2ED8F-6F64-46CD-AFFA-F17F40CA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73533E-FF43-406B-ABC4-845F9F62A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BFC28F-8687-4CD6-816B-1737A9C1F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2655AD-661B-467C-A787-8AADF810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51B853-C6F5-419A-A712-4C94935C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2F30A6-25D2-4FCB-BD73-DA0233E5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50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8C99FE-B52E-47CC-95AF-D1D1F5AF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D42A44-09DE-46C0-8681-620F128D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6BA07B-F7B1-4F53-BD8B-E34682283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56B5F-08A6-402F-994C-44BB99D743F7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B575C5-ED9D-4750-89D7-4FC652AA3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0212AF-A901-4A63-9DD3-2A475E221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09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2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1.png"/><Relationship Id="rId3" Type="http://schemas.openxmlformats.org/officeDocument/2006/relationships/image" Target="../media/image24.svg"/><Relationship Id="rId7" Type="http://schemas.openxmlformats.org/officeDocument/2006/relationships/image" Target="../media/image27.png"/><Relationship Id="rId12" Type="http://schemas.openxmlformats.org/officeDocument/2006/relationships/image" Target="../media/image4.svg"/><Relationship Id="rId2" Type="http://schemas.openxmlformats.org/officeDocument/2006/relationships/image" Target="../media/image23.png"/><Relationship Id="rId16" Type="http://schemas.openxmlformats.org/officeDocument/2006/relationships/image" Target="../media/image3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3.png"/><Relationship Id="rId5" Type="http://schemas.openxmlformats.org/officeDocument/2006/relationships/image" Target="../media/image25.png"/><Relationship Id="rId15" Type="http://schemas.openxmlformats.org/officeDocument/2006/relationships/image" Target="../media/image9.png"/><Relationship Id="rId10" Type="http://schemas.openxmlformats.org/officeDocument/2006/relationships/image" Target="../media/image29.svg"/><Relationship Id="rId4" Type="http://schemas.openxmlformats.org/officeDocument/2006/relationships/image" Target="../media/image130.png"/><Relationship Id="rId9" Type="http://schemas.openxmlformats.org/officeDocument/2006/relationships/image" Target="../media/image7.png"/><Relationship Id="rId14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sv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sv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sv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F4B24-B159-444C-9640-6ACF512B1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Suchstrategien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4647F00-CF4F-422D-B681-1E83D7BCC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i="1" dirty="0">
                <a:solidFill>
                  <a:schemeClr val="bg1"/>
                </a:solidFill>
              </a:rPr>
              <a:t>Wie finde ich das, was ich suche?</a:t>
            </a:r>
          </a:p>
        </p:txBody>
      </p:sp>
    </p:spTree>
    <p:extLst>
      <p:ext uri="{BB962C8B-B14F-4D97-AF65-F5344CB8AC3E}">
        <p14:creationId xmlns:p14="http://schemas.microsoft.com/office/powerpoint/2010/main" val="2017013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182A557C-91C5-4B1A-A785-40034AA2D6FD}"/>
              </a:ext>
            </a:extLst>
          </p:cNvPr>
          <p:cNvSpPr txBox="1"/>
          <p:nvPr/>
        </p:nvSpPr>
        <p:spPr>
          <a:xfrm>
            <a:off x="1872125" y="291600"/>
            <a:ext cx="9982346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32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Festigung: Übungsaufgaben                        10‘                       EA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3200" dirty="0">
              <a:solidFill>
                <a:prstClr val="white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32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Formuliere für jede der folgenden Recherchen eine möglichst genaue Suchanfrage: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3200" dirty="0">
              <a:solidFill>
                <a:prstClr val="white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de-DE" sz="32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 welches Gewässer mündet die Elbe?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de-DE" sz="32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Von wem stammt der Satz: „Gott würfelt nicht.“?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de-DE" sz="32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Wie spät ist es in Canberra?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de-DE" sz="32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Suche einen günstigen Anbieter für Porträtfotos in Leipzig.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de-DE" sz="32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Suche ein familienfreundliches mind. 3 Sterne Hotel in Thüringen mit</a:t>
            </a:r>
            <a:br>
              <a:rPr lang="de-DE" sz="32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</a:br>
            <a:r>
              <a:rPr lang="de-DE" sz="32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Schwimmbad….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lang="de-DE" sz="3200" dirty="0">
              <a:solidFill>
                <a:prstClr val="white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32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Erstelle selbst Fragen bezüglich der Operatoren und stelle Sie deinem Nachbarn.</a:t>
            </a:r>
            <a:endParaRPr kumimoji="0" lang="de-DE" sz="2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de-DE" sz="2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</p:txBody>
      </p:sp>
      <p:pic>
        <p:nvPicPr>
          <p:cNvPr id="5" name="Grafik 4" descr="Stoppuhr">
            <a:extLst>
              <a:ext uri="{FF2B5EF4-FFF2-40B4-BE49-F238E27FC236}">
                <a16:creationId xmlns:a16="http://schemas.microsoft.com/office/drawing/2014/main" id="{5CE61F4D-F011-4D56-8720-0CF23AC07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491" y="291600"/>
            <a:ext cx="513614" cy="513614"/>
          </a:xfrm>
          <a:prstGeom prst="rect">
            <a:avLst/>
          </a:prstGeom>
        </p:spPr>
      </p:pic>
      <p:pic>
        <p:nvPicPr>
          <p:cNvPr id="3" name="Grafik 2" descr="Person mit Idee">
            <a:extLst>
              <a:ext uri="{FF2B5EF4-FFF2-40B4-BE49-F238E27FC236}">
                <a16:creationId xmlns:a16="http://schemas.microsoft.com/office/drawing/2014/main" id="{775FFBB2-F765-4D2B-B2B0-0564FE5A6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2841" y="348014"/>
            <a:ext cx="457200" cy="457200"/>
          </a:xfrm>
          <a:prstGeom prst="rect">
            <a:avLst/>
          </a:prstGeom>
        </p:spPr>
      </p:pic>
      <p:pic>
        <p:nvPicPr>
          <p:cNvPr id="13" name="Grafik 12" descr="Hantel">
            <a:extLst>
              <a:ext uri="{FF2B5EF4-FFF2-40B4-BE49-F238E27FC236}">
                <a16:creationId xmlns:a16="http://schemas.microsoft.com/office/drawing/2014/main" id="{AE286F47-D5C2-47FA-994A-52B838CBC5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1206000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92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E9B8B2F9-54BC-485D-9A78-ADF74F72BE29}"/>
                  </a:ext>
                </a:extLst>
              </p:cNvPr>
              <p:cNvSpPr txBox="1"/>
              <p:nvPr/>
            </p:nvSpPr>
            <p:spPr>
              <a:xfrm>
                <a:off x="0" y="0"/>
                <a:ext cx="782425" cy="1043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E9B8B2F9-54BC-485D-9A78-ADF74F72B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82425" cy="1043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78214C72-688A-4C3A-B66A-1C3F63EB5EA1}"/>
              </a:ext>
            </a:extLst>
          </p:cNvPr>
          <p:cNvSpPr txBox="1"/>
          <p:nvPr/>
        </p:nvSpPr>
        <p:spPr>
          <a:xfrm>
            <a:off x="1515865" y="2310405"/>
            <a:ext cx="998234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3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dia New" panose="020B0502040204020203" pitchFamily="34" charset="-34"/>
                <a:ea typeface="+mn-ea"/>
                <a:cs typeface="Cordia New" panose="020B0502040204020203" pitchFamily="34" charset="-34"/>
              </a:rPr>
              <a:t>Form</a:t>
            </a:r>
            <a:r>
              <a:rPr lang="de-DE" sz="3200" b="1" u="sng" dirty="0" err="1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uliere</a:t>
            </a:r>
            <a:r>
              <a:rPr lang="de-DE" sz="3200" b="1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mindestens 4 verschiedene Suchanfragen zu einem Thema deiner Wahl, die mindestens 1 Platzhalter und/oder Verknüpfungen beinhalten und nenne jeweils die Wirkung der Platzhalter/Verknüpfungen…</a:t>
            </a:r>
            <a:endParaRPr kumimoji="0" lang="de-DE" sz="2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de-DE" sz="2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4597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Prüfliste">
            <a:extLst>
              <a:ext uri="{FF2B5EF4-FFF2-40B4-BE49-F238E27FC236}">
                <a16:creationId xmlns:a16="http://schemas.microsoft.com/office/drawing/2014/main" id="{DB4598BA-5FA0-4EFF-A10A-BFDB71859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0810" y="0"/>
            <a:ext cx="1206000" cy="120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E8B45F63-3CE2-42C4-8423-504EEF368DC6}"/>
                  </a:ext>
                </a:extLst>
              </p:cNvPr>
              <p:cNvSpPr txBox="1"/>
              <p:nvPr/>
            </p:nvSpPr>
            <p:spPr>
              <a:xfrm>
                <a:off x="1115190" y="162637"/>
                <a:ext cx="782425" cy="1043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E8B45F63-3CE2-42C4-8423-504EEF368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90" y="162637"/>
                <a:ext cx="782425" cy="1043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 descr="Brille">
            <a:extLst>
              <a:ext uri="{FF2B5EF4-FFF2-40B4-BE49-F238E27FC236}">
                <a16:creationId xmlns:a16="http://schemas.microsoft.com/office/drawing/2014/main" id="{49D43EF9-6D85-4C80-8B47-84FBF9604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05365" y="81318"/>
            <a:ext cx="1206000" cy="1206000"/>
          </a:xfrm>
          <a:prstGeom prst="rect">
            <a:avLst/>
          </a:prstGeom>
        </p:spPr>
      </p:pic>
      <p:pic>
        <p:nvPicPr>
          <p:cNvPr id="5" name="Grafik 4" descr="Hantel">
            <a:extLst>
              <a:ext uri="{FF2B5EF4-FFF2-40B4-BE49-F238E27FC236}">
                <a16:creationId xmlns:a16="http://schemas.microsoft.com/office/drawing/2014/main" id="{81DF204D-FD60-4522-B960-13169DF6E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8540" y="162637"/>
            <a:ext cx="1206000" cy="1206000"/>
          </a:xfrm>
          <a:prstGeom prst="rect">
            <a:avLst/>
          </a:prstGeom>
        </p:spPr>
      </p:pic>
      <p:pic>
        <p:nvPicPr>
          <p:cNvPr id="6" name="Grafik 5" descr="Schuhabdrücke">
            <a:extLst>
              <a:ext uri="{FF2B5EF4-FFF2-40B4-BE49-F238E27FC236}">
                <a16:creationId xmlns:a16="http://schemas.microsoft.com/office/drawing/2014/main" id="{EA326A70-A8C1-4CE4-AFF0-122236AE1C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90000" y="162637"/>
            <a:ext cx="1206000" cy="1206000"/>
          </a:xfrm>
          <a:prstGeom prst="rect">
            <a:avLst/>
          </a:prstGeom>
        </p:spPr>
      </p:pic>
      <p:pic>
        <p:nvPicPr>
          <p:cNvPr id="7" name="Grafik 6" descr="Stoppuhr">
            <a:extLst>
              <a:ext uri="{FF2B5EF4-FFF2-40B4-BE49-F238E27FC236}">
                <a16:creationId xmlns:a16="http://schemas.microsoft.com/office/drawing/2014/main" id="{FDDF00E5-36B2-42C0-AFF3-BA7B14F9BE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96000" y="161629"/>
            <a:ext cx="1207008" cy="1207008"/>
          </a:xfrm>
          <a:prstGeom prst="rect">
            <a:avLst/>
          </a:prstGeom>
        </p:spPr>
      </p:pic>
      <p:pic>
        <p:nvPicPr>
          <p:cNvPr id="9" name="Grafik 8" descr="Volltreffer">
            <a:extLst>
              <a:ext uri="{FF2B5EF4-FFF2-40B4-BE49-F238E27FC236}">
                <a16:creationId xmlns:a16="http://schemas.microsoft.com/office/drawing/2014/main" id="{4E200D67-75DC-4277-862A-D071D6F348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89175" y="168225"/>
            <a:ext cx="1206000" cy="1206000"/>
          </a:xfrm>
          <a:prstGeom prst="rect">
            <a:avLst/>
          </a:prstGeom>
        </p:spPr>
      </p:pic>
      <p:pic>
        <p:nvPicPr>
          <p:cNvPr id="10" name="Grafik 9" descr="Gruppenbrainstorming">
            <a:extLst>
              <a:ext uri="{FF2B5EF4-FFF2-40B4-BE49-F238E27FC236}">
                <a16:creationId xmlns:a16="http://schemas.microsoft.com/office/drawing/2014/main" id="{616EA531-CEE6-4CDA-B36E-1373EF57CF9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90810" y="1473200"/>
            <a:ext cx="1206000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3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Volltreffer">
            <a:extLst>
              <a:ext uri="{FF2B5EF4-FFF2-40B4-BE49-F238E27FC236}">
                <a16:creationId xmlns:a16="http://schemas.microsoft.com/office/drawing/2014/main" id="{E4C5301C-DAB4-492B-AB74-EBF34008A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2040"/>
            <a:ext cx="1206000" cy="1206000"/>
          </a:xfrm>
          <a:prstGeom prst="rect">
            <a:avLst/>
          </a:prstGeom>
        </p:spPr>
      </p:pic>
      <p:sp>
        <p:nvSpPr>
          <p:cNvPr id="3" name="Untertitel 3">
            <a:extLst>
              <a:ext uri="{FF2B5EF4-FFF2-40B4-BE49-F238E27FC236}">
                <a16:creationId xmlns:a16="http://schemas.microsoft.com/office/drawing/2014/main" id="{DE3E28EE-4594-4532-B4B7-92F19F6C4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66899"/>
            <a:ext cx="9144000" cy="4390901"/>
          </a:xfrm>
        </p:spPr>
        <p:txBody>
          <a:bodyPr/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…die Bedeutung von logischen Verknüpfungen, Zeichenketten und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   Platzhaltern nennen.</a:t>
            </a:r>
          </a:p>
          <a:p>
            <a:pPr algn="l"/>
            <a:endParaRPr lang="de-DE" dirty="0">
              <a:solidFill>
                <a:schemeClr val="bg1"/>
              </a:solidFill>
            </a:endParaRPr>
          </a:p>
          <a:p>
            <a:pPr algn="l"/>
            <a:r>
              <a:rPr lang="de-DE" dirty="0">
                <a:solidFill>
                  <a:schemeClr val="bg1"/>
                </a:solidFill>
              </a:rPr>
              <a:t>…das Hilfesystem einer ausgewählten Suchmaschine nutzen</a:t>
            </a:r>
          </a:p>
        </p:txBody>
      </p:sp>
    </p:spTree>
    <p:extLst>
      <p:ext uri="{BB962C8B-B14F-4D97-AF65-F5344CB8AC3E}">
        <p14:creationId xmlns:p14="http://schemas.microsoft.com/office/powerpoint/2010/main" val="252641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Stoppuhr">
            <a:extLst>
              <a:ext uri="{FF2B5EF4-FFF2-40B4-BE49-F238E27FC236}">
                <a16:creationId xmlns:a16="http://schemas.microsoft.com/office/drawing/2014/main" id="{747C11B7-C7CA-4FE4-AABA-3C3AD3B7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0800" y="-3048"/>
            <a:ext cx="1207008" cy="1207008"/>
          </a:xfrm>
          <a:prstGeom prst="rect">
            <a:avLst/>
          </a:prstGeom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9F7A74FB-85F2-4A4B-AB27-1BE235328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0047"/>
            <a:ext cx="9144000" cy="4390901"/>
          </a:xfrm>
        </p:spPr>
        <p:txBody>
          <a:bodyPr/>
          <a:lstStyle/>
          <a:p>
            <a:pPr marL="457200" indent="-457200" algn="l">
              <a:buAutoNum type="arabicParenBoth"/>
            </a:pPr>
            <a:r>
              <a:rPr lang="de-DE" dirty="0">
                <a:solidFill>
                  <a:schemeClr val="bg1"/>
                </a:solidFill>
              </a:rPr>
              <a:t>Einstieg/Motivierung				</a:t>
            </a:r>
            <a:r>
              <a:rPr lang="de-DE" i="1" dirty="0">
                <a:solidFill>
                  <a:schemeClr val="bg1"/>
                </a:solidFill>
              </a:rPr>
              <a:t>Lehrervortrag</a:t>
            </a:r>
            <a:endParaRPr lang="de-DE" dirty="0">
              <a:solidFill>
                <a:schemeClr val="bg1"/>
              </a:solidFill>
            </a:endParaRPr>
          </a:p>
          <a:p>
            <a:pPr marL="457200" indent="-457200" algn="l">
              <a:buAutoNum type="arabicParenBoth"/>
            </a:pPr>
            <a:endParaRPr lang="de-DE" dirty="0">
              <a:solidFill>
                <a:schemeClr val="bg1"/>
              </a:solidFill>
            </a:endParaRPr>
          </a:p>
          <a:p>
            <a:pPr marL="457200" indent="-457200" algn="l">
              <a:buAutoNum type="arabicParenBoth"/>
            </a:pPr>
            <a:r>
              <a:rPr lang="de-DE" dirty="0">
                <a:solidFill>
                  <a:schemeClr val="bg1"/>
                </a:solidFill>
              </a:rPr>
              <a:t>Erarbeitung: Suchstrategien                                    	</a:t>
            </a:r>
            <a:r>
              <a:rPr lang="de-DE" i="1" dirty="0">
                <a:solidFill>
                  <a:schemeClr val="bg1"/>
                </a:solidFill>
              </a:rPr>
              <a:t>Think-Pair-Share</a:t>
            </a:r>
          </a:p>
          <a:p>
            <a:pPr marL="457200" indent="-457200" algn="l">
              <a:buAutoNum type="arabicParenBoth"/>
            </a:pPr>
            <a:endParaRPr lang="de-DE" i="1" dirty="0">
              <a:solidFill>
                <a:schemeClr val="bg1"/>
              </a:solidFill>
            </a:endParaRPr>
          </a:p>
          <a:p>
            <a:pPr marL="457200" indent="-457200" algn="l">
              <a:buAutoNum type="arabicParenBoth"/>
            </a:pPr>
            <a:r>
              <a:rPr lang="de-DE" dirty="0">
                <a:solidFill>
                  <a:schemeClr val="bg1"/>
                </a:solidFill>
              </a:rPr>
              <a:t>Festigung: Übungsaufgaben</a:t>
            </a:r>
          </a:p>
          <a:p>
            <a:pPr marL="457200" indent="-457200" algn="l">
              <a:buAutoNum type="arabicParenBoth"/>
            </a:pPr>
            <a:endParaRPr lang="de-DE" dirty="0">
              <a:solidFill>
                <a:schemeClr val="bg1"/>
              </a:solidFill>
            </a:endParaRPr>
          </a:p>
          <a:p>
            <a:pPr marL="457200" indent="-457200" algn="l">
              <a:buAutoNum type="arabicParenBoth"/>
            </a:pPr>
            <a:r>
              <a:rPr lang="de-DE" dirty="0">
                <a:solidFill>
                  <a:schemeClr val="bg1"/>
                </a:solidFill>
              </a:rPr>
              <a:t>Zusammenfassung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11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182A557C-91C5-4B1A-A785-40034AA2D6FD}"/>
              </a:ext>
            </a:extLst>
          </p:cNvPr>
          <p:cNvSpPr txBox="1"/>
          <p:nvPr/>
        </p:nvSpPr>
        <p:spPr>
          <a:xfrm>
            <a:off x="1872125" y="472611"/>
            <a:ext cx="9982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1. </a:t>
            </a:r>
            <a:r>
              <a:rPr lang="de-DE" sz="2800" u="sng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Erläutere</a:t>
            </a:r>
            <a:r>
              <a:rPr lang="de-DE" sz="28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die Funktionsweise einer indexbasierten Suchmaschine mithilfe der Begriffe:</a:t>
            </a:r>
            <a:endParaRPr kumimoji="0" lang="de-DE" sz="2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</p:txBody>
      </p:sp>
      <p:pic>
        <p:nvPicPr>
          <p:cNvPr id="4" name="Grafik 3" descr="Pfeil mit einer Linie: Nach links drehen">
            <a:extLst>
              <a:ext uri="{FF2B5EF4-FFF2-40B4-BE49-F238E27FC236}">
                <a16:creationId xmlns:a16="http://schemas.microsoft.com/office/drawing/2014/main" id="{87E886E9-A175-4480-B0D7-3583410B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06000" cy="1206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ECD3EBA-7F4F-4B75-B298-1245A93993C0}"/>
              </a:ext>
            </a:extLst>
          </p:cNvPr>
          <p:cNvSpPr txBox="1"/>
          <p:nvPr/>
        </p:nvSpPr>
        <p:spPr>
          <a:xfrm>
            <a:off x="2106202" y="1196255"/>
            <a:ext cx="334937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Crawler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C12EA4-9906-4B1E-BE2D-9CDA9F7917E3}"/>
              </a:ext>
            </a:extLst>
          </p:cNvPr>
          <p:cNvSpPr txBox="1"/>
          <p:nvPr/>
        </p:nvSpPr>
        <p:spPr>
          <a:xfrm>
            <a:off x="2106202" y="2696401"/>
            <a:ext cx="334937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Ranking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824EE6C-AF40-4353-A0B2-91E5E84CAB4E}"/>
              </a:ext>
            </a:extLst>
          </p:cNvPr>
          <p:cNvSpPr txBox="1"/>
          <p:nvPr/>
        </p:nvSpPr>
        <p:spPr>
          <a:xfrm>
            <a:off x="1872125" y="5320301"/>
            <a:ext cx="9982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2. </a:t>
            </a:r>
            <a:r>
              <a:rPr lang="de-DE" sz="2800" u="sng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Nenne</a:t>
            </a:r>
            <a:r>
              <a:rPr lang="de-DE" sz="28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zwei weitere Arten von Suchmaschinen.</a:t>
            </a:r>
            <a:endParaRPr kumimoji="0" lang="de-DE" sz="2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6537993-61BF-46D2-8977-F9D533208686}"/>
              </a:ext>
            </a:extLst>
          </p:cNvPr>
          <p:cNvSpPr txBox="1"/>
          <p:nvPr/>
        </p:nvSpPr>
        <p:spPr>
          <a:xfrm>
            <a:off x="7457326" y="2696401"/>
            <a:ext cx="334937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Algorithmen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01E9DC1-E991-4839-B04A-BB65378F5AB6}"/>
              </a:ext>
            </a:extLst>
          </p:cNvPr>
          <p:cNvSpPr txBox="1"/>
          <p:nvPr/>
        </p:nvSpPr>
        <p:spPr>
          <a:xfrm>
            <a:off x="7457326" y="1206000"/>
            <a:ext cx="334937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81457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182A557C-91C5-4B1A-A785-40034AA2D6FD}"/>
              </a:ext>
            </a:extLst>
          </p:cNvPr>
          <p:cNvSpPr txBox="1"/>
          <p:nvPr/>
        </p:nvSpPr>
        <p:spPr>
          <a:xfrm>
            <a:off x="1895875" y="1382286"/>
            <a:ext cx="998234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28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Zahl der Internetadressen wächst täglich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2800" dirty="0">
              <a:solidFill>
                <a:prstClr val="white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28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Mittlerweile Millionen von Webseiten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2800" dirty="0">
              <a:solidFill>
                <a:prstClr val="white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3200" b="1" dirty="0">
                <a:solidFill>
                  <a:srgbClr val="FF000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Oft werden mehr Seiten gefunden, als in annehmbarer Zeit durchsehbar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2800" dirty="0">
              <a:solidFill>
                <a:prstClr val="white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3200" dirty="0">
                <a:solidFill>
                  <a:schemeClr val="accent6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Suchraum erweitern! (oder einschränken!)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de-DE" sz="2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</p:txBody>
      </p:sp>
      <p:pic>
        <p:nvPicPr>
          <p:cNvPr id="10" name="Grafik 9" descr="Schuhabdrücke">
            <a:extLst>
              <a:ext uri="{FF2B5EF4-FFF2-40B4-BE49-F238E27FC236}">
                <a16:creationId xmlns:a16="http://schemas.microsoft.com/office/drawing/2014/main" id="{72A681D7-B123-4ECE-9E63-0C0C1F7B2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06000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6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182A557C-91C5-4B1A-A785-40034AA2D6FD}"/>
              </a:ext>
            </a:extLst>
          </p:cNvPr>
          <p:cNvSpPr txBox="1"/>
          <p:nvPr/>
        </p:nvSpPr>
        <p:spPr>
          <a:xfrm>
            <a:off x="1872125" y="1206000"/>
            <a:ext cx="998234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32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Erarbeitung von Suchstrategien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3200" dirty="0">
              <a:solidFill>
                <a:prstClr val="white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de-DE" sz="28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Think: Bearbeitung des Arbeitsblattes 		Einzelarbeit			10‘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lang="de-DE" sz="2800" dirty="0">
              <a:solidFill>
                <a:prstClr val="white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de-DE" sz="28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Pair: Austausch &amp; Lösung Aufgaben		Partnerarbeit			10‘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lang="de-DE" sz="2800" dirty="0">
              <a:solidFill>
                <a:prstClr val="white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de-DE" sz="28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Share: Sammeln der Ergebnisse 		Plenum				 5‘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2800" dirty="0">
              <a:solidFill>
                <a:prstClr val="white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2800" dirty="0">
              <a:solidFill>
                <a:prstClr val="white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2800" dirty="0">
              <a:solidFill>
                <a:prstClr val="white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2800" dirty="0">
              <a:solidFill>
                <a:prstClr val="white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3200" dirty="0">
              <a:solidFill>
                <a:schemeClr val="accent6">
                  <a:lumMod val="75000"/>
                </a:schemeClr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de-DE" sz="2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</p:txBody>
      </p:sp>
      <p:pic>
        <p:nvPicPr>
          <p:cNvPr id="4" name="Grafik 3" descr="Gruppenbrainstorming">
            <a:extLst>
              <a:ext uri="{FF2B5EF4-FFF2-40B4-BE49-F238E27FC236}">
                <a16:creationId xmlns:a16="http://schemas.microsoft.com/office/drawing/2014/main" id="{B15B5EC6-5455-41B7-BC1E-4BB09DF9B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06000" cy="1206000"/>
          </a:xfrm>
          <a:prstGeom prst="rect">
            <a:avLst/>
          </a:prstGeom>
        </p:spPr>
      </p:pic>
      <p:pic>
        <p:nvPicPr>
          <p:cNvPr id="5" name="Grafik 4" descr="Stoppuhr">
            <a:extLst>
              <a:ext uri="{FF2B5EF4-FFF2-40B4-BE49-F238E27FC236}">
                <a16:creationId xmlns:a16="http://schemas.microsoft.com/office/drawing/2014/main" id="{5CE61F4D-F011-4D56-8720-0CF23AC07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0509" y="1674420"/>
            <a:ext cx="513614" cy="513614"/>
          </a:xfrm>
          <a:prstGeom prst="rect">
            <a:avLst/>
          </a:prstGeom>
        </p:spPr>
      </p:pic>
      <p:pic>
        <p:nvPicPr>
          <p:cNvPr id="3" name="Grafik 2" descr="Person mit Idee">
            <a:extLst>
              <a:ext uri="{FF2B5EF4-FFF2-40B4-BE49-F238E27FC236}">
                <a16:creationId xmlns:a16="http://schemas.microsoft.com/office/drawing/2014/main" id="{775FFBB2-F765-4D2B-B2B0-0564FE5A61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43109" y="2098963"/>
            <a:ext cx="457200" cy="457200"/>
          </a:xfrm>
          <a:prstGeom prst="rect">
            <a:avLst/>
          </a:prstGeom>
        </p:spPr>
      </p:pic>
      <p:pic>
        <p:nvPicPr>
          <p:cNvPr id="7" name="Grafik 6" descr="Fragen">
            <a:extLst>
              <a:ext uri="{FF2B5EF4-FFF2-40B4-BE49-F238E27FC236}">
                <a16:creationId xmlns:a16="http://schemas.microsoft.com/office/drawing/2014/main" id="{E62A6A4C-AE5B-4541-89C0-6E4AEB0676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43109" y="2991926"/>
            <a:ext cx="457200" cy="457200"/>
          </a:xfrm>
          <a:prstGeom prst="rect">
            <a:avLst/>
          </a:prstGeom>
        </p:spPr>
      </p:pic>
      <p:pic>
        <p:nvPicPr>
          <p:cNvPr id="9" name="Grafik 8" descr="Gruppenbrainstorming">
            <a:extLst>
              <a:ext uri="{FF2B5EF4-FFF2-40B4-BE49-F238E27FC236}">
                <a16:creationId xmlns:a16="http://schemas.microsoft.com/office/drawing/2014/main" id="{453FDF5D-FE03-4557-A9B3-EF081E426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43109" y="384463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3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182A557C-91C5-4B1A-A785-40034AA2D6FD}"/>
              </a:ext>
            </a:extLst>
          </p:cNvPr>
          <p:cNvSpPr txBox="1"/>
          <p:nvPr/>
        </p:nvSpPr>
        <p:spPr>
          <a:xfrm>
            <a:off x="1872125" y="1206000"/>
            <a:ext cx="998234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32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Erarbeitung von Suchstrategien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3200" dirty="0">
              <a:solidFill>
                <a:prstClr val="white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de-DE" sz="28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Think: Bearbeitung des Arbeitsblattes 		Einzelarbeit			10‘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lang="de-DE" sz="2800" dirty="0">
              <a:solidFill>
                <a:prstClr val="white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de-DE" sz="28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Pair: Austausch &amp; Lösung Aufgaben		Partnerarbeit			10‘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lang="de-DE" sz="2800" dirty="0">
              <a:solidFill>
                <a:prstClr val="white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de-DE" sz="28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Share: Sammeln der Ergebnisse 		Plenum				 5‘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2800" dirty="0">
              <a:solidFill>
                <a:prstClr val="white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2800" dirty="0">
              <a:solidFill>
                <a:prstClr val="white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2800" dirty="0">
              <a:solidFill>
                <a:prstClr val="white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2800" dirty="0">
              <a:solidFill>
                <a:prstClr val="white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3200" dirty="0">
              <a:solidFill>
                <a:schemeClr val="accent6">
                  <a:lumMod val="75000"/>
                </a:schemeClr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de-DE" sz="2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</p:txBody>
      </p:sp>
      <p:pic>
        <p:nvPicPr>
          <p:cNvPr id="4" name="Grafik 3" descr="Gruppenbrainstorming">
            <a:extLst>
              <a:ext uri="{FF2B5EF4-FFF2-40B4-BE49-F238E27FC236}">
                <a16:creationId xmlns:a16="http://schemas.microsoft.com/office/drawing/2014/main" id="{B15B5EC6-5455-41B7-BC1E-4BB09DF9B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06000" cy="1206000"/>
          </a:xfrm>
          <a:prstGeom prst="rect">
            <a:avLst/>
          </a:prstGeom>
        </p:spPr>
      </p:pic>
      <p:pic>
        <p:nvPicPr>
          <p:cNvPr id="5" name="Grafik 4" descr="Stoppuhr">
            <a:extLst>
              <a:ext uri="{FF2B5EF4-FFF2-40B4-BE49-F238E27FC236}">
                <a16:creationId xmlns:a16="http://schemas.microsoft.com/office/drawing/2014/main" id="{5CE61F4D-F011-4D56-8720-0CF23AC07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0509" y="1674420"/>
            <a:ext cx="513614" cy="513614"/>
          </a:xfrm>
          <a:prstGeom prst="rect">
            <a:avLst/>
          </a:prstGeom>
        </p:spPr>
      </p:pic>
      <p:pic>
        <p:nvPicPr>
          <p:cNvPr id="3" name="Grafik 2" descr="Person mit Idee">
            <a:extLst>
              <a:ext uri="{FF2B5EF4-FFF2-40B4-BE49-F238E27FC236}">
                <a16:creationId xmlns:a16="http://schemas.microsoft.com/office/drawing/2014/main" id="{775FFBB2-F765-4D2B-B2B0-0564FE5A61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43109" y="2098963"/>
            <a:ext cx="457200" cy="457200"/>
          </a:xfrm>
          <a:prstGeom prst="rect">
            <a:avLst/>
          </a:prstGeom>
        </p:spPr>
      </p:pic>
      <p:pic>
        <p:nvPicPr>
          <p:cNvPr id="7" name="Grafik 6" descr="Fragen">
            <a:extLst>
              <a:ext uri="{FF2B5EF4-FFF2-40B4-BE49-F238E27FC236}">
                <a16:creationId xmlns:a16="http://schemas.microsoft.com/office/drawing/2014/main" id="{E62A6A4C-AE5B-4541-89C0-6E4AEB0676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43109" y="2991926"/>
            <a:ext cx="457200" cy="457200"/>
          </a:xfrm>
          <a:prstGeom prst="rect">
            <a:avLst/>
          </a:prstGeom>
        </p:spPr>
      </p:pic>
      <p:pic>
        <p:nvPicPr>
          <p:cNvPr id="9" name="Grafik 8" descr="Gruppenbrainstorming">
            <a:extLst>
              <a:ext uri="{FF2B5EF4-FFF2-40B4-BE49-F238E27FC236}">
                <a16:creationId xmlns:a16="http://schemas.microsoft.com/office/drawing/2014/main" id="{453FDF5D-FE03-4557-A9B3-EF081E426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43109" y="3844638"/>
            <a:ext cx="457200" cy="457200"/>
          </a:xfrm>
          <a:prstGeom prst="rect">
            <a:avLst/>
          </a:prstGeom>
        </p:spPr>
      </p:pic>
      <p:pic>
        <p:nvPicPr>
          <p:cNvPr id="6" name="Grafik 5" descr="Häkchen">
            <a:extLst>
              <a:ext uri="{FF2B5EF4-FFF2-40B4-BE49-F238E27FC236}">
                <a16:creationId xmlns:a16="http://schemas.microsoft.com/office/drawing/2014/main" id="{7F1D0B22-BBDF-45E0-9EE4-7803D5AFCD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615808" y="2098963"/>
            <a:ext cx="477326" cy="47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9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182A557C-91C5-4B1A-A785-40034AA2D6FD}"/>
              </a:ext>
            </a:extLst>
          </p:cNvPr>
          <p:cNvSpPr txBox="1"/>
          <p:nvPr/>
        </p:nvSpPr>
        <p:spPr>
          <a:xfrm>
            <a:off x="1872125" y="1206000"/>
            <a:ext cx="998234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32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Erarbeitung von Suchstrategien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3200" dirty="0">
              <a:solidFill>
                <a:prstClr val="white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de-DE" sz="28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Think: Bearbeitung des Arbeitsblattes 		Einzelarbeit			10‘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lang="de-DE" sz="2800" dirty="0">
              <a:solidFill>
                <a:prstClr val="white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de-DE" sz="28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Pair: Austausch &amp; Lösung Aufgaben		Partnerarbeit			10‘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lang="de-DE" sz="2800" dirty="0">
              <a:solidFill>
                <a:prstClr val="white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de-DE" sz="28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Share: Sammeln der Ergebnisse 		Plenum				 5‘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2800" dirty="0">
              <a:solidFill>
                <a:prstClr val="white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2800" dirty="0">
              <a:solidFill>
                <a:prstClr val="white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2800" dirty="0">
              <a:solidFill>
                <a:prstClr val="white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2800" dirty="0">
              <a:solidFill>
                <a:prstClr val="white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3200" dirty="0">
              <a:solidFill>
                <a:schemeClr val="accent6">
                  <a:lumMod val="75000"/>
                </a:schemeClr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de-DE" sz="2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</p:txBody>
      </p:sp>
      <p:pic>
        <p:nvPicPr>
          <p:cNvPr id="4" name="Grafik 3" descr="Gruppenbrainstorming">
            <a:extLst>
              <a:ext uri="{FF2B5EF4-FFF2-40B4-BE49-F238E27FC236}">
                <a16:creationId xmlns:a16="http://schemas.microsoft.com/office/drawing/2014/main" id="{B15B5EC6-5455-41B7-BC1E-4BB09DF9B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06000" cy="1206000"/>
          </a:xfrm>
          <a:prstGeom prst="rect">
            <a:avLst/>
          </a:prstGeom>
        </p:spPr>
      </p:pic>
      <p:pic>
        <p:nvPicPr>
          <p:cNvPr id="5" name="Grafik 4" descr="Stoppuhr">
            <a:extLst>
              <a:ext uri="{FF2B5EF4-FFF2-40B4-BE49-F238E27FC236}">
                <a16:creationId xmlns:a16="http://schemas.microsoft.com/office/drawing/2014/main" id="{5CE61F4D-F011-4D56-8720-0CF23AC07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0509" y="1674420"/>
            <a:ext cx="513614" cy="513614"/>
          </a:xfrm>
          <a:prstGeom prst="rect">
            <a:avLst/>
          </a:prstGeom>
        </p:spPr>
      </p:pic>
      <p:pic>
        <p:nvPicPr>
          <p:cNvPr id="3" name="Grafik 2" descr="Person mit Idee">
            <a:extLst>
              <a:ext uri="{FF2B5EF4-FFF2-40B4-BE49-F238E27FC236}">
                <a16:creationId xmlns:a16="http://schemas.microsoft.com/office/drawing/2014/main" id="{775FFBB2-F765-4D2B-B2B0-0564FE5A61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43109" y="2098963"/>
            <a:ext cx="457200" cy="457200"/>
          </a:xfrm>
          <a:prstGeom prst="rect">
            <a:avLst/>
          </a:prstGeom>
        </p:spPr>
      </p:pic>
      <p:pic>
        <p:nvPicPr>
          <p:cNvPr id="7" name="Grafik 6" descr="Fragen">
            <a:extLst>
              <a:ext uri="{FF2B5EF4-FFF2-40B4-BE49-F238E27FC236}">
                <a16:creationId xmlns:a16="http://schemas.microsoft.com/office/drawing/2014/main" id="{E62A6A4C-AE5B-4541-89C0-6E4AEB0676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43109" y="2991926"/>
            <a:ext cx="457200" cy="457200"/>
          </a:xfrm>
          <a:prstGeom prst="rect">
            <a:avLst/>
          </a:prstGeom>
        </p:spPr>
      </p:pic>
      <p:pic>
        <p:nvPicPr>
          <p:cNvPr id="9" name="Grafik 8" descr="Gruppenbrainstorming">
            <a:extLst>
              <a:ext uri="{FF2B5EF4-FFF2-40B4-BE49-F238E27FC236}">
                <a16:creationId xmlns:a16="http://schemas.microsoft.com/office/drawing/2014/main" id="{453FDF5D-FE03-4557-A9B3-EF081E426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43109" y="3844638"/>
            <a:ext cx="457200" cy="457200"/>
          </a:xfrm>
          <a:prstGeom prst="rect">
            <a:avLst/>
          </a:prstGeom>
        </p:spPr>
      </p:pic>
      <p:pic>
        <p:nvPicPr>
          <p:cNvPr id="6" name="Grafik 5" descr="Häkchen">
            <a:extLst>
              <a:ext uri="{FF2B5EF4-FFF2-40B4-BE49-F238E27FC236}">
                <a16:creationId xmlns:a16="http://schemas.microsoft.com/office/drawing/2014/main" id="{7F1D0B22-BBDF-45E0-9EE4-7803D5AFCD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615808" y="2098963"/>
            <a:ext cx="477326" cy="477326"/>
          </a:xfrm>
          <a:prstGeom prst="rect">
            <a:avLst/>
          </a:prstGeom>
        </p:spPr>
      </p:pic>
      <p:pic>
        <p:nvPicPr>
          <p:cNvPr id="10" name="Grafik 9" descr="Häkchen">
            <a:extLst>
              <a:ext uri="{FF2B5EF4-FFF2-40B4-BE49-F238E27FC236}">
                <a16:creationId xmlns:a16="http://schemas.microsoft.com/office/drawing/2014/main" id="{18E422A2-9D28-4BF9-AFC9-D25C397B0C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615808" y="3022269"/>
            <a:ext cx="477326" cy="47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1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182A557C-91C5-4B1A-A785-40034AA2D6FD}"/>
              </a:ext>
            </a:extLst>
          </p:cNvPr>
          <p:cNvSpPr txBox="1"/>
          <p:nvPr/>
        </p:nvSpPr>
        <p:spPr>
          <a:xfrm>
            <a:off x="1872125" y="1206000"/>
            <a:ext cx="998234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32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Erarbeitung von Suchstrategien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3200" dirty="0">
              <a:solidFill>
                <a:prstClr val="white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de-DE" sz="28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Think: Bearbeitung des Arbeitsblattes 		Einzelarbeit			10‘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lang="de-DE" sz="2800" dirty="0">
              <a:solidFill>
                <a:prstClr val="white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de-DE" sz="28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Pair: Austausch &amp; Lösung Aufgaben		Partnerarbeit			10‘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lang="de-DE" sz="2800" dirty="0">
              <a:solidFill>
                <a:prstClr val="white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de-DE" sz="28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Share: Sammeln der Ergebnisse 		Plenum				 5‘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2800" dirty="0">
              <a:solidFill>
                <a:prstClr val="white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2800" dirty="0">
              <a:solidFill>
                <a:prstClr val="white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2800" dirty="0">
              <a:solidFill>
                <a:prstClr val="white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2800" dirty="0">
              <a:solidFill>
                <a:prstClr val="white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3200" dirty="0">
              <a:solidFill>
                <a:schemeClr val="accent6">
                  <a:lumMod val="75000"/>
                </a:schemeClr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de-DE" sz="2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</p:txBody>
      </p:sp>
      <p:pic>
        <p:nvPicPr>
          <p:cNvPr id="4" name="Grafik 3" descr="Gruppenbrainstorming">
            <a:extLst>
              <a:ext uri="{FF2B5EF4-FFF2-40B4-BE49-F238E27FC236}">
                <a16:creationId xmlns:a16="http://schemas.microsoft.com/office/drawing/2014/main" id="{B15B5EC6-5455-41B7-BC1E-4BB09DF9B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06000" cy="1206000"/>
          </a:xfrm>
          <a:prstGeom prst="rect">
            <a:avLst/>
          </a:prstGeom>
        </p:spPr>
      </p:pic>
      <p:pic>
        <p:nvPicPr>
          <p:cNvPr id="5" name="Grafik 4" descr="Stoppuhr">
            <a:extLst>
              <a:ext uri="{FF2B5EF4-FFF2-40B4-BE49-F238E27FC236}">
                <a16:creationId xmlns:a16="http://schemas.microsoft.com/office/drawing/2014/main" id="{5CE61F4D-F011-4D56-8720-0CF23AC07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0509" y="1674420"/>
            <a:ext cx="513614" cy="513614"/>
          </a:xfrm>
          <a:prstGeom prst="rect">
            <a:avLst/>
          </a:prstGeom>
        </p:spPr>
      </p:pic>
      <p:pic>
        <p:nvPicPr>
          <p:cNvPr id="3" name="Grafik 2" descr="Person mit Idee">
            <a:extLst>
              <a:ext uri="{FF2B5EF4-FFF2-40B4-BE49-F238E27FC236}">
                <a16:creationId xmlns:a16="http://schemas.microsoft.com/office/drawing/2014/main" id="{775FFBB2-F765-4D2B-B2B0-0564FE5A61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43109" y="2098963"/>
            <a:ext cx="457200" cy="457200"/>
          </a:xfrm>
          <a:prstGeom prst="rect">
            <a:avLst/>
          </a:prstGeom>
        </p:spPr>
      </p:pic>
      <p:pic>
        <p:nvPicPr>
          <p:cNvPr id="7" name="Grafik 6" descr="Fragen">
            <a:extLst>
              <a:ext uri="{FF2B5EF4-FFF2-40B4-BE49-F238E27FC236}">
                <a16:creationId xmlns:a16="http://schemas.microsoft.com/office/drawing/2014/main" id="{E62A6A4C-AE5B-4541-89C0-6E4AEB0676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43109" y="2991926"/>
            <a:ext cx="457200" cy="457200"/>
          </a:xfrm>
          <a:prstGeom prst="rect">
            <a:avLst/>
          </a:prstGeom>
        </p:spPr>
      </p:pic>
      <p:pic>
        <p:nvPicPr>
          <p:cNvPr id="9" name="Grafik 8" descr="Gruppenbrainstorming">
            <a:extLst>
              <a:ext uri="{FF2B5EF4-FFF2-40B4-BE49-F238E27FC236}">
                <a16:creationId xmlns:a16="http://schemas.microsoft.com/office/drawing/2014/main" id="{453FDF5D-FE03-4557-A9B3-EF081E426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43109" y="3844638"/>
            <a:ext cx="457200" cy="457200"/>
          </a:xfrm>
          <a:prstGeom prst="rect">
            <a:avLst/>
          </a:prstGeom>
        </p:spPr>
      </p:pic>
      <p:pic>
        <p:nvPicPr>
          <p:cNvPr id="6" name="Grafik 5" descr="Häkchen">
            <a:extLst>
              <a:ext uri="{FF2B5EF4-FFF2-40B4-BE49-F238E27FC236}">
                <a16:creationId xmlns:a16="http://schemas.microsoft.com/office/drawing/2014/main" id="{7F1D0B22-BBDF-45E0-9EE4-7803D5AFCD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615808" y="2098963"/>
            <a:ext cx="477326" cy="477326"/>
          </a:xfrm>
          <a:prstGeom prst="rect">
            <a:avLst/>
          </a:prstGeom>
        </p:spPr>
      </p:pic>
      <p:pic>
        <p:nvPicPr>
          <p:cNvPr id="10" name="Grafik 9" descr="Häkchen">
            <a:extLst>
              <a:ext uri="{FF2B5EF4-FFF2-40B4-BE49-F238E27FC236}">
                <a16:creationId xmlns:a16="http://schemas.microsoft.com/office/drawing/2014/main" id="{18E422A2-9D28-4BF9-AFC9-D25C397B0C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615808" y="3022269"/>
            <a:ext cx="477326" cy="477326"/>
          </a:xfrm>
          <a:prstGeom prst="rect">
            <a:avLst/>
          </a:prstGeom>
        </p:spPr>
      </p:pic>
      <p:pic>
        <p:nvPicPr>
          <p:cNvPr id="11" name="Grafik 10" descr="Häkchen">
            <a:extLst>
              <a:ext uri="{FF2B5EF4-FFF2-40B4-BE49-F238E27FC236}">
                <a16:creationId xmlns:a16="http://schemas.microsoft.com/office/drawing/2014/main" id="{E104D403-840D-48E1-A1AD-BF523AAA05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615808" y="3824512"/>
            <a:ext cx="477326" cy="47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6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Breitbild</PresentationFormat>
  <Paragraphs>87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Cordia New</vt:lpstr>
      <vt:lpstr>Office</vt:lpstr>
      <vt:lpstr>Suchstrategien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 Carlsen</dc:creator>
  <cp:lastModifiedBy>Schule</cp:lastModifiedBy>
  <cp:revision>196</cp:revision>
  <dcterms:created xsi:type="dcterms:W3CDTF">2019-03-12T22:05:07Z</dcterms:created>
  <dcterms:modified xsi:type="dcterms:W3CDTF">2020-02-24T09:40:08Z</dcterms:modified>
</cp:coreProperties>
</file>