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Barlow Bold" pitchFamily="2" charset="77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nva Sans Bold" panose="020B0803030501040103" pitchFamily="34" charset="0"/>
      <p:regular r:id="rId21"/>
      <p:bold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Open Sans Bold" panose="020B0806030504020204" pitchFamily="34" charset="0"/>
      <p:regular r:id="rId27"/>
      <p:bold r:id="rId28"/>
    </p:embeddedFont>
    <p:embeddedFont>
      <p:font typeface="Open Sans Italics" panose="020B0606030504020204" pitchFamily="34" charset="0"/>
      <p:regular r:id="rId29"/>
      <p: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590" autoAdjust="0"/>
  </p:normalViewPr>
  <p:slideViewPr>
    <p:cSldViewPr>
      <p:cViewPr varScale="1">
        <p:scale>
          <a:sx n="70" d="100"/>
          <a:sy n="70" d="100"/>
        </p:scale>
        <p:origin x="8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3048028" y="2560267"/>
            <a:ext cx="10287000" cy="5166466"/>
          </a:xfrm>
          <a:custGeom>
            <a:avLst/>
            <a:gdLst/>
            <a:ahLst/>
            <a:cxnLst/>
            <a:rect l="l" t="t" r="r" b="b"/>
            <a:pathLst>
              <a:path w="10287000" h="5166466">
                <a:moveTo>
                  <a:pt x="0" y="0"/>
                </a:moveTo>
                <a:lnTo>
                  <a:pt x="10287000" y="0"/>
                </a:lnTo>
                <a:lnTo>
                  <a:pt x="10287000" y="5166466"/>
                </a:lnTo>
                <a:lnTo>
                  <a:pt x="0" y="51664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410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321642" y="1068716"/>
            <a:ext cx="12038906" cy="4074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380"/>
              </a:lnSpc>
            </a:pPr>
            <a:r>
              <a:rPr lang="en-US" sz="11700">
                <a:solidFill>
                  <a:srgbClr val="365B6D"/>
                </a:solidFill>
                <a:latin typeface="Barlow Bold"/>
              </a:rPr>
              <a:t>Search Engine for </a:t>
            </a:r>
          </a:p>
          <a:p>
            <a:pPr algn="ctr">
              <a:lnSpc>
                <a:spcPts val="16380"/>
              </a:lnSpc>
            </a:pPr>
            <a:r>
              <a:rPr lang="en-US" sz="11700">
                <a:solidFill>
                  <a:srgbClr val="365B6D"/>
                </a:solidFill>
                <a:latin typeface="Barlow Bold"/>
              </a:rPr>
              <a:t>Clinical Trials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92612" y="5556620"/>
            <a:ext cx="5896967" cy="1889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365B6D"/>
                </a:solidFill>
                <a:latin typeface="Open Sans Bold"/>
              </a:rPr>
              <a:t>Simona Zlatanova 504574 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365B6D"/>
                </a:solidFill>
                <a:latin typeface="Open Sans Bold"/>
              </a:rPr>
              <a:t>Francesca Visini 502176</a:t>
            </a:r>
          </a:p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365B6D"/>
                </a:solidFill>
                <a:latin typeface="Open Sans Bold"/>
              </a:rPr>
              <a:t> Marie Elyse Bassil 503962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323129" y="8858250"/>
            <a:ext cx="3936171" cy="456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7"/>
              </a:lnSpc>
            </a:pPr>
            <a:r>
              <a:rPr lang="en-US" sz="2669">
                <a:solidFill>
                  <a:srgbClr val="365B6D"/>
                </a:solidFill>
                <a:latin typeface="Open Sans"/>
              </a:rPr>
              <a:t>IR Project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929947"/>
            <a:ext cx="13451384" cy="3415555"/>
          </a:xfrm>
          <a:custGeom>
            <a:avLst/>
            <a:gdLst/>
            <a:ahLst/>
            <a:cxnLst/>
            <a:rect l="l" t="t" r="r" b="b"/>
            <a:pathLst>
              <a:path w="13451384" h="3415555">
                <a:moveTo>
                  <a:pt x="0" y="0"/>
                </a:moveTo>
                <a:lnTo>
                  <a:pt x="13451384" y="0"/>
                </a:lnTo>
                <a:lnTo>
                  <a:pt x="13451384" y="3415555"/>
                </a:lnTo>
                <a:lnTo>
                  <a:pt x="0" y="3415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81075"/>
            <a:ext cx="13451384" cy="1597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Open Sans"/>
              </a:rPr>
              <a:t>Use of two methods:</a:t>
            </a:r>
          </a:p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Open Sans"/>
              </a:rPr>
              <a:t> 1. Regular KeyBert extraction </a:t>
            </a:r>
          </a:p>
          <a:p>
            <a:pPr algn="just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Open Sans"/>
              </a:rPr>
              <a:t> 2. KeyBert with Flair embeddings (more inclined towards syntax aspects)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507510"/>
            <a:ext cx="12893803" cy="2683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Open Sans"/>
              </a:rPr>
              <a:t>which is better? </a:t>
            </a:r>
          </a:p>
          <a:p>
            <a:pPr marL="669289" lvl="1" indent="-334645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</a:rPr>
              <a:t>count of average keywords produced --&gt; 20 both</a:t>
            </a:r>
          </a:p>
          <a:p>
            <a:pPr marL="669289" lvl="1" indent="-334645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</a:rPr>
              <a:t>overlap of keywords produced --&gt; 25% and anlysis of unique  one</a:t>
            </a:r>
          </a:p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Open Sans"/>
              </a:rPr>
              <a:t>none of these methods gives us relevnt insights so we procede with </a:t>
            </a:r>
            <a:r>
              <a:rPr lang="en-US" sz="3099" u="sng">
                <a:solidFill>
                  <a:srgbClr val="000000"/>
                </a:solidFill>
                <a:latin typeface="Open Sans"/>
              </a:rPr>
              <a:t>manual evaluation </a:t>
            </a:r>
            <a:r>
              <a:rPr lang="en-US" sz="3099">
                <a:solidFill>
                  <a:srgbClr val="000000"/>
                </a:solidFill>
                <a:latin typeface="Open Sans"/>
              </a:rPr>
              <a:t>--&gt; regular KeyBert is better</a:t>
            </a:r>
          </a:p>
        </p:txBody>
      </p:sp>
      <p:sp>
        <p:nvSpPr>
          <p:cNvPr id="5" name="Freeform 5"/>
          <p:cNvSpPr/>
          <p:nvPr/>
        </p:nvSpPr>
        <p:spPr>
          <a:xfrm rot="10170291">
            <a:off x="14189136" y="2895330"/>
            <a:ext cx="607735" cy="171685"/>
          </a:xfrm>
          <a:custGeom>
            <a:avLst/>
            <a:gdLst/>
            <a:ahLst/>
            <a:cxnLst/>
            <a:rect l="l" t="t" r="r" b="b"/>
            <a:pathLst>
              <a:path w="607735" h="171685">
                <a:moveTo>
                  <a:pt x="0" y="0"/>
                </a:moveTo>
                <a:lnTo>
                  <a:pt x="607735" y="0"/>
                </a:lnTo>
                <a:lnTo>
                  <a:pt x="607735" y="171686"/>
                </a:lnTo>
                <a:lnTo>
                  <a:pt x="0" y="1716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807423" y="2975325"/>
            <a:ext cx="1323176" cy="262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8"/>
              </a:lnSpc>
            </a:pPr>
            <a:r>
              <a:rPr lang="en-US" sz="1549">
                <a:solidFill>
                  <a:srgbClr val="000000"/>
                </a:solidFill>
                <a:latin typeface="Open Sans"/>
              </a:rPr>
              <a:t>KeyBert + Flair</a:t>
            </a:r>
          </a:p>
        </p:txBody>
      </p:sp>
      <p:sp>
        <p:nvSpPr>
          <p:cNvPr id="7" name="Freeform 7"/>
          <p:cNvSpPr/>
          <p:nvPr/>
        </p:nvSpPr>
        <p:spPr>
          <a:xfrm rot="-2892059">
            <a:off x="10132720" y="3036367"/>
            <a:ext cx="598670" cy="169124"/>
          </a:xfrm>
          <a:custGeom>
            <a:avLst/>
            <a:gdLst/>
            <a:ahLst/>
            <a:cxnLst/>
            <a:rect l="l" t="t" r="r" b="b"/>
            <a:pathLst>
              <a:path w="598670" h="169124">
                <a:moveTo>
                  <a:pt x="0" y="0"/>
                </a:moveTo>
                <a:lnTo>
                  <a:pt x="598670" y="0"/>
                </a:lnTo>
                <a:lnTo>
                  <a:pt x="598670" y="169125"/>
                </a:lnTo>
                <a:lnTo>
                  <a:pt x="0" y="1691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432055" y="2608737"/>
            <a:ext cx="717779" cy="262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8"/>
              </a:lnSpc>
            </a:pPr>
            <a:r>
              <a:rPr lang="en-US" sz="1549">
                <a:solidFill>
                  <a:srgbClr val="000000"/>
                </a:solidFill>
                <a:latin typeface="Open Sans"/>
              </a:rPr>
              <a:t>KeyBert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431480"/>
            <a:ext cx="752999" cy="382992"/>
          </a:xfrm>
          <a:custGeom>
            <a:avLst/>
            <a:gdLst/>
            <a:ahLst/>
            <a:cxnLst/>
            <a:rect l="l" t="t" r="r" b="b"/>
            <a:pathLst>
              <a:path w="752999" h="382992">
                <a:moveTo>
                  <a:pt x="0" y="0"/>
                </a:moveTo>
                <a:lnTo>
                  <a:pt x="752999" y="0"/>
                </a:lnTo>
                <a:lnTo>
                  <a:pt x="752999" y="382992"/>
                </a:lnTo>
                <a:lnTo>
                  <a:pt x="0" y="382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4604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919713"/>
            <a:ext cx="1518595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6. RANKING ALGORITHM AND RETRIEVAL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340208"/>
            <a:ext cx="14562341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ns"/>
              </a:rPr>
              <a:t>RANKING ALGORITHM:  employ Terrier's built-in ranking models   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59277" y="3375893"/>
            <a:ext cx="14813274" cy="1597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ns Bold"/>
              </a:rPr>
              <a:t>BM25:</a:t>
            </a:r>
            <a:r>
              <a:rPr lang="en-US" sz="3099">
                <a:solidFill>
                  <a:srgbClr val="000000"/>
                </a:solidFill>
                <a:latin typeface="Open Sans"/>
              </a:rPr>
              <a:t> ranking function commonly used in information retrieval. It is an extension of the TF-IDF that introduces document length normalization to mitigate the impact of document length on ranking.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59277" y="5095875"/>
            <a:ext cx="15200023" cy="1054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ns Bold"/>
              </a:rPr>
              <a:t>BM25  + RM3</a:t>
            </a:r>
            <a:r>
              <a:rPr lang="en-US" sz="3099">
                <a:solidFill>
                  <a:srgbClr val="000000"/>
                </a:solidFill>
                <a:latin typeface="Open Sans"/>
              </a:rPr>
              <a:t>: extension of the ranking function that enchnace precision by leveraging user feedbacks and needs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674485"/>
            <a:ext cx="16230600" cy="214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Open Sans"/>
              </a:rPr>
              <a:t>RETRIEVAL: use of </a:t>
            </a:r>
            <a:r>
              <a:rPr lang="en-US" sz="3099">
                <a:solidFill>
                  <a:srgbClr val="000000"/>
                </a:solidFill>
                <a:latin typeface="Open Sans Bold"/>
              </a:rPr>
              <a:t>BatchRetrieval</a:t>
            </a:r>
            <a:r>
              <a:rPr lang="en-US" sz="3099">
                <a:solidFill>
                  <a:srgbClr val="000000"/>
                </a:solidFill>
                <a:latin typeface="Open Sans"/>
              </a:rPr>
              <a:t> = retrieving multiple documents at once in response to a user query.  Often used in systems like search engines where users expect to see a list of relevant documents rather than individual results (online)</a:t>
            </a:r>
          </a:p>
          <a:p>
            <a:pPr marL="0" lvl="0" indent="0">
              <a:lnSpc>
                <a:spcPts val="4339"/>
              </a:lnSpc>
              <a:spcBef>
                <a:spcPct val="0"/>
              </a:spcBef>
            </a:pPr>
            <a:endParaRPr lang="en-US" sz="3099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028700" y="5143500"/>
            <a:ext cx="752999" cy="382992"/>
          </a:xfrm>
          <a:custGeom>
            <a:avLst/>
            <a:gdLst/>
            <a:ahLst/>
            <a:cxnLst/>
            <a:rect l="l" t="t" r="r" b="b"/>
            <a:pathLst>
              <a:path w="752999" h="382992">
                <a:moveTo>
                  <a:pt x="0" y="0"/>
                </a:moveTo>
                <a:lnTo>
                  <a:pt x="752999" y="0"/>
                </a:lnTo>
                <a:lnTo>
                  <a:pt x="752999" y="382992"/>
                </a:lnTo>
                <a:lnTo>
                  <a:pt x="0" y="382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46041"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3450"/>
            <a:ext cx="499933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7.EVALUATION: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34257" y="2141496"/>
            <a:ext cx="17453743" cy="5941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endParaRPr/>
          </a:p>
          <a:p>
            <a:pPr marL="669289" lvl="1" indent="-334645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</a:rPr>
              <a:t>Reciprocal rank </a:t>
            </a:r>
            <a:r>
              <a:rPr lang="en-US" sz="3099">
                <a:solidFill>
                  <a:srgbClr val="365B6D"/>
                </a:solidFill>
                <a:latin typeface="Open Sans Bold"/>
              </a:rPr>
              <a:t>RR</a:t>
            </a:r>
            <a:r>
              <a:rPr lang="en-US" sz="3099">
                <a:solidFill>
                  <a:srgbClr val="000000"/>
                </a:solidFill>
                <a:latin typeface="Open Sans"/>
              </a:rPr>
              <a:t>(rel=2)@1000: measures the rank of the first relevant document</a:t>
            </a:r>
          </a:p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Open Sans"/>
              </a:rPr>
              <a:t>.</a:t>
            </a:r>
          </a:p>
          <a:p>
            <a:pPr marL="669289" lvl="1" indent="-334645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</a:rPr>
              <a:t>Precision at K(P) </a:t>
            </a:r>
            <a:r>
              <a:rPr lang="en-US" sz="3099">
                <a:solidFill>
                  <a:srgbClr val="365B6D"/>
                </a:solidFill>
                <a:latin typeface="Open Sans Bold"/>
              </a:rPr>
              <a:t>P</a:t>
            </a:r>
            <a:r>
              <a:rPr lang="en-US" sz="3099">
                <a:solidFill>
                  <a:srgbClr val="000000"/>
                </a:solidFill>
                <a:latin typeface="Open Sans"/>
              </a:rPr>
              <a:t>(rel=2)@1,5,10,25,30 and 75 : measures the proportion of relevant documents among the top K retrieved documents.</a:t>
            </a:r>
          </a:p>
          <a:p>
            <a:pPr>
              <a:lnSpc>
                <a:spcPts val="4339"/>
              </a:lnSpc>
            </a:pPr>
            <a:endParaRPr lang="en-US" sz="3099">
              <a:solidFill>
                <a:srgbClr val="000000"/>
              </a:solidFill>
              <a:latin typeface="Open Sans"/>
            </a:endParaRPr>
          </a:p>
          <a:p>
            <a:pPr marL="669289" lvl="1" indent="-334645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</a:rPr>
              <a:t> R-precision</a:t>
            </a:r>
            <a:r>
              <a:rPr lang="en-US" sz="3099">
                <a:solidFill>
                  <a:srgbClr val="365B6D"/>
                </a:solidFill>
                <a:latin typeface="Open Sans Bold"/>
              </a:rPr>
              <a:t> Rprec:</a:t>
            </a:r>
            <a:r>
              <a:rPr lang="en-US" sz="3099">
                <a:solidFill>
                  <a:srgbClr val="000000"/>
                </a:solidFill>
                <a:latin typeface="Open Sans"/>
              </a:rPr>
              <a:t> compares the number of relevant documents retrieved to the total number of relevant documents in the collection.</a:t>
            </a:r>
          </a:p>
          <a:p>
            <a:pPr>
              <a:lnSpc>
                <a:spcPts val="4339"/>
              </a:lnSpc>
            </a:pPr>
            <a:endParaRPr lang="en-US" sz="3099">
              <a:solidFill>
                <a:srgbClr val="000000"/>
              </a:solidFill>
              <a:latin typeface="Open Sans"/>
            </a:endParaRPr>
          </a:p>
          <a:p>
            <a:pPr marL="669289" lvl="1" indent="-334645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</a:rPr>
              <a:t>Recall at K(R):</a:t>
            </a:r>
            <a:r>
              <a:rPr lang="en-US" sz="3099">
                <a:solidFill>
                  <a:srgbClr val="365B6D"/>
                </a:solidFill>
                <a:latin typeface="Open Sans Bold"/>
              </a:rPr>
              <a:t> R</a:t>
            </a:r>
            <a:r>
              <a:rPr lang="en-US" sz="3099">
                <a:solidFill>
                  <a:srgbClr val="000000"/>
                </a:solidFill>
                <a:latin typeface="Open Sans"/>
              </a:rPr>
              <a:t>(rel=2)@10,25: Measures the proportion of relevant documents retrieved out of the total number of relevant documents in the collection.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3450"/>
            <a:ext cx="4914900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LIMITATIONS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00177" y="2053103"/>
            <a:ext cx="16459123" cy="7781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Open Sans"/>
              </a:rPr>
              <a:t>Dependency on the quality and specificity of patient summaries. </a:t>
            </a:r>
          </a:p>
          <a:p>
            <a:pPr algn="just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Open Sans"/>
            </a:endParaRP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Open Sans"/>
              </a:rPr>
              <a:t>Limited Availability of labelled data which could impact the training of relevance models</a:t>
            </a:r>
          </a:p>
          <a:p>
            <a:pPr algn="just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Open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Open Sans"/>
              </a:rPr>
              <a:t>Challenges in achieving high precision due to the complexity of medical information. </a:t>
            </a:r>
          </a:p>
          <a:p>
            <a:pPr algn="just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Open Sans"/>
            </a:endParaRP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Open Sans"/>
              </a:rPr>
              <a:t> Leveraging semantics and domain knowledge to better understand the context and nuances of medical information.</a:t>
            </a:r>
          </a:p>
          <a:p>
            <a:pPr algn="just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Open Sans"/>
            </a:endParaRPr>
          </a:p>
          <a:p>
            <a:pPr marL="734059" lvl="1" indent="-367030" algn="just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Open Sans"/>
              </a:rPr>
              <a:t>Considering the impact of bias and time pressure on the perception of relevance.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14892"/>
            <a:ext cx="7505502" cy="1262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222"/>
              </a:lnSpc>
              <a:spcBef>
                <a:spcPct val="0"/>
              </a:spcBef>
            </a:pPr>
            <a:r>
              <a:rPr lang="en-US" sz="7301" u="none" strike="noStrike">
                <a:solidFill>
                  <a:srgbClr val="365B6D"/>
                </a:solidFill>
                <a:latin typeface="Barlow Bold"/>
              </a:rPr>
              <a:t>Technical aspects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90772" y="3204925"/>
            <a:ext cx="17106456" cy="4835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70"/>
              </a:lnSpc>
            </a:pPr>
            <a:endParaRPr/>
          </a:p>
          <a:p>
            <a:pPr marL="596875" lvl="1" indent="-298437">
              <a:lnSpc>
                <a:spcPts val="3870"/>
              </a:lnSpc>
              <a:buFont typeface="Arial"/>
              <a:buChar char="•"/>
            </a:pPr>
            <a:r>
              <a:rPr lang="en-US" sz="2764">
                <a:solidFill>
                  <a:srgbClr val="365B6D"/>
                </a:solidFill>
                <a:latin typeface="Open Sans Bold"/>
              </a:rPr>
              <a:t>Python </a:t>
            </a:r>
            <a:r>
              <a:rPr lang="en-US" sz="2764">
                <a:solidFill>
                  <a:srgbClr val="365B6D"/>
                </a:solidFill>
                <a:latin typeface="Open Sans"/>
              </a:rPr>
              <a:t>Programming Language: with the use of NLP libraries: such as spaCy, NLTK, and scikit-learn. </a:t>
            </a:r>
          </a:p>
          <a:p>
            <a:pPr>
              <a:lnSpc>
                <a:spcPts val="3870"/>
              </a:lnSpc>
            </a:pPr>
            <a:endParaRPr lang="en-US" sz="2764">
              <a:solidFill>
                <a:srgbClr val="365B6D"/>
              </a:solidFill>
              <a:latin typeface="Open Sans"/>
            </a:endParaRPr>
          </a:p>
          <a:p>
            <a:pPr marL="596875" lvl="1" indent="-298437">
              <a:lnSpc>
                <a:spcPts val="3870"/>
              </a:lnSpc>
              <a:buFont typeface="Arial"/>
              <a:buChar char="•"/>
            </a:pPr>
            <a:r>
              <a:rPr lang="en-US" sz="2764">
                <a:solidFill>
                  <a:srgbClr val="365B6D"/>
                </a:solidFill>
                <a:latin typeface="Open Sans Bold"/>
              </a:rPr>
              <a:t>Terrier </a:t>
            </a:r>
            <a:r>
              <a:rPr lang="en-US" sz="2764">
                <a:solidFill>
                  <a:srgbClr val="365B6D"/>
                </a:solidFill>
                <a:latin typeface="Open Sans"/>
              </a:rPr>
              <a:t>Information Retrieval Platform: for indexing, query processing, and ranking algorithms.</a:t>
            </a:r>
          </a:p>
          <a:p>
            <a:pPr>
              <a:lnSpc>
                <a:spcPts val="3870"/>
              </a:lnSpc>
            </a:pPr>
            <a:endParaRPr lang="en-US" sz="2764">
              <a:solidFill>
                <a:srgbClr val="365B6D"/>
              </a:solidFill>
              <a:latin typeface="Open Sans"/>
            </a:endParaRPr>
          </a:p>
          <a:p>
            <a:pPr marL="596875" lvl="1" indent="-298437">
              <a:lnSpc>
                <a:spcPts val="3870"/>
              </a:lnSpc>
              <a:buFont typeface="Arial"/>
              <a:buChar char="•"/>
            </a:pPr>
            <a:r>
              <a:rPr lang="en-US" sz="2764">
                <a:solidFill>
                  <a:srgbClr val="365B6D"/>
                </a:solidFill>
                <a:latin typeface="Open Sans Bold"/>
              </a:rPr>
              <a:t>Evaluation Metrics: </a:t>
            </a:r>
            <a:r>
              <a:rPr lang="en-US" sz="2764">
                <a:solidFill>
                  <a:srgbClr val="365B6D"/>
                </a:solidFill>
                <a:latin typeface="Open Sans"/>
              </a:rPr>
              <a:t>Incorporating evaluation metrics from the Terrier platform for continuous performance assessment.</a:t>
            </a:r>
          </a:p>
          <a:p>
            <a:pPr>
              <a:lnSpc>
                <a:spcPts val="3870"/>
              </a:lnSpc>
            </a:pPr>
            <a:endParaRPr lang="en-US" sz="2764">
              <a:solidFill>
                <a:srgbClr val="365B6D"/>
              </a:solidFill>
              <a:latin typeface="Open Sans"/>
            </a:endParaRPr>
          </a:p>
          <a:p>
            <a:pPr marL="596875" lvl="1" indent="-298437">
              <a:lnSpc>
                <a:spcPts val="3870"/>
              </a:lnSpc>
              <a:buFont typeface="Arial"/>
              <a:buChar char="•"/>
            </a:pPr>
            <a:r>
              <a:rPr lang="en-US" sz="2764">
                <a:solidFill>
                  <a:srgbClr val="365B6D"/>
                </a:solidFill>
                <a:latin typeface="Open Sans Bold"/>
              </a:rPr>
              <a:t>Data Visualization:</a:t>
            </a:r>
            <a:r>
              <a:rPr lang="en-US" sz="2764">
                <a:solidFill>
                  <a:srgbClr val="365B6D"/>
                </a:solidFill>
                <a:latin typeface="Open Sans"/>
              </a:rPr>
              <a:t> Utilizing Matplotlib and/or Seaborn for creating visualizations, to facilitate a comprehensive understanding of our system's performance.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66643" y="1408707"/>
            <a:ext cx="8401844" cy="561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  <a:spcBef>
                <a:spcPct val="0"/>
              </a:spcBef>
            </a:pPr>
            <a:r>
              <a:rPr lang="en-US" sz="3975" u="none" strike="noStrike">
                <a:solidFill>
                  <a:srgbClr val="365B6D"/>
                </a:solidFill>
                <a:latin typeface="Open Sans Bold"/>
              </a:rPr>
              <a:t>Method:</a:t>
            </a:r>
          </a:p>
          <a:p>
            <a:pPr marL="858248" lvl="1" indent="-429124" algn="l">
              <a:lnSpc>
                <a:spcPts val="5565"/>
              </a:lnSpc>
              <a:buFont typeface="Arial"/>
              <a:buChar char="•"/>
            </a:pPr>
            <a:r>
              <a:rPr lang="en-US" sz="3975" u="none" strike="noStrike">
                <a:solidFill>
                  <a:srgbClr val="365B6D"/>
                </a:solidFill>
                <a:latin typeface="Open Sans"/>
              </a:rPr>
              <a:t>data preprocessing and analysis</a:t>
            </a:r>
          </a:p>
          <a:p>
            <a:pPr marL="858248" lvl="1" indent="-429124" algn="l">
              <a:lnSpc>
                <a:spcPts val="5565"/>
              </a:lnSpc>
              <a:buFont typeface="Arial"/>
              <a:buChar char="•"/>
            </a:pPr>
            <a:r>
              <a:rPr lang="en-US" sz="3975" u="none" strike="noStrike">
                <a:solidFill>
                  <a:srgbClr val="365B6D"/>
                </a:solidFill>
                <a:latin typeface="Open Sans"/>
              </a:rPr>
              <a:t>indexing</a:t>
            </a:r>
          </a:p>
          <a:p>
            <a:pPr marL="858248" lvl="1" indent="-429124" algn="l">
              <a:lnSpc>
                <a:spcPts val="5565"/>
              </a:lnSpc>
              <a:buFont typeface="Arial"/>
              <a:buChar char="•"/>
            </a:pPr>
            <a:r>
              <a:rPr lang="en-US" sz="3975" u="none" strike="noStrike">
                <a:solidFill>
                  <a:srgbClr val="365B6D"/>
                </a:solidFill>
                <a:latin typeface="Open Sans"/>
              </a:rPr>
              <a:t>term statistic</a:t>
            </a:r>
          </a:p>
          <a:p>
            <a:pPr marL="858248" lvl="1" indent="-429124" algn="l">
              <a:lnSpc>
                <a:spcPts val="5565"/>
              </a:lnSpc>
              <a:spcBef>
                <a:spcPct val="0"/>
              </a:spcBef>
              <a:buFont typeface="Arial"/>
              <a:buChar char="•"/>
            </a:pPr>
            <a:r>
              <a:rPr lang="en-US" sz="3975" u="none" strike="noStrike">
                <a:solidFill>
                  <a:srgbClr val="365B6D"/>
                </a:solidFill>
                <a:latin typeface="Open Sans"/>
              </a:rPr>
              <a:t>query experimentation</a:t>
            </a:r>
          </a:p>
          <a:p>
            <a:pPr marL="858248" lvl="1" indent="-429124" algn="l">
              <a:lnSpc>
                <a:spcPts val="5565"/>
              </a:lnSpc>
              <a:spcBef>
                <a:spcPct val="0"/>
              </a:spcBef>
              <a:buFont typeface="Arial"/>
              <a:buChar char="•"/>
            </a:pPr>
            <a:r>
              <a:rPr lang="en-US" sz="3975" u="none" strike="noStrike">
                <a:solidFill>
                  <a:srgbClr val="365B6D"/>
                </a:solidFill>
                <a:latin typeface="Open Sans"/>
              </a:rPr>
              <a:t>query preprocessing</a:t>
            </a:r>
          </a:p>
          <a:p>
            <a:pPr marL="858248" lvl="1" indent="-429124" algn="l">
              <a:lnSpc>
                <a:spcPts val="5565"/>
              </a:lnSpc>
              <a:spcBef>
                <a:spcPct val="0"/>
              </a:spcBef>
              <a:buFont typeface="Arial"/>
              <a:buChar char="•"/>
            </a:pPr>
            <a:r>
              <a:rPr lang="en-US" sz="3975" u="none" strike="noStrike">
                <a:solidFill>
                  <a:srgbClr val="365B6D"/>
                </a:solidFill>
                <a:latin typeface="Open Sans"/>
              </a:rPr>
              <a:t>ranking algorithm and retrieval</a:t>
            </a:r>
          </a:p>
          <a:p>
            <a:pPr marL="858248" lvl="1" indent="-429124" algn="l">
              <a:lnSpc>
                <a:spcPts val="5565"/>
              </a:lnSpc>
              <a:spcBef>
                <a:spcPct val="0"/>
              </a:spcBef>
              <a:buFont typeface="Arial"/>
              <a:buChar char="•"/>
            </a:pPr>
            <a:r>
              <a:rPr lang="en-US" sz="3975" u="none" strike="noStrike">
                <a:solidFill>
                  <a:srgbClr val="365B6D"/>
                </a:solidFill>
                <a:latin typeface="Open Sans"/>
              </a:rPr>
              <a:t>evaluation</a:t>
            </a:r>
          </a:p>
        </p:txBody>
      </p:sp>
      <p:sp>
        <p:nvSpPr>
          <p:cNvPr id="3" name="Freeform 3"/>
          <p:cNvSpPr/>
          <p:nvPr/>
        </p:nvSpPr>
        <p:spPr>
          <a:xfrm rot="-5400000">
            <a:off x="7630345" y="1263517"/>
            <a:ext cx="12178696" cy="5980610"/>
          </a:xfrm>
          <a:custGeom>
            <a:avLst/>
            <a:gdLst/>
            <a:ahLst/>
            <a:cxnLst/>
            <a:rect l="l" t="t" r="r" b="b"/>
            <a:pathLst>
              <a:path w="12178696" h="5980610">
                <a:moveTo>
                  <a:pt x="0" y="0"/>
                </a:moveTo>
                <a:lnTo>
                  <a:pt x="12178696" y="0"/>
                </a:lnTo>
                <a:lnTo>
                  <a:pt x="12178696" y="5980610"/>
                </a:lnTo>
                <a:lnTo>
                  <a:pt x="0" y="59806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6653839"/>
            <a:ext cx="10143554" cy="2892223"/>
          </a:xfrm>
          <a:custGeom>
            <a:avLst/>
            <a:gdLst/>
            <a:ahLst/>
            <a:cxnLst/>
            <a:rect l="l" t="t" r="r" b="b"/>
            <a:pathLst>
              <a:path w="10143554" h="2892223">
                <a:moveTo>
                  <a:pt x="0" y="0"/>
                </a:moveTo>
                <a:lnTo>
                  <a:pt x="10143554" y="0"/>
                </a:lnTo>
                <a:lnTo>
                  <a:pt x="10143554" y="2892223"/>
                </a:lnTo>
                <a:lnTo>
                  <a:pt x="0" y="2892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8510" b="-2633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019907" y="6469859"/>
            <a:ext cx="5461330" cy="1203031"/>
          </a:xfrm>
          <a:custGeom>
            <a:avLst/>
            <a:gdLst/>
            <a:ahLst/>
            <a:cxnLst/>
            <a:rect l="l" t="t" r="r" b="b"/>
            <a:pathLst>
              <a:path w="5461330" h="1203031">
                <a:moveTo>
                  <a:pt x="0" y="0"/>
                </a:moveTo>
                <a:lnTo>
                  <a:pt x="5461330" y="0"/>
                </a:lnTo>
                <a:lnTo>
                  <a:pt x="5461330" y="1203031"/>
                </a:lnTo>
                <a:lnTo>
                  <a:pt x="0" y="12030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2479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784672" y="1424623"/>
            <a:ext cx="5931800" cy="4445242"/>
          </a:xfrm>
          <a:custGeom>
            <a:avLst/>
            <a:gdLst/>
            <a:ahLst/>
            <a:cxnLst/>
            <a:rect l="l" t="t" r="r" b="b"/>
            <a:pathLst>
              <a:path w="5931800" h="4445242">
                <a:moveTo>
                  <a:pt x="0" y="0"/>
                </a:moveTo>
                <a:lnTo>
                  <a:pt x="5931800" y="0"/>
                </a:lnTo>
                <a:lnTo>
                  <a:pt x="5931800" y="4445242"/>
                </a:lnTo>
                <a:lnTo>
                  <a:pt x="0" y="44452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15764" y="2290460"/>
            <a:ext cx="11332018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Use of </a:t>
            </a:r>
            <a:r>
              <a:rPr lang="en-US" sz="3399">
                <a:solidFill>
                  <a:srgbClr val="000000"/>
                </a:solidFill>
                <a:latin typeface="Open Sans Italics"/>
              </a:rPr>
              <a:t>ClinicalTrials.gov dataset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preprocessing:  NLP techniques such as tokenization,  stop word removal, cleaning data...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data analysis of basic statistical information such as docuemnt count, distribution of medical conditions, term occurencies, unique values...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88990"/>
            <a:ext cx="786735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1.DATA PREPROCESSING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9310" y="1366958"/>
            <a:ext cx="7227563" cy="4224079"/>
          </a:xfrm>
          <a:custGeom>
            <a:avLst/>
            <a:gdLst/>
            <a:ahLst/>
            <a:cxnLst/>
            <a:rect l="l" t="t" r="r" b="b"/>
            <a:pathLst>
              <a:path w="7227563" h="4224079">
                <a:moveTo>
                  <a:pt x="0" y="0"/>
                </a:moveTo>
                <a:lnTo>
                  <a:pt x="7227563" y="0"/>
                </a:lnTo>
                <a:lnTo>
                  <a:pt x="7227563" y="4224078"/>
                </a:lnTo>
                <a:lnTo>
                  <a:pt x="0" y="42240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417720" y="1385862"/>
            <a:ext cx="8236140" cy="4205174"/>
          </a:xfrm>
          <a:custGeom>
            <a:avLst/>
            <a:gdLst/>
            <a:ahLst/>
            <a:cxnLst/>
            <a:rect l="l" t="t" r="r" b="b"/>
            <a:pathLst>
              <a:path w="8236140" h="4205174">
                <a:moveTo>
                  <a:pt x="0" y="0"/>
                </a:moveTo>
                <a:lnTo>
                  <a:pt x="8236140" y="0"/>
                </a:lnTo>
                <a:lnTo>
                  <a:pt x="8236140" y="4205174"/>
                </a:lnTo>
                <a:lnTo>
                  <a:pt x="0" y="42051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256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39310" y="6119276"/>
            <a:ext cx="7227563" cy="4167724"/>
          </a:xfrm>
          <a:custGeom>
            <a:avLst/>
            <a:gdLst/>
            <a:ahLst/>
            <a:cxnLst/>
            <a:rect l="l" t="t" r="r" b="b"/>
            <a:pathLst>
              <a:path w="7227563" h="4167724">
                <a:moveTo>
                  <a:pt x="0" y="0"/>
                </a:moveTo>
                <a:lnTo>
                  <a:pt x="7227563" y="0"/>
                </a:lnTo>
                <a:lnTo>
                  <a:pt x="7227563" y="4167724"/>
                </a:lnTo>
                <a:lnTo>
                  <a:pt x="0" y="41677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600" b="-2600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417720" y="6119276"/>
            <a:ext cx="8055483" cy="4167724"/>
          </a:xfrm>
          <a:custGeom>
            <a:avLst/>
            <a:gdLst/>
            <a:ahLst/>
            <a:cxnLst/>
            <a:rect l="l" t="t" r="r" b="b"/>
            <a:pathLst>
              <a:path w="8055483" h="4167724">
                <a:moveTo>
                  <a:pt x="0" y="0"/>
                </a:moveTo>
                <a:lnTo>
                  <a:pt x="8055483" y="0"/>
                </a:lnTo>
                <a:lnTo>
                  <a:pt x="8055483" y="4167724"/>
                </a:lnTo>
                <a:lnTo>
                  <a:pt x="0" y="41677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535" t="-50948" r="-253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59990" y="141605"/>
            <a:ext cx="905773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Some data visualizations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47996" y="2637960"/>
            <a:ext cx="15992008" cy="4864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 is the process aimed at the association of indexes with a text, used to make the retrieval efficient the process of indexing is done offline and the indexes are stored in a data structure called:</a:t>
            </a:r>
            <a:r>
              <a:rPr lang="en-US" sz="3100">
                <a:solidFill>
                  <a:srgbClr val="000000"/>
                </a:solidFill>
                <a:latin typeface="Open Sans Bold"/>
              </a:rPr>
              <a:t> inverted file structure.</a:t>
            </a:r>
          </a:p>
          <a:p>
            <a:pPr>
              <a:lnSpc>
                <a:spcPts val="4340"/>
              </a:lnSpc>
            </a:pPr>
            <a:endParaRPr lang="en-US" sz="3100">
              <a:solidFill>
                <a:srgbClr val="000000"/>
              </a:solidFill>
              <a:latin typeface="Open Sans Bold"/>
            </a:endParaRPr>
          </a:p>
          <a:p>
            <a:pPr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why?</a:t>
            </a:r>
          </a:p>
          <a:p>
            <a:pPr marL="669291" lvl="1" indent="-334646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immediate answer to user requests</a:t>
            </a:r>
          </a:p>
          <a:p>
            <a:pPr marL="669291" lvl="1" indent="-334646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optimize access to th dictionary</a:t>
            </a:r>
          </a:p>
          <a:p>
            <a:pPr marL="669291" lvl="1" indent="-334646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Open Sans"/>
              </a:rPr>
              <a:t>off lineconstruction</a:t>
            </a:r>
          </a:p>
          <a:p>
            <a:pPr algn="ctr">
              <a:lnSpc>
                <a:spcPts val="4340"/>
              </a:lnSpc>
            </a:pPr>
            <a:endParaRPr lang="en-US" sz="310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0668253" y="3987979"/>
            <a:ext cx="6292807" cy="4106885"/>
          </a:xfrm>
          <a:custGeom>
            <a:avLst/>
            <a:gdLst/>
            <a:ahLst/>
            <a:cxnLst/>
            <a:rect l="l" t="t" r="r" b="b"/>
            <a:pathLst>
              <a:path w="6292807" h="4106885">
                <a:moveTo>
                  <a:pt x="0" y="0"/>
                </a:moveTo>
                <a:lnTo>
                  <a:pt x="6292807" y="0"/>
                </a:lnTo>
                <a:lnTo>
                  <a:pt x="6292807" y="4106885"/>
                </a:lnTo>
                <a:lnTo>
                  <a:pt x="0" y="41068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39243" y="2695110"/>
            <a:ext cx="589457" cy="366164"/>
          </a:xfrm>
          <a:custGeom>
            <a:avLst/>
            <a:gdLst/>
            <a:ahLst/>
            <a:cxnLst/>
            <a:rect l="l" t="t" r="r" b="b"/>
            <a:pathLst>
              <a:path w="589457" h="366164">
                <a:moveTo>
                  <a:pt x="0" y="0"/>
                </a:moveTo>
                <a:lnTo>
                  <a:pt x="589457" y="0"/>
                </a:lnTo>
                <a:lnTo>
                  <a:pt x="589457" y="366164"/>
                </a:lnTo>
                <a:lnTo>
                  <a:pt x="0" y="3661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322626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192746"/>
            <a:ext cx="402490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2. INDEXING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81075"/>
            <a:ext cx="14333039" cy="2683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Open Sans"/>
              </a:rPr>
              <a:t>The following components should be indexed:</a:t>
            </a:r>
          </a:p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Open Sans"/>
              </a:rPr>
              <a:t> a) Patient Information Section: descriptive medical information, summaries, and eligibility criteria. </a:t>
            </a:r>
          </a:p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Open Sans"/>
              </a:rPr>
              <a:t>b. Title and Abstract</a:t>
            </a:r>
          </a:p>
          <a:p>
            <a:pPr marL="0" lvl="0" indent="0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ns"/>
              </a:rPr>
              <a:t> c. Keywords: indexing the keywords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473384"/>
            <a:ext cx="590728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3. TERM STATISTIC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198679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 We obtain the occurrences and frequency from the obtained index, this is crucial for term weighting and relevance.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7303" y="3049610"/>
            <a:ext cx="551397" cy="2093890"/>
          </a:xfrm>
          <a:custGeom>
            <a:avLst/>
            <a:gdLst/>
            <a:ahLst/>
            <a:cxnLst/>
            <a:rect l="l" t="t" r="r" b="b"/>
            <a:pathLst>
              <a:path w="551397" h="2093890">
                <a:moveTo>
                  <a:pt x="0" y="0"/>
                </a:moveTo>
                <a:lnTo>
                  <a:pt x="551397" y="0"/>
                </a:lnTo>
                <a:lnTo>
                  <a:pt x="551397" y="2093890"/>
                </a:lnTo>
                <a:lnTo>
                  <a:pt x="0" y="2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529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714805" y="6738358"/>
            <a:ext cx="7544495" cy="1885913"/>
          </a:xfrm>
          <a:custGeom>
            <a:avLst/>
            <a:gdLst/>
            <a:ahLst/>
            <a:cxnLst/>
            <a:rect l="l" t="t" r="r" b="b"/>
            <a:pathLst>
              <a:path w="7544495" h="1885913">
                <a:moveTo>
                  <a:pt x="0" y="0"/>
                </a:moveTo>
                <a:lnTo>
                  <a:pt x="7544495" y="0"/>
                </a:lnTo>
                <a:lnTo>
                  <a:pt x="7544495" y="1885913"/>
                </a:lnTo>
                <a:lnTo>
                  <a:pt x="0" y="18859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20083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6727760"/>
            <a:ext cx="8115300" cy="1896510"/>
          </a:xfrm>
          <a:custGeom>
            <a:avLst/>
            <a:gdLst/>
            <a:ahLst/>
            <a:cxnLst/>
            <a:rect l="l" t="t" r="r" b="b"/>
            <a:pathLst>
              <a:path w="8115300" h="1896510">
                <a:moveTo>
                  <a:pt x="0" y="0"/>
                </a:moveTo>
                <a:lnTo>
                  <a:pt x="8115300" y="0"/>
                </a:lnTo>
                <a:lnTo>
                  <a:pt x="8115300" y="1896511"/>
                </a:lnTo>
                <a:lnTo>
                  <a:pt x="0" y="18965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0895" b="-6089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933450"/>
            <a:ext cx="943084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4. QUERY EXPERIMENTATION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26940" y="2734093"/>
            <a:ext cx="16230600" cy="3226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 u="sng">
                <a:solidFill>
                  <a:srgbClr val="000000"/>
                </a:solidFill>
                <a:latin typeface="Open Sans"/>
              </a:rPr>
              <a:t>Searching </a:t>
            </a:r>
            <a:r>
              <a:rPr lang="en-US" sz="3099">
                <a:solidFill>
                  <a:srgbClr val="000000"/>
                </a:solidFill>
                <a:latin typeface="Open Sans"/>
              </a:rPr>
              <a:t>an index: we utilized PyTerrier to search the index and retrieve the documents based on a manual query </a:t>
            </a:r>
          </a:p>
          <a:p>
            <a:pPr>
              <a:lnSpc>
                <a:spcPts val="4339"/>
              </a:lnSpc>
            </a:pPr>
            <a:endParaRPr lang="en-US" sz="3099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Open Sans"/>
              </a:rPr>
              <a:t>Experimenting with </a:t>
            </a:r>
            <a:r>
              <a:rPr lang="en-US" sz="3099" u="sng">
                <a:solidFill>
                  <a:srgbClr val="000000"/>
                </a:solidFill>
                <a:latin typeface="Open Sans"/>
              </a:rPr>
              <a:t>query language</a:t>
            </a:r>
            <a:r>
              <a:rPr lang="en-US" sz="3099">
                <a:solidFill>
                  <a:srgbClr val="000000"/>
                </a:solidFill>
                <a:latin typeface="Open Sans"/>
              </a:rPr>
              <a:t>: we investigated the impact of different query formulations, term weights, and Boolean operators on search results by experimenting with different queries.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99666" y="2529911"/>
            <a:ext cx="6455254" cy="4345365"/>
          </a:xfrm>
          <a:custGeom>
            <a:avLst/>
            <a:gdLst/>
            <a:ahLst/>
            <a:cxnLst/>
            <a:rect l="l" t="t" r="r" b="b"/>
            <a:pathLst>
              <a:path w="6455254" h="4345365">
                <a:moveTo>
                  <a:pt x="0" y="0"/>
                </a:moveTo>
                <a:lnTo>
                  <a:pt x="6455253" y="0"/>
                </a:lnTo>
                <a:lnTo>
                  <a:pt x="6455253" y="4345366"/>
                </a:lnTo>
                <a:lnTo>
                  <a:pt x="0" y="43453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33450"/>
            <a:ext cx="746690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5.QUERY PROCESSING: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482286"/>
            <a:ext cx="10170966" cy="3769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Open Sans"/>
              </a:rPr>
              <a:t>load </a:t>
            </a:r>
            <a:r>
              <a:rPr lang="en-US" sz="3099" u="sng">
                <a:solidFill>
                  <a:srgbClr val="000000"/>
                </a:solidFill>
                <a:latin typeface="Open Sans"/>
              </a:rPr>
              <a:t>queries </a:t>
            </a:r>
            <a:r>
              <a:rPr lang="en-US" sz="3099">
                <a:solidFill>
                  <a:srgbClr val="000000"/>
                </a:solidFill>
                <a:latin typeface="Open Sans"/>
              </a:rPr>
              <a:t>and </a:t>
            </a:r>
            <a:r>
              <a:rPr lang="en-US" sz="3099" u="sng">
                <a:solidFill>
                  <a:srgbClr val="000000"/>
                </a:solidFill>
                <a:latin typeface="Open Sans"/>
              </a:rPr>
              <a:t>qrels</a:t>
            </a:r>
            <a:r>
              <a:rPr lang="en-US" sz="3099">
                <a:solidFill>
                  <a:srgbClr val="000000"/>
                </a:solidFill>
                <a:latin typeface="Open Sans"/>
              </a:rPr>
              <a:t>, using an IR-dataset --&gt;  crucial for evaluating the performance of an IR system by assessing its alignment with standardized queries and relevance judgments</a:t>
            </a:r>
          </a:p>
          <a:p>
            <a:pPr marL="669289" lvl="1" indent="-334645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</a:rPr>
              <a:t>query contain patients conditions</a:t>
            </a:r>
          </a:p>
          <a:p>
            <a:pPr marL="669289" lvl="1" indent="-334645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</a:rPr>
              <a:t>qrels contains information about the relevance of documents to specific queries.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22783" y="7532502"/>
            <a:ext cx="11401228" cy="1597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ns"/>
              </a:rPr>
              <a:t>Use of KeyBERT = library  perform </a:t>
            </a:r>
            <a:r>
              <a:rPr lang="en-US" sz="3099">
                <a:solidFill>
                  <a:srgbClr val="843722"/>
                </a:solidFill>
                <a:latin typeface="Open Sans"/>
              </a:rPr>
              <a:t>keyword extraction</a:t>
            </a:r>
            <a:r>
              <a:rPr lang="en-US" sz="3099">
                <a:solidFill>
                  <a:srgbClr val="000000"/>
                </a:solidFill>
                <a:latin typeface="Open Sans"/>
              </a:rPr>
              <a:t> on the queries to enable the generation of informative keywords that are valuable for our search engine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Microsoft Macintosh PowerPoint</Application>
  <PresentationFormat>Custom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Canva Sans Bold</vt:lpstr>
      <vt:lpstr>Open Sans</vt:lpstr>
      <vt:lpstr>Calibri</vt:lpstr>
      <vt:lpstr>Barlow Bold</vt:lpstr>
      <vt:lpstr>Open Sans Italics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for Clinical Trials</dc:title>
  <cp:lastModifiedBy>maro bassil</cp:lastModifiedBy>
  <cp:revision>2</cp:revision>
  <dcterms:created xsi:type="dcterms:W3CDTF">2006-08-16T00:00:00Z</dcterms:created>
  <dcterms:modified xsi:type="dcterms:W3CDTF">2024-01-15T19:03:48Z</dcterms:modified>
  <dc:identifier>DAF54exht9s</dc:identifier>
</cp:coreProperties>
</file>