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swald Bold" charset="1" panose="00000800000000000000"/>
      <p:regular r:id="rId26"/>
    </p:embeddedFont>
    <p:embeddedFont>
      <p:font typeface="Montserrat Classic Bold" charset="1" panose="00000800000000000000"/>
      <p:regular r:id="rId27"/>
    </p:embeddedFont>
    <p:embeddedFont>
      <p:font typeface="Montserrat Classic" charset="1" panose="00000500000000000000"/>
      <p:regular r:id="rId28"/>
    </p:embeddedFont>
    <p:embeddedFont>
      <p:font typeface="DM Sans" charset="1" panose="00000000000000000000"/>
      <p:regular r:id="rId29"/>
    </p:embeddedFont>
    <p:embeddedFont>
      <p:font typeface="DM Sans Bold" charset="1" panose="00000000000000000000"/>
      <p:regular r:id="rId30"/>
    </p:embeddedFont>
    <p:embeddedFont>
      <p:font typeface="DM Sans Italics" charset="1" panose="00000000000000000000"/>
      <p:regular r:id="rId31"/>
    </p:embeddedFont>
    <p:embeddedFont>
      <p:font typeface="Oswald" charset="1" panose="00000500000000000000"/>
      <p:regular r:id="rId32"/>
    </p:embeddedFont>
    <p:embeddedFont>
      <p:font typeface="Montserrat Light" charset="1" panose="00000400000000000000"/>
      <p:regular r:id="rId33"/>
    </p:embeddedFont>
    <p:embeddedFont>
      <p:font typeface="Open Sauce" charset="1" panose="000005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jpe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5.pn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36347" y="3202251"/>
            <a:ext cx="9815307" cy="4208864"/>
            <a:chOff x="0" y="0"/>
            <a:chExt cx="1895495" cy="812800"/>
          </a:xfrm>
        </p:grpSpPr>
        <p:sp>
          <p:nvSpPr>
            <p:cNvPr name="Freeform 5" id="5"/>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4236347" y="4510711"/>
            <a:ext cx="9815307" cy="2232661"/>
          </a:xfrm>
          <a:prstGeom prst="rect">
            <a:avLst/>
          </a:prstGeom>
        </p:spPr>
        <p:txBody>
          <a:bodyPr anchor="t" rtlCol="false" tIns="0" lIns="0" bIns="0" rIns="0">
            <a:spAutoFit/>
          </a:bodyPr>
          <a:lstStyle/>
          <a:p>
            <a:pPr algn="ctr">
              <a:lnSpc>
                <a:spcPts val="8969"/>
              </a:lnSpc>
            </a:pPr>
            <a:r>
              <a:rPr lang="en-US" sz="6499" spc="636">
                <a:solidFill>
                  <a:srgbClr val="231F20"/>
                </a:solidFill>
                <a:latin typeface="Oswald Bold"/>
                <a:ea typeface="Oswald Bold"/>
                <a:cs typeface="Oswald Bold"/>
                <a:sym typeface="Oswald Bold"/>
              </a:rPr>
              <a:t>ON CHATGPT REDDIT POSTS</a:t>
            </a:r>
          </a:p>
        </p:txBody>
      </p:sp>
      <p:sp>
        <p:nvSpPr>
          <p:cNvPr name="TextBox 8" id="8"/>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ea typeface="Oswald Bold"/>
                <a:cs typeface="Oswald Bold"/>
                <a:sym typeface="Oswald Bold"/>
              </a:rPr>
              <a:t>SENTIMENT ANALYSIS</a:t>
            </a:r>
          </a:p>
        </p:txBody>
      </p:sp>
      <p:sp>
        <p:nvSpPr>
          <p:cNvPr name="TextBox 9" id="9"/>
          <p:cNvSpPr txBox="true"/>
          <p:nvPr/>
        </p:nvSpPr>
        <p:spPr>
          <a:xfrm rot="0">
            <a:off x="2719596" y="7482578"/>
            <a:ext cx="12848809" cy="1350960"/>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ea typeface="Montserrat Classic Bold"/>
                <a:cs typeface="Montserrat Classic Bold"/>
                <a:sym typeface="Montserrat Classic Bold"/>
              </a:rPr>
              <a:t>WEB AND SOCIAL NETWORKS SEARCH AND ANALYSIS </a:t>
            </a:r>
          </a:p>
          <a:p>
            <a:pPr algn="ctr">
              <a:lnSpc>
                <a:spcPts val="3661"/>
              </a:lnSpc>
            </a:pPr>
            <a:r>
              <a:rPr lang="en-US" sz="2653" spc="140">
                <a:solidFill>
                  <a:srgbClr val="231F20"/>
                </a:solidFill>
                <a:latin typeface="Montserrat Classic"/>
                <a:ea typeface="Montserrat Classic"/>
                <a:cs typeface="Montserrat Classic"/>
                <a:sym typeface="Montserrat Classic"/>
              </a:rPr>
              <a:t>PROJECT</a:t>
            </a:r>
          </a:p>
          <a:p>
            <a:pPr algn="ctr">
              <a:lnSpc>
                <a:spcPts val="3661"/>
              </a:lnSpc>
            </a:pPr>
            <a:r>
              <a:rPr lang="en-US" sz="2653" spc="140">
                <a:solidFill>
                  <a:srgbClr val="231F20"/>
                </a:solidFill>
                <a:latin typeface="Montserrat Classic"/>
                <a:ea typeface="Montserrat Classic"/>
                <a:cs typeface="Montserrat Classic"/>
                <a:sym typeface="Montserrat Classic"/>
              </a:rPr>
              <a:t>BY: MARIE E. BASSIL 503962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257863">
            <a:off x="-246789" y="7202295"/>
            <a:ext cx="18781578" cy="8059004"/>
          </a:xfrm>
          <a:custGeom>
            <a:avLst/>
            <a:gdLst/>
            <a:ahLst/>
            <a:cxnLst/>
            <a:rect r="r" b="b" t="t" l="l"/>
            <a:pathLst>
              <a:path h="8059004" w="18781578">
                <a:moveTo>
                  <a:pt x="0" y="0"/>
                </a:moveTo>
                <a:lnTo>
                  <a:pt x="18781578" y="0"/>
                </a:lnTo>
                <a:lnTo>
                  <a:pt x="18781578" y="8059004"/>
                </a:lnTo>
                <a:lnTo>
                  <a:pt x="0" y="80590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49728"/>
            <a:ext cx="6964436" cy="4414744"/>
          </a:xfrm>
          <a:custGeom>
            <a:avLst/>
            <a:gdLst/>
            <a:ahLst/>
            <a:cxnLst/>
            <a:rect r="r" b="b" t="t" l="l"/>
            <a:pathLst>
              <a:path h="4414744" w="6964436">
                <a:moveTo>
                  <a:pt x="0" y="0"/>
                </a:moveTo>
                <a:lnTo>
                  <a:pt x="6964436" y="0"/>
                </a:lnTo>
                <a:lnTo>
                  <a:pt x="6964436" y="4414744"/>
                </a:lnTo>
                <a:lnTo>
                  <a:pt x="0" y="4414744"/>
                </a:lnTo>
                <a:lnTo>
                  <a:pt x="0" y="0"/>
                </a:lnTo>
                <a:close/>
              </a:path>
            </a:pathLst>
          </a:custGeom>
          <a:blipFill>
            <a:blip r:embed="rId4"/>
            <a:stretch>
              <a:fillRect l="0" t="0" r="0" b="0"/>
            </a:stretch>
          </a:blipFill>
        </p:spPr>
      </p:sp>
      <p:sp>
        <p:nvSpPr>
          <p:cNvPr name="Freeform 4" id="4"/>
          <p:cNvSpPr/>
          <p:nvPr/>
        </p:nvSpPr>
        <p:spPr>
          <a:xfrm flipH="false" flipV="false" rot="0">
            <a:off x="9516717" y="5886276"/>
            <a:ext cx="6889307" cy="3531860"/>
          </a:xfrm>
          <a:custGeom>
            <a:avLst/>
            <a:gdLst/>
            <a:ahLst/>
            <a:cxnLst/>
            <a:rect r="r" b="b" t="t" l="l"/>
            <a:pathLst>
              <a:path h="3531860" w="6889307">
                <a:moveTo>
                  <a:pt x="0" y="0"/>
                </a:moveTo>
                <a:lnTo>
                  <a:pt x="6889308" y="0"/>
                </a:lnTo>
                <a:lnTo>
                  <a:pt x="6889308" y="3531860"/>
                </a:lnTo>
                <a:lnTo>
                  <a:pt x="0" y="3531860"/>
                </a:lnTo>
                <a:lnTo>
                  <a:pt x="0" y="0"/>
                </a:lnTo>
                <a:close/>
              </a:path>
            </a:pathLst>
          </a:custGeom>
          <a:blipFill>
            <a:blip r:embed="rId5"/>
            <a:stretch>
              <a:fillRect l="0" t="0" r="0" b="0"/>
            </a:stretch>
          </a:blipFill>
        </p:spPr>
      </p:sp>
      <p:sp>
        <p:nvSpPr>
          <p:cNvPr name="TextBox 5" id="5"/>
          <p:cNvSpPr txBox="true"/>
          <p:nvPr/>
        </p:nvSpPr>
        <p:spPr>
          <a:xfrm rot="0">
            <a:off x="8532743" y="1684986"/>
            <a:ext cx="8428383" cy="25247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a:ea typeface="Open Sauce"/>
                <a:cs typeface="Open Sauce"/>
                <a:sym typeface="Open Sauce"/>
              </a:rPr>
              <a:t>The moderate correlation between score and the number of comments suggests that higher-scoring posts are likely to generate more discussion. However, the weak correlations involving the upvote ratio indicate that while positive reception (high upvote ratio) contributes to scores and comments, other factors also play significant roles in driving engagement.</a:t>
            </a:r>
          </a:p>
        </p:txBody>
      </p:sp>
      <p:sp>
        <p:nvSpPr>
          <p:cNvPr name="TextBox 6" id="6"/>
          <p:cNvSpPr txBox="true"/>
          <p:nvPr/>
        </p:nvSpPr>
        <p:spPr>
          <a:xfrm rot="0">
            <a:off x="8532743" y="5533216"/>
            <a:ext cx="8428383" cy="353060"/>
          </a:xfrm>
          <a:prstGeom prst="rect">
            <a:avLst/>
          </a:prstGeom>
        </p:spPr>
        <p:txBody>
          <a:bodyPr anchor="t" rtlCol="false" tIns="0" lIns="0" bIns="0" rIns="0">
            <a:spAutoFit/>
          </a:bodyPr>
          <a:lstStyle/>
          <a:p>
            <a:pPr algn="ctr">
              <a:lnSpc>
                <a:spcPts val="2859"/>
              </a:lnSpc>
              <a:spcBef>
                <a:spcPct val="0"/>
              </a:spcBef>
            </a:pPr>
            <a:r>
              <a:rPr lang="en-US" sz="2199">
                <a:solidFill>
                  <a:srgbClr val="000000"/>
                </a:solidFill>
                <a:latin typeface="Open Sauce"/>
                <a:ea typeface="Open Sauce"/>
                <a:cs typeface="Open Sauce"/>
                <a:sym typeface="Open Sauce"/>
              </a:rPr>
              <a:t>WORD CLOUD: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887923">
            <a:off x="-8066542" y="-835363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49537" y="3156240"/>
            <a:ext cx="7522036" cy="992874"/>
            <a:chOff x="0" y="0"/>
            <a:chExt cx="2414276" cy="318673"/>
          </a:xfrm>
        </p:grpSpPr>
        <p:sp>
          <p:nvSpPr>
            <p:cNvPr name="Freeform 4" id="4"/>
            <p:cNvSpPr/>
            <p:nvPr/>
          </p:nvSpPr>
          <p:spPr>
            <a:xfrm flipH="false" flipV="false" rot="0">
              <a:off x="0" y="0"/>
              <a:ext cx="2414276" cy="318673"/>
            </a:xfrm>
            <a:custGeom>
              <a:avLst/>
              <a:gdLst/>
              <a:ahLst/>
              <a:cxnLst/>
              <a:rect r="r" b="b" t="t" l="l"/>
              <a:pathLst>
                <a:path h="318673" w="2414276">
                  <a:moveTo>
                    <a:pt x="2211076" y="0"/>
                  </a:moveTo>
                  <a:lnTo>
                    <a:pt x="0" y="0"/>
                  </a:lnTo>
                  <a:lnTo>
                    <a:pt x="0" y="318673"/>
                  </a:lnTo>
                  <a:lnTo>
                    <a:pt x="2211076" y="318673"/>
                  </a:lnTo>
                  <a:lnTo>
                    <a:pt x="2414276" y="159337"/>
                  </a:lnTo>
                  <a:lnTo>
                    <a:pt x="2211076" y="0"/>
                  </a:lnTo>
                  <a:close/>
                </a:path>
              </a:pathLst>
            </a:custGeom>
            <a:solidFill>
              <a:srgbClr val="000000"/>
            </a:solidFill>
          </p:spPr>
        </p:sp>
        <p:sp>
          <p:nvSpPr>
            <p:cNvPr name="TextBox 5" id="5"/>
            <p:cNvSpPr txBox="true"/>
            <p:nvPr/>
          </p:nvSpPr>
          <p:spPr>
            <a:xfrm>
              <a:off x="0" y="-19050"/>
              <a:ext cx="2299976" cy="337723"/>
            </a:xfrm>
            <a:prstGeom prst="rect">
              <a:avLst/>
            </a:prstGeom>
          </p:spPr>
          <p:txBody>
            <a:bodyPr anchor="ctr" rtlCol="false" tIns="50800" lIns="50800" bIns="50800" rIns="50800"/>
            <a:lstStyle/>
            <a:p>
              <a:pPr algn="ctr">
                <a:lnSpc>
                  <a:spcPts val="2859"/>
                </a:lnSpc>
              </a:pPr>
              <a:r>
                <a:rPr lang="en-US" sz="2199">
                  <a:solidFill>
                    <a:srgbClr val="FFFFFF"/>
                  </a:solidFill>
                  <a:latin typeface="Open Sauce"/>
                  <a:ea typeface="Open Sauce"/>
                  <a:cs typeface="Open Sauce"/>
                  <a:sym typeface="Open Sauce"/>
                </a:rPr>
                <a:t>Lowercasing, removing newlines,..</a:t>
              </a:r>
            </a:p>
          </p:txBody>
        </p:sp>
      </p:grpSp>
      <p:sp>
        <p:nvSpPr>
          <p:cNvPr name="TextBox 6" id="6"/>
          <p:cNvSpPr txBox="true"/>
          <p:nvPr/>
        </p:nvSpPr>
        <p:spPr>
          <a:xfrm rot="0">
            <a:off x="2343797" y="1183989"/>
            <a:ext cx="13617940" cy="1349909"/>
          </a:xfrm>
          <a:prstGeom prst="rect">
            <a:avLst/>
          </a:prstGeom>
        </p:spPr>
        <p:txBody>
          <a:bodyPr anchor="t" rtlCol="false" tIns="0" lIns="0" bIns="0" rIns="0">
            <a:spAutoFit/>
          </a:bodyPr>
          <a:lstStyle/>
          <a:p>
            <a:pPr algn="ctr" marL="0" indent="0" lvl="0">
              <a:lnSpc>
                <a:spcPts val="11084"/>
              </a:lnSpc>
              <a:spcBef>
                <a:spcPct val="0"/>
              </a:spcBef>
            </a:pPr>
            <a:r>
              <a:rPr lang="en-US" sz="8032" spc="787">
                <a:solidFill>
                  <a:srgbClr val="231F20"/>
                </a:solidFill>
                <a:latin typeface="Oswald Bold"/>
                <a:ea typeface="Oswald Bold"/>
                <a:cs typeface="Oswald Bold"/>
                <a:sym typeface="Oswald Bold"/>
              </a:rPr>
              <a:t>DATA PREPROCESSING</a:t>
            </a:r>
          </a:p>
        </p:txBody>
      </p:sp>
      <p:grpSp>
        <p:nvGrpSpPr>
          <p:cNvPr name="Group 7" id="7"/>
          <p:cNvGrpSpPr/>
          <p:nvPr/>
        </p:nvGrpSpPr>
        <p:grpSpPr>
          <a:xfrm rot="0">
            <a:off x="3749537" y="4268176"/>
            <a:ext cx="7522036" cy="1117113"/>
            <a:chOff x="0" y="0"/>
            <a:chExt cx="2414276" cy="358549"/>
          </a:xfrm>
        </p:grpSpPr>
        <p:sp>
          <p:nvSpPr>
            <p:cNvPr name="Freeform 8" id="8"/>
            <p:cNvSpPr/>
            <p:nvPr/>
          </p:nvSpPr>
          <p:spPr>
            <a:xfrm flipH="false" flipV="false" rot="0">
              <a:off x="0" y="0"/>
              <a:ext cx="2414276" cy="358549"/>
            </a:xfrm>
            <a:custGeom>
              <a:avLst/>
              <a:gdLst/>
              <a:ahLst/>
              <a:cxnLst/>
              <a:rect r="r" b="b" t="t" l="l"/>
              <a:pathLst>
                <a:path h="358549" w="2414276">
                  <a:moveTo>
                    <a:pt x="2211076" y="0"/>
                  </a:moveTo>
                  <a:lnTo>
                    <a:pt x="0" y="0"/>
                  </a:lnTo>
                  <a:lnTo>
                    <a:pt x="0" y="358549"/>
                  </a:lnTo>
                  <a:lnTo>
                    <a:pt x="2211076" y="358549"/>
                  </a:lnTo>
                  <a:lnTo>
                    <a:pt x="2414276" y="179274"/>
                  </a:lnTo>
                  <a:lnTo>
                    <a:pt x="2211076" y="0"/>
                  </a:lnTo>
                  <a:close/>
                </a:path>
              </a:pathLst>
            </a:custGeom>
            <a:solidFill>
              <a:srgbClr val="000000"/>
            </a:solidFill>
          </p:spPr>
        </p:sp>
        <p:sp>
          <p:nvSpPr>
            <p:cNvPr name="TextBox 9" id="9"/>
            <p:cNvSpPr txBox="true"/>
            <p:nvPr/>
          </p:nvSpPr>
          <p:spPr>
            <a:xfrm>
              <a:off x="0" y="-19050"/>
              <a:ext cx="2299976" cy="377599"/>
            </a:xfrm>
            <a:prstGeom prst="rect">
              <a:avLst/>
            </a:prstGeom>
          </p:spPr>
          <p:txBody>
            <a:bodyPr anchor="ctr" rtlCol="false" tIns="50800" lIns="50800" bIns="50800" rIns="50800"/>
            <a:lstStyle/>
            <a:p>
              <a:pPr algn="ctr">
                <a:lnSpc>
                  <a:spcPts val="2859"/>
                </a:lnSpc>
              </a:pPr>
              <a:r>
                <a:rPr lang="en-US" sz="2199">
                  <a:solidFill>
                    <a:srgbClr val="FFFFFF"/>
                  </a:solidFill>
                  <a:latin typeface="Open Sauce"/>
                  <a:ea typeface="Open Sauce"/>
                  <a:cs typeface="Open Sauce"/>
                  <a:sym typeface="Open Sauce"/>
                </a:rPr>
                <a:t>Text Cleaning (fixing spaces, removing numbers, removing stop words, punctuation..) </a:t>
              </a:r>
            </a:p>
          </p:txBody>
        </p:sp>
      </p:grpSp>
      <p:grpSp>
        <p:nvGrpSpPr>
          <p:cNvPr name="Group 10" id="10"/>
          <p:cNvGrpSpPr/>
          <p:nvPr/>
        </p:nvGrpSpPr>
        <p:grpSpPr>
          <a:xfrm rot="0">
            <a:off x="3749537" y="5565782"/>
            <a:ext cx="7522036" cy="893482"/>
            <a:chOff x="0" y="0"/>
            <a:chExt cx="2414276" cy="286772"/>
          </a:xfrm>
        </p:grpSpPr>
        <p:sp>
          <p:nvSpPr>
            <p:cNvPr name="Freeform 11" id="11"/>
            <p:cNvSpPr/>
            <p:nvPr/>
          </p:nvSpPr>
          <p:spPr>
            <a:xfrm flipH="false" flipV="false" rot="0">
              <a:off x="0" y="0"/>
              <a:ext cx="2414276" cy="286772"/>
            </a:xfrm>
            <a:custGeom>
              <a:avLst/>
              <a:gdLst/>
              <a:ahLst/>
              <a:cxnLst/>
              <a:rect r="r" b="b" t="t" l="l"/>
              <a:pathLst>
                <a:path h="286772" w="2414276">
                  <a:moveTo>
                    <a:pt x="2211076" y="0"/>
                  </a:moveTo>
                  <a:lnTo>
                    <a:pt x="0" y="0"/>
                  </a:lnTo>
                  <a:lnTo>
                    <a:pt x="0" y="286772"/>
                  </a:lnTo>
                  <a:lnTo>
                    <a:pt x="2211076" y="286772"/>
                  </a:lnTo>
                  <a:lnTo>
                    <a:pt x="2414276" y="143386"/>
                  </a:lnTo>
                  <a:lnTo>
                    <a:pt x="2211076" y="0"/>
                  </a:lnTo>
                  <a:close/>
                </a:path>
              </a:pathLst>
            </a:custGeom>
            <a:solidFill>
              <a:srgbClr val="000000"/>
            </a:solidFill>
          </p:spPr>
        </p:sp>
        <p:sp>
          <p:nvSpPr>
            <p:cNvPr name="TextBox 12" id="12"/>
            <p:cNvSpPr txBox="true"/>
            <p:nvPr/>
          </p:nvSpPr>
          <p:spPr>
            <a:xfrm>
              <a:off x="0" y="-19050"/>
              <a:ext cx="2299976" cy="305822"/>
            </a:xfrm>
            <a:prstGeom prst="rect">
              <a:avLst/>
            </a:prstGeom>
          </p:spPr>
          <p:txBody>
            <a:bodyPr anchor="ctr" rtlCol="false" tIns="50800" lIns="50800" bIns="50800" rIns="50800"/>
            <a:lstStyle/>
            <a:p>
              <a:pPr algn="ctr">
                <a:lnSpc>
                  <a:spcPts val="2859"/>
                </a:lnSpc>
              </a:pPr>
              <a:r>
                <a:rPr lang="en-US" sz="2199">
                  <a:solidFill>
                    <a:srgbClr val="FFFFFF"/>
                  </a:solidFill>
                  <a:latin typeface="Open Sauce"/>
                  <a:ea typeface="Open Sauce"/>
                  <a:cs typeface="Open Sauce"/>
                  <a:sym typeface="Open Sauce"/>
                </a:rPr>
                <a:t>Handling negations by adding a hyphen</a:t>
              </a:r>
            </a:p>
          </p:txBody>
        </p:sp>
      </p:grpSp>
      <p:grpSp>
        <p:nvGrpSpPr>
          <p:cNvPr name="Group 13" id="13"/>
          <p:cNvGrpSpPr/>
          <p:nvPr/>
        </p:nvGrpSpPr>
        <p:grpSpPr>
          <a:xfrm rot="0">
            <a:off x="3749537" y="6639757"/>
            <a:ext cx="7522036" cy="893482"/>
            <a:chOff x="0" y="0"/>
            <a:chExt cx="2414276" cy="286772"/>
          </a:xfrm>
        </p:grpSpPr>
        <p:sp>
          <p:nvSpPr>
            <p:cNvPr name="Freeform 14" id="14"/>
            <p:cNvSpPr/>
            <p:nvPr/>
          </p:nvSpPr>
          <p:spPr>
            <a:xfrm flipH="false" flipV="false" rot="0">
              <a:off x="0" y="0"/>
              <a:ext cx="2414276" cy="286772"/>
            </a:xfrm>
            <a:custGeom>
              <a:avLst/>
              <a:gdLst/>
              <a:ahLst/>
              <a:cxnLst/>
              <a:rect r="r" b="b" t="t" l="l"/>
              <a:pathLst>
                <a:path h="286772" w="2414276">
                  <a:moveTo>
                    <a:pt x="2211076" y="0"/>
                  </a:moveTo>
                  <a:lnTo>
                    <a:pt x="0" y="0"/>
                  </a:lnTo>
                  <a:lnTo>
                    <a:pt x="0" y="286772"/>
                  </a:lnTo>
                  <a:lnTo>
                    <a:pt x="2211076" y="286772"/>
                  </a:lnTo>
                  <a:lnTo>
                    <a:pt x="2414276" y="143386"/>
                  </a:lnTo>
                  <a:lnTo>
                    <a:pt x="2211076" y="0"/>
                  </a:lnTo>
                  <a:close/>
                </a:path>
              </a:pathLst>
            </a:custGeom>
            <a:solidFill>
              <a:srgbClr val="000000"/>
            </a:solidFill>
          </p:spPr>
        </p:sp>
        <p:sp>
          <p:nvSpPr>
            <p:cNvPr name="TextBox 15" id="15"/>
            <p:cNvSpPr txBox="true"/>
            <p:nvPr/>
          </p:nvSpPr>
          <p:spPr>
            <a:xfrm>
              <a:off x="0" y="-19050"/>
              <a:ext cx="2299976" cy="305822"/>
            </a:xfrm>
            <a:prstGeom prst="rect">
              <a:avLst/>
            </a:prstGeom>
          </p:spPr>
          <p:txBody>
            <a:bodyPr anchor="ctr" rtlCol="false" tIns="50800" lIns="50800" bIns="50800" rIns="50800"/>
            <a:lstStyle/>
            <a:p>
              <a:pPr algn="ctr">
                <a:lnSpc>
                  <a:spcPts val="2859"/>
                </a:lnSpc>
              </a:pPr>
              <a:r>
                <a:rPr lang="en-US" sz="2199">
                  <a:solidFill>
                    <a:srgbClr val="FFFFFF"/>
                  </a:solidFill>
                  <a:latin typeface="Open Sauce"/>
                  <a:ea typeface="Open Sauce"/>
                  <a:cs typeface="Open Sauce"/>
                  <a:sym typeface="Open Sauce"/>
                </a:rPr>
                <a:t>Tokenisation</a:t>
              </a:r>
            </a:p>
          </p:txBody>
        </p:sp>
      </p:grpSp>
      <p:grpSp>
        <p:nvGrpSpPr>
          <p:cNvPr name="Group 16" id="16"/>
          <p:cNvGrpSpPr/>
          <p:nvPr/>
        </p:nvGrpSpPr>
        <p:grpSpPr>
          <a:xfrm rot="0">
            <a:off x="3749537" y="7783505"/>
            <a:ext cx="7522036" cy="943178"/>
            <a:chOff x="0" y="0"/>
            <a:chExt cx="2414276" cy="302723"/>
          </a:xfrm>
        </p:grpSpPr>
        <p:sp>
          <p:nvSpPr>
            <p:cNvPr name="Freeform 17" id="17"/>
            <p:cNvSpPr/>
            <p:nvPr/>
          </p:nvSpPr>
          <p:spPr>
            <a:xfrm flipH="false" flipV="false" rot="0">
              <a:off x="0" y="0"/>
              <a:ext cx="2414276" cy="302723"/>
            </a:xfrm>
            <a:custGeom>
              <a:avLst/>
              <a:gdLst/>
              <a:ahLst/>
              <a:cxnLst/>
              <a:rect r="r" b="b" t="t" l="l"/>
              <a:pathLst>
                <a:path h="302723" w="2414276">
                  <a:moveTo>
                    <a:pt x="2211076" y="0"/>
                  </a:moveTo>
                  <a:lnTo>
                    <a:pt x="0" y="0"/>
                  </a:lnTo>
                  <a:lnTo>
                    <a:pt x="0" y="302723"/>
                  </a:lnTo>
                  <a:lnTo>
                    <a:pt x="2211076" y="302723"/>
                  </a:lnTo>
                  <a:lnTo>
                    <a:pt x="2414276" y="151361"/>
                  </a:lnTo>
                  <a:lnTo>
                    <a:pt x="2211076" y="0"/>
                  </a:lnTo>
                  <a:close/>
                </a:path>
              </a:pathLst>
            </a:custGeom>
            <a:solidFill>
              <a:srgbClr val="000000"/>
            </a:solidFill>
          </p:spPr>
        </p:sp>
        <p:sp>
          <p:nvSpPr>
            <p:cNvPr name="TextBox 18" id="18"/>
            <p:cNvSpPr txBox="true"/>
            <p:nvPr/>
          </p:nvSpPr>
          <p:spPr>
            <a:xfrm>
              <a:off x="0" y="-19050"/>
              <a:ext cx="2299976" cy="321773"/>
            </a:xfrm>
            <a:prstGeom prst="rect">
              <a:avLst/>
            </a:prstGeom>
          </p:spPr>
          <p:txBody>
            <a:bodyPr anchor="ctr" rtlCol="false" tIns="50800" lIns="50800" bIns="50800" rIns="50800"/>
            <a:lstStyle/>
            <a:p>
              <a:pPr algn="ctr">
                <a:lnSpc>
                  <a:spcPts val="2859"/>
                </a:lnSpc>
              </a:pPr>
              <a:r>
                <a:rPr lang="en-US" sz="2199">
                  <a:solidFill>
                    <a:srgbClr val="FFFFFF"/>
                  </a:solidFill>
                  <a:latin typeface="Open Sauce"/>
                  <a:ea typeface="Open Sauce"/>
                  <a:cs typeface="Open Sauce"/>
                  <a:sym typeface="Open Sauce"/>
                </a:rPr>
                <a:t>Lemmatization</a:t>
              </a:r>
            </a:p>
          </p:txBody>
        </p:sp>
      </p:grpSp>
      <p:grpSp>
        <p:nvGrpSpPr>
          <p:cNvPr name="Group 19" id="19"/>
          <p:cNvGrpSpPr/>
          <p:nvPr/>
        </p:nvGrpSpPr>
        <p:grpSpPr>
          <a:xfrm rot="0">
            <a:off x="3749537" y="8976949"/>
            <a:ext cx="7522036" cy="943178"/>
            <a:chOff x="0" y="0"/>
            <a:chExt cx="2414276" cy="302723"/>
          </a:xfrm>
        </p:grpSpPr>
        <p:sp>
          <p:nvSpPr>
            <p:cNvPr name="Freeform 20" id="20"/>
            <p:cNvSpPr/>
            <p:nvPr/>
          </p:nvSpPr>
          <p:spPr>
            <a:xfrm flipH="false" flipV="false" rot="0">
              <a:off x="0" y="0"/>
              <a:ext cx="2414276" cy="302723"/>
            </a:xfrm>
            <a:custGeom>
              <a:avLst/>
              <a:gdLst/>
              <a:ahLst/>
              <a:cxnLst/>
              <a:rect r="r" b="b" t="t" l="l"/>
              <a:pathLst>
                <a:path h="302723" w="2414276">
                  <a:moveTo>
                    <a:pt x="2211076" y="0"/>
                  </a:moveTo>
                  <a:lnTo>
                    <a:pt x="0" y="0"/>
                  </a:lnTo>
                  <a:lnTo>
                    <a:pt x="0" y="302723"/>
                  </a:lnTo>
                  <a:lnTo>
                    <a:pt x="2211076" y="302723"/>
                  </a:lnTo>
                  <a:lnTo>
                    <a:pt x="2414276" y="151361"/>
                  </a:lnTo>
                  <a:lnTo>
                    <a:pt x="2211076" y="0"/>
                  </a:lnTo>
                  <a:close/>
                </a:path>
              </a:pathLst>
            </a:custGeom>
            <a:solidFill>
              <a:srgbClr val="000000"/>
            </a:solidFill>
          </p:spPr>
        </p:sp>
        <p:sp>
          <p:nvSpPr>
            <p:cNvPr name="TextBox 21" id="21"/>
            <p:cNvSpPr txBox="true"/>
            <p:nvPr/>
          </p:nvSpPr>
          <p:spPr>
            <a:xfrm>
              <a:off x="0" y="-19050"/>
              <a:ext cx="2299976" cy="321773"/>
            </a:xfrm>
            <a:prstGeom prst="rect">
              <a:avLst/>
            </a:prstGeom>
          </p:spPr>
          <p:txBody>
            <a:bodyPr anchor="ctr" rtlCol="false" tIns="50800" lIns="50800" bIns="50800" rIns="50800"/>
            <a:lstStyle/>
            <a:p>
              <a:pPr algn="ctr">
                <a:lnSpc>
                  <a:spcPts val="2859"/>
                </a:lnSpc>
              </a:pPr>
              <a:r>
                <a:rPr lang="en-US" sz="2199">
                  <a:solidFill>
                    <a:srgbClr val="FFFFFF"/>
                  </a:solidFill>
                  <a:latin typeface="Open Sauce"/>
                  <a:ea typeface="Open Sauce"/>
                  <a:cs typeface="Open Sauce"/>
                  <a:sym typeface="Open Sauce"/>
                </a:rPr>
                <a:t>Features Exctraction</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163000" y="3442596"/>
            <a:ext cx="4473739" cy="1151098"/>
            <a:chOff x="0" y="0"/>
            <a:chExt cx="1178269" cy="303170"/>
          </a:xfrm>
        </p:grpSpPr>
        <p:sp>
          <p:nvSpPr>
            <p:cNvPr name="Freeform 8" id="8"/>
            <p:cNvSpPr/>
            <p:nvPr/>
          </p:nvSpPr>
          <p:spPr>
            <a:xfrm flipH="false" flipV="false" rot="0">
              <a:off x="0" y="0"/>
              <a:ext cx="1178269" cy="303170"/>
            </a:xfrm>
            <a:custGeom>
              <a:avLst/>
              <a:gdLst/>
              <a:ahLst/>
              <a:cxnLst/>
              <a:rect r="r" b="b" t="t" l="l"/>
              <a:pathLst>
                <a:path h="303170" w="1178269">
                  <a:moveTo>
                    <a:pt x="0" y="0"/>
                  </a:moveTo>
                  <a:lnTo>
                    <a:pt x="1178269" y="0"/>
                  </a:lnTo>
                  <a:lnTo>
                    <a:pt x="1178269" y="303170"/>
                  </a:lnTo>
                  <a:lnTo>
                    <a:pt x="0" y="303170"/>
                  </a:lnTo>
                  <a:close/>
                </a:path>
              </a:pathLst>
            </a:custGeom>
            <a:solidFill>
              <a:srgbClr val="1A1A1A"/>
            </a:solidFill>
          </p:spPr>
        </p:sp>
        <p:sp>
          <p:nvSpPr>
            <p:cNvPr name="TextBox 9" id="9"/>
            <p:cNvSpPr txBox="true"/>
            <p:nvPr/>
          </p:nvSpPr>
          <p:spPr>
            <a:xfrm>
              <a:off x="0" y="-57150"/>
              <a:ext cx="1178269" cy="360320"/>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ea typeface="DM Sans Italics"/>
                  <a:cs typeface="DM Sans Italics"/>
                  <a:sym typeface="DM Sans Italics"/>
                </a:rPr>
                <a:t>COMMENTS EXTRACTION</a:t>
              </a:r>
            </a:p>
          </p:txBody>
        </p:sp>
      </p:grpSp>
      <p:grpSp>
        <p:nvGrpSpPr>
          <p:cNvPr name="Group 10" id="10"/>
          <p:cNvGrpSpPr/>
          <p:nvPr/>
        </p:nvGrpSpPr>
        <p:grpSpPr>
          <a:xfrm rot="0">
            <a:off x="6893475" y="3510391"/>
            <a:ext cx="9034431" cy="2808103"/>
            <a:chOff x="0" y="0"/>
            <a:chExt cx="1744696" cy="542290"/>
          </a:xfrm>
        </p:grpSpPr>
        <p:sp>
          <p:nvSpPr>
            <p:cNvPr name="Freeform 11" id="11"/>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11410691" y="6504266"/>
            <a:ext cx="4473739" cy="636748"/>
            <a:chOff x="0" y="0"/>
            <a:chExt cx="1178269" cy="167703"/>
          </a:xfrm>
        </p:grpSpPr>
        <p:sp>
          <p:nvSpPr>
            <p:cNvPr name="Freeform 14" id="14"/>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5" id="15"/>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ea typeface="DM Sans Italics"/>
                  <a:cs typeface="DM Sans Italics"/>
                  <a:sym typeface="DM Sans Italics"/>
                </a:rPr>
                <a:t>DATASET</a:t>
              </a:r>
            </a:p>
          </p:txBody>
        </p:sp>
      </p:grpSp>
      <p:grpSp>
        <p:nvGrpSpPr>
          <p:cNvPr name="Group 16" id="16"/>
          <p:cNvGrpSpPr/>
          <p:nvPr/>
        </p:nvGrpSpPr>
        <p:grpSpPr>
          <a:xfrm rot="0">
            <a:off x="2179166" y="6572062"/>
            <a:ext cx="9034431" cy="2808103"/>
            <a:chOff x="0" y="0"/>
            <a:chExt cx="1744696" cy="542290"/>
          </a:xfrm>
        </p:grpSpPr>
        <p:sp>
          <p:nvSpPr>
            <p:cNvPr name="Freeform 17" id="17"/>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8" id="18"/>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9" id="19"/>
          <p:cNvSpPr/>
          <p:nvPr/>
        </p:nvSpPr>
        <p:spPr>
          <a:xfrm flipH="false" flipV="false" rot="0">
            <a:off x="2494516" y="4360744"/>
            <a:ext cx="3810707" cy="2143523"/>
          </a:xfrm>
          <a:custGeom>
            <a:avLst/>
            <a:gdLst/>
            <a:ahLst/>
            <a:cxnLst/>
            <a:rect r="r" b="b" t="t" l="l"/>
            <a:pathLst>
              <a:path h="2143523" w="3810707">
                <a:moveTo>
                  <a:pt x="0" y="0"/>
                </a:moveTo>
                <a:lnTo>
                  <a:pt x="3810707" y="0"/>
                </a:lnTo>
                <a:lnTo>
                  <a:pt x="3810707" y="2143522"/>
                </a:lnTo>
                <a:lnTo>
                  <a:pt x="0" y="2143522"/>
                </a:lnTo>
                <a:lnTo>
                  <a:pt x="0" y="0"/>
                </a:lnTo>
                <a:close/>
              </a:path>
            </a:pathLst>
          </a:custGeom>
          <a:blipFill>
            <a:blip r:embed="rId4"/>
            <a:stretch>
              <a:fillRect l="0" t="0" r="0" b="0"/>
            </a:stretch>
          </a:blipFill>
        </p:spPr>
      </p:sp>
      <p:sp>
        <p:nvSpPr>
          <p:cNvPr name="Freeform 20" id="20"/>
          <p:cNvSpPr/>
          <p:nvPr/>
        </p:nvSpPr>
        <p:spPr>
          <a:xfrm flipH="false" flipV="false" rot="0">
            <a:off x="12568352" y="7141014"/>
            <a:ext cx="2570657" cy="2570657"/>
          </a:xfrm>
          <a:custGeom>
            <a:avLst/>
            <a:gdLst/>
            <a:ahLst/>
            <a:cxnLst/>
            <a:rect r="r" b="b" t="t" l="l"/>
            <a:pathLst>
              <a:path h="2570657" w="2570657">
                <a:moveTo>
                  <a:pt x="0" y="0"/>
                </a:moveTo>
                <a:lnTo>
                  <a:pt x="2570657" y="0"/>
                </a:lnTo>
                <a:lnTo>
                  <a:pt x="2570657" y="2570658"/>
                </a:lnTo>
                <a:lnTo>
                  <a:pt x="0" y="2570658"/>
                </a:lnTo>
                <a:lnTo>
                  <a:pt x="0" y="0"/>
                </a:lnTo>
                <a:close/>
              </a:path>
            </a:pathLst>
          </a:custGeom>
          <a:blipFill>
            <a:blip r:embed="rId5"/>
            <a:stretch>
              <a:fillRect l="0" t="0" r="0" b="0"/>
            </a:stretch>
          </a:blipFill>
        </p:spPr>
      </p:sp>
      <p:sp>
        <p:nvSpPr>
          <p:cNvPr name="TextBox 21" id="2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ea typeface="Oswald Bold"/>
                <a:cs typeface="Oswald Bold"/>
                <a:sym typeface="Oswald Bold"/>
              </a:rPr>
              <a:t>NETWORK ANALYSIS</a:t>
            </a:r>
          </a:p>
        </p:txBody>
      </p:sp>
      <p:sp>
        <p:nvSpPr>
          <p:cNvPr name="TextBox 22" id="22"/>
          <p:cNvSpPr txBox="true"/>
          <p:nvPr/>
        </p:nvSpPr>
        <p:spPr>
          <a:xfrm rot="0">
            <a:off x="6984097" y="4045207"/>
            <a:ext cx="8900334" cy="1700372"/>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 Extracted comments for each Reddit post and identified the relationship between authors and commenters.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To understand the interaction dynamics within Reddit discussions about ChatGPT by analyzing that relationship.</a:t>
            </a:r>
          </a:p>
          <a:p>
            <a:pPr algn="l">
              <a:lnSpc>
                <a:spcPts val="2734"/>
              </a:lnSpc>
            </a:pPr>
          </a:p>
        </p:txBody>
      </p:sp>
      <p:sp>
        <p:nvSpPr>
          <p:cNvPr name="TextBox 23" id="23"/>
          <p:cNvSpPr txBox="true"/>
          <p:nvPr/>
        </p:nvSpPr>
        <p:spPr>
          <a:xfrm rot="0">
            <a:off x="2440166" y="7323416"/>
            <a:ext cx="8512431" cy="1700372"/>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The full dataset of the relationships was a total of 136046 rows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It was reduced to 11000 rows for the purpose of the network analysis,</a:t>
            </a:r>
          </a:p>
          <a:p>
            <a:pPr algn="l">
              <a:lnSpc>
                <a:spcPts val="2734"/>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887923">
            <a:off x="-9010760" y="-644193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73354" y="2662190"/>
            <a:ext cx="7542662" cy="7624810"/>
          </a:xfrm>
          <a:custGeom>
            <a:avLst/>
            <a:gdLst/>
            <a:ahLst/>
            <a:cxnLst/>
            <a:rect r="r" b="b" t="t" l="l"/>
            <a:pathLst>
              <a:path h="7624810" w="7542662">
                <a:moveTo>
                  <a:pt x="0" y="0"/>
                </a:moveTo>
                <a:lnTo>
                  <a:pt x="7542662" y="0"/>
                </a:lnTo>
                <a:lnTo>
                  <a:pt x="7542662" y="7624810"/>
                </a:lnTo>
                <a:lnTo>
                  <a:pt x="0" y="7624810"/>
                </a:lnTo>
                <a:lnTo>
                  <a:pt x="0" y="0"/>
                </a:lnTo>
                <a:close/>
              </a:path>
            </a:pathLst>
          </a:custGeom>
          <a:blipFill>
            <a:blip r:embed="rId4"/>
            <a:stretch>
              <a:fillRect l="0" t="0" r="0" b="0"/>
            </a:stretch>
          </a:blipFill>
        </p:spPr>
      </p:sp>
      <p:sp>
        <p:nvSpPr>
          <p:cNvPr name="TextBox 4" id="4"/>
          <p:cNvSpPr txBox="true"/>
          <p:nvPr/>
        </p:nvSpPr>
        <p:spPr>
          <a:xfrm rot="0">
            <a:off x="2343797" y="1183989"/>
            <a:ext cx="13617940" cy="1349909"/>
          </a:xfrm>
          <a:prstGeom prst="rect">
            <a:avLst/>
          </a:prstGeom>
        </p:spPr>
        <p:txBody>
          <a:bodyPr anchor="t" rtlCol="false" tIns="0" lIns="0" bIns="0" rIns="0">
            <a:spAutoFit/>
          </a:bodyPr>
          <a:lstStyle/>
          <a:p>
            <a:pPr algn="ctr" marL="0" indent="0" lvl="0">
              <a:lnSpc>
                <a:spcPts val="11084"/>
              </a:lnSpc>
              <a:spcBef>
                <a:spcPct val="0"/>
              </a:spcBef>
            </a:pPr>
            <a:r>
              <a:rPr lang="en-US" sz="8032" spc="787">
                <a:solidFill>
                  <a:srgbClr val="231F20"/>
                </a:solidFill>
                <a:latin typeface="Oswald Bold"/>
                <a:ea typeface="Oswald Bold"/>
                <a:cs typeface="Oswald Bold"/>
                <a:sym typeface="Oswald Bold"/>
              </a:rPr>
              <a:t>GRAPH</a:t>
            </a:r>
          </a:p>
        </p:txBody>
      </p:sp>
      <p:sp>
        <p:nvSpPr>
          <p:cNvPr name="TextBox 5" id="5"/>
          <p:cNvSpPr txBox="true"/>
          <p:nvPr/>
        </p:nvSpPr>
        <p:spPr>
          <a:xfrm rot="0">
            <a:off x="1540565" y="4595495"/>
            <a:ext cx="7603435" cy="10769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ea typeface="Open Sauce"/>
                <a:cs typeface="Open Sauce"/>
                <a:sym typeface="Open Sauce"/>
              </a:rPr>
              <a:t>The graph is </a:t>
            </a:r>
            <a:r>
              <a:rPr lang="en-US" sz="2199">
                <a:solidFill>
                  <a:srgbClr val="231F20"/>
                </a:solidFill>
                <a:latin typeface="Open Sauce"/>
                <a:ea typeface="Open Sauce"/>
                <a:cs typeface="Open Sauce"/>
                <a:sym typeface="Open Sauce"/>
              </a:rPr>
              <a:t>a dense central cluster of nodes with many interconnections. This suggests that there is a core group of users who frequently interact with each other.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887923">
            <a:off x="-9010760" y="-644193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57951" y="2382784"/>
            <a:ext cx="12396229" cy="4179650"/>
          </a:xfrm>
          <a:custGeom>
            <a:avLst/>
            <a:gdLst/>
            <a:ahLst/>
            <a:cxnLst/>
            <a:rect r="r" b="b" t="t" l="l"/>
            <a:pathLst>
              <a:path h="4179650" w="12396229">
                <a:moveTo>
                  <a:pt x="0" y="0"/>
                </a:moveTo>
                <a:lnTo>
                  <a:pt x="12396229" y="0"/>
                </a:lnTo>
                <a:lnTo>
                  <a:pt x="12396229" y="4179650"/>
                </a:lnTo>
                <a:lnTo>
                  <a:pt x="0" y="4179650"/>
                </a:lnTo>
                <a:lnTo>
                  <a:pt x="0" y="0"/>
                </a:lnTo>
                <a:close/>
              </a:path>
            </a:pathLst>
          </a:custGeom>
          <a:blipFill>
            <a:blip r:embed="rId4"/>
            <a:stretch>
              <a:fillRect l="0" t="0" r="0" b="0"/>
            </a:stretch>
          </a:blipFill>
        </p:spPr>
      </p:sp>
      <p:sp>
        <p:nvSpPr>
          <p:cNvPr name="TextBox 4" id="4"/>
          <p:cNvSpPr txBox="true"/>
          <p:nvPr/>
        </p:nvSpPr>
        <p:spPr>
          <a:xfrm rot="0">
            <a:off x="4058297" y="933450"/>
            <a:ext cx="13617940" cy="857250"/>
          </a:xfrm>
          <a:prstGeom prst="rect">
            <a:avLst/>
          </a:prstGeom>
        </p:spPr>
        <p:txBody>
          <a:bodyPr anchor="t" rtlCol="false" tIns="0" lIns="0" bIns="0" rIns="0">
            <a:spAutoFit/>
          </a:bodyPr>
          <a:lstStyle/>
          <a:p>
            <a:pPr algn="ctr" marL="0" indent="0" lvl="0">
              <a:lnSpc>
                <a:spcPts val="6900"/>
              </a:lnSpc>
              <a:spcBef>
                <a:spcPct val="0"/>
              </a:spcBef>
            </a:pPr>
            <a:r>
              <a:rPr lang="en-US" sz="5000" spc="490">
                <a:solidFill>
                  <a:srgbClr val="231F20"/>
                </a:solidFill>
                <a:latin typeface="Oswald Bold"/>
                <a:ea typeface="Oswald Bold"/>
                <a:cs typeface="Oswald Bold"/>
                <a:sym typeface="Oswald Bold"/>
              </a:rPr>
              <a:t>MEASURES OF CENTRALITY</a:t>
            </a:r>
          </a:p>
        </p:txBody>
      </p:sp>
      <p:sp>
        <p:nvSpPr>
          <p:cNvPr name="TextBox 5" id="5"/>
          <p:cNvSpPr txBox="true"/>
          <p:nvPr/>
        </p:nvSpPr>
        <p:spPr>
          <a:xfrm rot="0">
            <a:off x="4800977" y="6984847"/>
            <a:ext cx="13246221" cy="2886710"/>
          </a:xfrm>
          <a:prstGeom prst="rect">
            <a:avLst/>
          </a:prstGeom>
        </p:spPr>
        <p:txBody>
          <a:bodyPr anchor="t" rtlCol="false" tIns="0" lIns="0" bIns="0" rIns="0">
            <a:spAutoFit/>
          </a:bodyPr>
          <a:lstStyle/>
          <a:p>
            <a:pPr algn="l" marL="474979" indent="-237490" lvl="1">
              <a:lnSpc>
                <a:spcPts val="2859"/>
              </a:lnSpc>
              <a:buFont typeface="Arial"/>
              <a:buChar char="•"/>
            </a:pPr>
            <a:r>
              <a:rPr lang="en-US" sz="2199">
                <a:solidFill>
                  <a:srgbClr val="040506"/>
                </a:solidFill>
                <a:latin typeface="Open Sauce"/>
                <a:ea typeface="Open Sauce"/>
                <a:cs typeface="Open Sauce"/>
                <a:sym typeface="Open Sauce"/>
              </a:rPr>
              <a:t>Degree Centrality: Measures the number of direct connections a node has.</a:t>
            </a:r>
          </a:p>
          <a:p>
            <a:pPr algn="l" marL="474979" indent="-237490" lvl="1">
              <a:lnSpc>
                <a:spcPts val="2859"/>
              </a:lnSpc>
              <a:spcBef>
                <a:spcPct val="0"/>
              </a:spcBef>
              <a:buFont typeface="Arial"/>
              <a:buChar char="•"/>
            </a:pPr>
            <a:r>
              <a:rPr lang="en-US" sz="2199">
                <a:solidFill>
                  <a:srgbClr val="040506"/>
                </a:solidFill>
                <a:latin typeface="Open Sauce"/>
                <a:ea typeface="Open Sauce"/>
                <a:cs typeface="Open Sauce"/>
                <a:sym typeface="Open Sauce"/>
              </a:rPr>
              <a:t>Betweenness Centrality: Quantifies the number of times a node acts as a bridge along the shortest path between two other nodes.</a:t>
            </a:r>
          </a:p>
          <a:p>
            <a:pPr algn="l" marL="474979" indent="-237490" lvl="1">
              <a:lnSpc>
                <a:spcPts val="2859"/>
              </a:lnSpc>
              <a:spcBef>
                <a:spcPct val="0"/>
              </a:spcBef>
              <a:buFont typeface="Arial"/>
              <a:buChar char="•"/>
            </a:pPr>
            <a:r>
              <a:rPr lang="en-US" sz="2199">
                <a:solidFill>
                  <a:srgbClr val="040506"/>
                </a:solidFill>
                <a:latin typeface="Open Sauce"/>
                <a:ea typeface="Open Sauce"/>
                <a:cs typeface="Open Sauce"/>
                <a:sym typeface="Open Sauce"/>
              </a:rPr>
              <a:t>Eigenvector Centrality: Measures a node's influence based on the quality of its connections, giving higher scores to nodes connected to other high-scoring nodes.</a:t>
            </a:r>
          </a:p>
          <a:p>
            <a:pPr algn="l" marL="474979" indent="-237490" lvl="1">
              <a:lnSpc>
                <a:spcPts val="2859"/>
              </a:lnSpc>
              <a:spcBef>
                <a:spcPct val="0"/>
              </a:spcBef>
              <a:buFont typeface="Arial"/>
              <a:buChar char="•"/>
            </a:pPr>
            <a:r>
              <a:rPr lang="en-US" sz="2199">
                <a:solidFill>
                  <a:srgbClr val="040506"/>
                </a:solidFill>
                <a:latin typeface="Open Sauce"/>
                <a:ea typeface="Open Sauce"/>
                <a:cs typeface="Open Sauce"/>
                <a:sym typeface="Open Sauce"/>
              </a:rPr>
              <a:t>Closeness Centrality: Indicates how close a node is to all other nodes in the network, based on the average shortest path length.</a:t>
            </a:r>
          </a:p>
          <a:p>
            <a:pPr algn="l">
              <a:lnSpc>
                <a:spcPts val="285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0">
            <a:off x="852927" y="2439985"/>
            <a:ext cx="8498755" cy="8563714"/>
          </a:xfrm>
          <a:custGeom>
            <a:avLst/>
            <a:gdLst/>
            <a:ahLst/>
            <a:cxnLst/>
            <a:rect r="r" b="b" t="t" l="l"/>
            <a:pathLst>
              <a:path h="8563714" w="8498755">
                <a:moveTo>
                  <a:pt x="0" y="0"/>
                </a:moveTo>
                <a:lnTo>
                  <a:pt x="8498755" y="0"/>
                </a:lnTo>
                <a:lnTo>
                  <a:pt x="8498755" y="8563713"/>
                </a:lnTo>
                <a:lnTo>
                  <a:pt x="0" y="8563713"/>
                </a:lnTo>
                <a:lnTo>
                  <a:pt x="0" y="0"/>
                </a:lnTo>
                <a:close/>
              </a:path>
            </a:pathLst>
          </a:custGeom>
          <a:blipFill>
            <a:blip r:embed="rId2"/>
            <a:stretch>
              <a:fillRect l="0" t="0" r="0" b="0"/>
            </a:stretch>
          </a:blipFill>
        </p:spPr>
      </p:sp>
      <p:sp>
        <p:nvSpPr>
          <p:cNvPr name="Freeform 3" id="3"/>
          <p:cNvSpPr/>
          <p:nvPr/>
        </p:nvSpPr>
        <p:spPr>
          <a:xfrm flipH="false" flipV="false" rot="887923">
            <a:off x="-10104064" y="-763462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058297" y="933450"/>
            <a:ext cx="13617940" cy="857250"/>
          </a:xfrm>
          <a:prstGeom prst="rect">
            <a:avLst/>
          </a:prstGeom>
        </p:spPr>
        <p:txBody>
          <a:bodyPr anchor="t" rtlCol="false" tIns="0" lIns="0" bIns="0" rIns="0">
            <a:spAutoFit/>
          </a:bodyPr>
          <a:lstStyle/>
          <a:p>
            <a:pPr algn="ctr" marL="0" indent="0" lvl="0">
              <a:lnSpc>
                <a:spcPts val="6900"/>
              </a:lnSpc>
              <a:spcBef>
                <a:spcPct val="0"/>
              </a:spcBef>
            </a:pPr>
            <a:r>
              <a:rPr lang="en-US" sz="5000" spc="490">
                <a:solidFill>
                  <a:srgbClr val="231F20"/>
                </a:solidFill>
                <a:latin typeface="Oswald Bold"/>
                <a:ea typeface="Oswald Bold"/>
                <a:cs typeface="Oswald Bold"/>
                <a:sym typeface="Oswald Bold"/>
              </a:rPr>
              <a:t>COMMUNITY DETECTION</a:t>
            </a:r>
          </a:p>
        </p:txBody>
      </p:sp>
      <p:sp>
        <p:nvSpPr>
          <p:cNvPr name="TextBox 5" id="5"/>
          <p:cNvSpPr txBox="true"/>
          <p:nvPr/>
        </p:nvSpPr>
        <p:spPr>
          <a:xfrm rot="0">
            <a:off x="9607074" y="5124450"/>
            <a:ext cx="6664187" cy="1800860"/>
          </a:xfrm>
          <a:prstGeom prst="rect">
            <a:avLst/>
          </a:prstGeom>
        </p:spPr>
        <p:txBody>
          <a:bodyPr anchor="t" rtlCol="false" tIns="0" lIns="0" bIns="0" rIns="0">
            <a:spAutoFit/>
          </a:bodyPr>
          <a:lstStyle/>
          <a:p>
            <a:pPr algn="ctr">
              <a:lnSpc>
                <a:spcPts val="2859"/>
              </a:lnSpc>
              <a:spcBef>
                <a:spcPct val="0"/>
              </a:spcBef>
            </a:pPr>
            <a:r>
              <a:rPr lang="en-US" sz="2199">
                <a:solidFill>
                  <a:srgbClr val="231F20"/>
                </a:solidFill>
                <a:latin typeface="Open Sauce"/>
                <a:ea typeface="Open Sauce"/>
                <a:cs typeface="Open Sauce"/>
                <a:sym typeface="Open Sauce"/>
              </a:rPr>
              <a:t>The central part of the network is densely connected, indicating a high level of interaction among the nodes. This area likely represents the most influential communities, where members are actively engaging with each other.</a:t>
            </a:r>
          </a:p>
        </p:txBody>
      </p:sp>
      <p:sp>
        <p:nvSpPr>
          <p:cNvPr name="Freeform 6" id="6"/>
          <p:cNvSpPr/>
          <p:nvPr/>
        </p:nvSpPr>
        <p:spPr>
          <a:xfrm flipH="false" flipV="false" rot="887923">
            <a:off x="14539035" y="184536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60093" y="3903175"/>
            <a:ext cx="2932415" cy="2882994"/>
            <a:chOff x="0" y="0"/>
            <a:chExt cx="1075555" cy="1057429"/>
          </a:xfrm>
        </p:grpSpPr>
        <p:sp>
          <p:nvSpPr>
            <p:cNvPr name="Freeform 4" id="4"/>
            <p:cNvSpPr/>
            <p:nvPr/>
          </p:nvSpPr>
          <p:spPr>
            <a:xfrm flipH="false" flipV="false" rot="0">
              <a:off x="0" y="0"/>
              <a:ext cx="1075555" cy="1057429"/>
            </a:xfrm>
            <a:custGeom>
              <a:avLst/>
              <a:gdLst/>
              <a:ahLst/>
              <a:cxnLst/>
              <a:rect r="r" b="b" t="t" l="l"/>
              <a:pathLst>
                <a:path h="1057429" w="1075555">
                  <a:moveTo>
                    <a:pt x="81844" y="0"/>
                  </a:moveTo>
                  <a:lnTo>
                    <a:pt x="993712" y="0"/>
                  </a:lnTo>
                  <a:cubicBezTo>
                    <a:pt x="1015418" y="0"/>
                    <a:pt x="1036235" y="8623"/>
                    <a:pt x="1051584" y="23971"/>
                  </a:cubicBezTo>
                  <a:cubicBezTo>
                    <a:pt x="1066932" y="39320"/>
                    <a:pt x="1075555" y="60137"/>
                    <a:pt x="1075555" y="81844"/>
                  </a:cubicBezTo>
                  <a:lnTo>
                    <a:pt x="1075555" y="975585"/>
                  </a:lnTo>
                  <a:cubicBezTo>
                    <a:pt x="1075555" y="997291"/>
                    <a:pt x="1066932" y="1018108"/>
                    <a:pt x="1051584" y="1033457"/>
                  </a:cubicBezTo>
                  <a:cubicBezTo>
                    <a:pt x="1036235" y="1048806"/>
                    <a:pt x="1015418" y="1057429"/>
                    <a:pt x="993712" y="1057429"/>
                  </a:cubicBezTo>
                  <a:lnTo>
                    <a:pt x="81844" y="1057429"/>
                  </a:lnTo>
                  <a:cubicBezTo>
                    <a:pt x="60137" y="1057429"/>
                    <a:pt x="39320" y="1048806"/>
                    <a:pt x="23971" y="1033457"/>
                  </a:cubicBezTo>
                  <a:cubicBezTo>
                    <a:pt x="8623" y="1018108"/>
                    <a:pt x="0" y="997291"/>
                    <a:pt x="0" y="975585"/>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5" id="5"/>
            <p:cNvSpPr txBox="true"/>
            <p:nvPr/>
          </p:nvSpPr>
          <p:spPr>
            <a:xfrm>
              <a:off x="0" y="-19050"/>
              <a:ext cx="1075555" cy="107647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4260093" y="6895603"/>
            <a:ext cx="2932415" cy="1270090"/>
            <a:chOff x="0" y="0"/>
            <a:chExt cx="1075555" cy="465846"/>
          </a:xfrm>
        </p:grpSpPr>
        <p:sp>
          <p:nvSpPr>
            <p:cNvPr name="Freeform 7" id="7"/>
            <p:cNvSpPr/>
            <p:nvPr/>
          </p:nvSpPr>
          <p:spPr>
            <a:xfrm flipH="false" flipV="false" rot="0">
              <a:off x="0" y="0"/>
              <a:ext cx="1075555" cy="465845"/>
            </a:xfrm>
            <a:custGeom>
              <a:avLst/>
              <a:gdLst/>
              <a:ahLst/>
              <a:cxnLst/>
              <a:rect r="r" b="b" t="t" l="l"/>
              <a:pathLst>
                <a:path h="465845" w="1075555">
                  <a:moveTo>
                    <a:pt x="81844" y="0"/>
                  </a:moveTo>
                  <a:lnTo>
                    <a:pt x="993712" y="0"/>
                  </a:lnTo>
                  <a:cubicBezTo>
                    <a:pt x="1015418" y="0"/>
                    <a:pt x="1036235" y="8623"/>
                    <a:pt x="1051584" y="23971"/>
                  </a:cubicBezTo>
                  <a:cubicBezTo>
                    <a:pt x="1066932" y="39320"/>
                    <a:pt x="1075555" y="60137"/>
                    <a:pt x="1075555" y="81844"/>
                  </a:cubicBezTo>
                  <a:lnTo>
                    <a:pt x="1075555" y="384002"/>
                  </a:lnTo>
                  <a:cubicBezTo>
                    <a:pt x="1075555" y="405708"/>
                    <a:pt x="1066932" y="426525"/>
                    <a:pt x="1051584" y="441874"/>
                  </a:cubicBezTo>
                  <a:cubicBezTo>
                    <a:pt x="1036235" y="457223"/>
                    <a:pt x="1015418" y="465845"/>
                    <a:pt x="993712" y="465845"/>
                  </a:cubicBezTo>
                  <a:lnTo>
                    <a:pt x="81844" y="465845"/>
                  </a:lnTo>
                  <a:cubicBezTo>
                    <a:pt x="60137" y="465845"/>
                    <a:pt x="39320" y="457223"/>
                    <a:pt x="23971" y="441874"/>
                  </a:cubicBezTo>
                  <a:cubicBezTo>
                    <a:pt x="8623" y="426525"/>
                    <a:pt x="0" y="405708"/>
                    <a:pt x="0" y="38400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8" id="8"/>
            <p:cNvSpPr txBox="true"/>
            <p:nvPr/>
          </p:nvSpPr>
          <p:spPr>
            <a:xfrm>
              <a:off x="0" y="-19050"/>
              <a:ext cx="1075555" cy="484896"/>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9070732" y="5281918"/>
            <a:ext cx="2932415" cy="2351362"/>
            <a:chOff x="0" y="0"/>
            <a:chExt cx="1075555" cy="862436"/>
          </a:xfrm>
        </p:grpSpPr>
        <p:sp>
          <p:nvSpPr>
            <p:cNvPr name="Freeform 10" id="10"/>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1" id="11"/>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9070732" y="7742714"/>
            <a:ext cx="2932415" cy="1319220"/>
            <a:chOff x="0" y="0"/>
            <a:chExt cx="1075555" cy="483865"/>
          </a:xfrm>
        </p:grpSpPr>
        <p:sp>
          <p:nvSpPr>
            <p:cNvPr name="Freeform 13" id="13"/>
            <p:cNvSpPr/>
            <p:nvPr/>
          </p:nvSpPr>
          <p:spPr>
            <a:xfrm flipH="false" flipV="false" rot="0">
              <a:off x="0" y="0"/>
              <a:ext cx="1075555" cy="483865"/>
            </a:xfrm>
            <a:custGeom>
              <a:avLst/>
              <a:gdLst/>
              <a:ahLst/>
              <a:cxnLst/>
              <a:rect r="r" b="b" t="t" l="l"/>
              <a:pathLst>
                <a:path h="483865" w="1075555">
                  <a:moveTo>
                    <a:pt x="81844" y="0"/>
                  </a:moveTo>
                  <a:lnTo>
                    <a:pt x="993712" y="0"/>
                  </a:lnTo>
                  <a:cubicBezTo>
                    <a:pt x="1015418" y="0"/>
                    <a:pt x="1036235" y="8623"/>
                    <a:pt x="1051584" y="23971"/>
                  </a:cubicBezTo>
                  <a:cubicBezTo>
                    <a:pt x="1066932" y="39320"/>
                    <a:pt x="1075555" y="60137"/>
                    <a:pt x="1075555" y="81844"/>
                  </a:cubicBezTo>
                  <a:lnTo>
                    <a:pt x="1075555" y="402022"/>
                  </a:lnTo>
                  <a:cubicBezTo>
                    <a:pt x="1075555" y="447223"/>
                    <a:pt x="1038913" y="483865"/>
                    <a:pt x="993712" y="483865"/>
                  </a:cubicBezTo>
                  <a:lnTo>
                    <a:pt x="81844" y="483865"/>
                  </a:lnTo>
                  <a:cubicBezTo>
                    <a:pt x="60137" y="483865"/>
                    <a:pt x="39320" y="475243"/>
                    <a:pt x="23971" y="459894"/>
                  </a:cubicBezTo>
                  <a:cubicBezTo>
                    <a:pt x="8623" y="444545"/>
                    <a:pt x="0" y="423728"/>
                    <a:pt x="0" y="40202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4" id="14"/>
            <p:cNvSpPr txBox="true"/>
            <p:nvPr/>
          </p:nvSpPr>
          <p:spPr>
            <a:xfrm>
              <a:off x="0" y="-19050"/>
              <a:ext cx="1075555" cy="502915"/>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3046312" y="3217167"/>
            <a:ext cx="2932415" cy="2830733"/>
            <a:chOff x="0" y="0"/>
            <a:chExt cx="1075555" cy="1038260"/>
          </a:xfrm>
        </p:grpSpPr>
        <p:sp>
          <p:nvSpPr>
            <p:cNvPr name="Freeform 16" id="16"/>
            <p:cNvSpPr/>
            <p:nvPr/>
          </p:nvSpPr>
          <p:spPr>
            <a:xfrm flipH="false" flipV="false" rot="0">
              <a:off x="0" y="0"/>
              <a:ext cx="1075555" cy="1038260"/>
            </a:xfrm>
            <a:custGeom>
              <a:avLst/>
              <a:gdLst/>
              <a:ahLst/>
              <a:cxnLst/>
              <a:rect r="r" b="b" t="t" l="l"/>
              <a:pathLst>
                <a:path h="1038260" w="1075555">
                  <a:moveTo>
                    <a:pt x="81844" y="0"/>
                  </a:moveTo>
                  <a:lnTo>
                    <a:pt x="993712" y="0"/>
                  </a:lnTo>
                  <a:cubicBezTo>
                    <a:pt x="1015418" y="0"/>
                    <a:pt x="1036235" y="8623"/>
                    <a:pt x="1051584" y="23971"/>
                  </a:cubicBezTo>
                  <a:cubicBezTo>
                    <a:pt x="1066932" y="39320"/>
                    <a:pt x="1075555" y="60137"/>
                    <a:pt x="1075555" y="81844"/>
                  </a:cubicBezTo>
                  <a:lnTo>
                    <a:pt x="1075555" y="956416"/>
                  </a:lnTo>
                  <a:cubicBezTo>
                    <a:pt x="1075555" y="978123"/>
                    <a:pt x="1066932" y="998940"/>
                    <a:pt x="1051584" y="1014289"/>
                  </a:cubicBezTo>
                  <a:cubicBezTo>
                    <a:pt x="1036235" y="1029637"/>
                    <a:pt x="1015418" y="1038260"/>
                    <a:pt x="993712" y="1038260"/>
                  </a:cubicBezTo>
                  <a:lnTo>
                    <a:pt x="81844" y="1038260"/>
                  </a:lnTo>
                  <a:cubicBezTo>
                    <a:pt x="60137" y="1038260"/>
                    <a:pt x="39320" y="1029637"/>
                    <a:pt x="23971" y="1014289"/>
                  </a:cubicBezTo>
                  <a:cubicBezTo>
                    <a:pt x="8623" y="998940"/>
                    <a:pt x="0" y="978123"/>
                    <a:pt x="0" y="956416"/>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7" id="17"/>
            <p:cNvSpPr txBox="true"/>
            <p:nvPr/>
          </p:nvSpPr>
          <p:spPr>
            <a:xfrm>
              <a:off x="0" y="-19050"/>
              <a:ext cx="1075555" cy="1057310"/>
            </a:xfrm>
            <a:prstGeom prst="rect">
              <a:avLst/>
            </a:prstGeom>
          </p:spPr>
          <p:txBody>
            <a:bodyPr anchor="ctr" rtlCol="false" tIns="50800" lIns="50800" bIns="50800" rIns="50800"/>
            <a:lstStyle/>
            <a:p>
              <a:pPr algn="ctr">
                <a:lnSpc>
                  <a:spcPts val="2859"/>
                </a:lnSpc>
              </a:pPr>
            </a:p>
          </p:txBody>
        </p:sp>
      </p:grpSp>
      <p:grpSp>
        <p:nvGrpSpPr>
          <p:cNvPr name="Group 18" id="18"/>
          <p:cNvGrpSpPr/>
          <p:nvPr/>
        </p:nvGrpSpPr>
        <p:grpSpPr>
          <a:xfrm rot="0">
            <a:off x="13046312" y="6157334"/>
            <a:ext cx="2932415" cy="1325176"/>
            <a:chOff x="0" y="0"/>
            <a:chExt cx="1075555" cy="486050"/>
          </a:xfrm>
        </p:grpSpPr>
        <p:sp>
          <p:nvSpPr>
            <p:cNvPr name="Freeform 19" id="19"/>
            <p:cNvSpPr/>
            <p:nvPr/>
          </p:nvSpPr>
          <p:spPr>
            <a:xfrm flipH="false" flipV="false" rot="0">
              <a:off x="0" y="0"/>
              <a:ext cx="1075555" cy="486050"/>
            </a:xfrm>
            <a:custGeom>
              <a:avLst/>
              <a:gdLst/>
              <a:ahLst/>
              <a:cxnLst/>
              <a:rect r="r" b="b" t="t" l="l"/>
              <a:pathLst>
                <a:path h="486050" w="1075555">
                  <a:moveTo>
                    <a:pt x="81844" y="0"/>
                  </a:moveTo>
                  <a:lnTo>
                    <a:pt x="993712" y="0"/>
                  </a:lnTo>
                  <a:cubicBezTo>
                    <a:pt x="1015418" y="0"/>
                    <a:pt x="1036235" y="8623"/>
                    <a:pt x="1051584" y="23971"/>
                  </a:cubicBezTo>
                  <a:cubicBezTo>
                    <a:pt x="1066932" y="39320"/>
                    <a:pt x="1075555" y="60137"/>
                    <a:pt x="1075555" y="81844"/>
                  </a:cubicBezTo>
                  <a:lnTo>
                    <a:pt x="1075555" y="404206"/>
                  </a:lnTo>
                  <a:cubicBezTo>
                    <a:pt x="1075555" y="425912"/>
                    <a:pt x="1066932" y="446730"/>
                    <a:pt x="1051584" y="462078"/>
                  </a:cubicBezTo>
                  <a:cubicBezTo>
                    <a:pt x="1036235" y="477427"/>
                    <a:pt x="1015418" y="486050"/>
                    <a:pt x="993712" y="486050"/>
                  </a:cubicBezTo>
                  <a:lnTo>
                    <a:pt x="81844" y="486050"/>
                  </a:lnTo>
                  <a:cubicBezTo>
                    <a:pt x="36643" y="486050"/>
                    <a:pt x="0" y="449407"/>
                    <a:pt x="0" y="404206"/>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0" id="20"/>
            <p:cNvSpPr txBox="true"/>
            <p:nvPr/>
          </p:nvSpPr>
          <p:spPr>
            <a:xfrm>
              <a:off x="0" y="-19050"/>
              <a:ext cx="1075555" cy="505100"/>
            </a:xfrm>
            <a:prstGeom prst="rect">
              <a:avLst/>
            </a:prstGeom>
          </p:spPr>
          <p:txBody>
            <a:bodyPr anchor="ctr" rtlCol="false" tIns="50800" lIns="50800" bIns="50800" rIns="50800"/>
            <a:lstStyle/>
            <a:p>
              <a:pPr algn="ctr">
                <a:lnSpc>
                  <a:spcPts val="2859"/>
                </a:lnSpc>
              </a:pPr>
            </a:p>
          </p:txBody>
        </p:sp>
      </p:grpSp>
      <p:sp>
        <p:nvSpPr>
          <p:cNvPr name="Freeform 21" id="21"/>
          <p:cNvSpPr/>
          <p:nvPr/>
        </p:nvSpPr>
        <p:spPr>
          <a:xfrm flipH="false" flipV="false" rot="-1885381">
            <a:off x="12211230" y="7822063"/>
            <a:ext cx="1415040" cy="399749"/>
          </a:xfrm>
          <a:custGeom>
            <a:avLst/>
            <a:gdLst/>
            <a:ahLst/>
            <a:cxnLst/>
            <a:rect r="r" b="b" t="t" l="l"/>
            <a:pathLst>
              <a:path h="399749" w="1415040">
                <a:moveTo>
                  <a:pt x="0" y="0"/>
                </a:moveTo>
                <a:lnTo>
                  <a:pt x="1415040" y="0"/>
                </a:lnTo>
                <a:lnTo>
                  <a:pt x="1415040" y="399749"/>
                </a:lnTo>
                <a:lnTo>
                  <a:pt x="0" y="3997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445050" y="1192787"/>
            <a:ext cx="13494916"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CONTENT ANALYSIS</a:t>
            </a:r>
          </a:p>
        </p:txBody>
      </p:sp>
      <p:sp>
        <p:nvSpPr>
          <p:cNvPr name="TextBox 23" id="23"/>
          <p:cNvSpPr txBox="true"/>
          <p:nvPr/>
        </p:nvSpPr>
        <p:spPr>
          <a:xfrm rot="0">
            <a:off x="4448009" y="7065345"/>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VADER</a:t>
            </a:r>
          </a:p>
        </p:txBody>
      </p:sp>
      <p:sp>
        <p:nvSpPr>
          <p:cNvPr name="TextBox 24" id="24"/>
          <p:cNvSpPr txBox="true"/>
          <p:nvPr/>
        </p:nvSpPr>
        <p:spPr>
          <a:xfrm rot="0">
            <a:off x="4470203" y="4017112"/>
            <a:ext cx="2534389" cy="2904787"/>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The VADER sentiment analyzer is designed to analyze the sentiment of social media texts and is effective at capturing the emotional tone conveyed in short text formats.</a:t>
            </a:r>
          </a:p>
          <a:p>
            <a:pPr algn="ctr">
              <a:lnSpc>
                <a:spcPts val="2338"/>
              </a:lnSpc>
            </a:pPr>
          </a:p>
        </p:txBody>
      </p:sp>
      <p:sp>
        <p:nvSpPr>
          <p:cNvPr name="TextBox 25" id="25"/>
          <p:cNvSpPr txBox="true"/>
          <p:nvPr/>
        </p:nvSpPr>
        <p:spPr>
          <a:xfrm rot="0">
            <a:off x="9258648" y="7912457"/>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ROBERTA</a:t>
            </a:r>
          </a:p>
        </p:txBody>
      </p:sp>
      <p:sp>
        <p:nvSpPr>
          <p:cNvPr name="TextBox 26" id="26"/>
          <p:cNvSpPr txBox="true"/>
          <p:nvPr/>
        </p:nvSpPr>
        <p:spPr>
          <a:xfrm rot="0">
            <a:off x="9280843" y="5450456"/>
            <a:ext cx="2534389" cy="2322965"/>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transformer-based model pre-trained on a large corpus of data, making it highly effective for natural language understanding tasks.</a:t>
            </a:r>
          </a:p>
          <a:p>
            <a:pPr algn="ctr">
              <a:lnSpc>
                <a:spcPts val="2338"/>
              </a:lnSpc>
            </a:pPr>
          </a:p>
        </p:txBody>
      </p:sp>
      <p:sp>
        <p:nvSpPr>
          <p:cNvPr name="TextBox 27" id="27"/>
          <p:cNvSpPr txBox="true"/>
          <p:nvPr/>
        </p:nvSpPr>
        <p:spPr>
          <a:xfrm rot="0">
            <a:off x="13234228" y="6327076"/>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COMPARISON</a:t>
            </a:r>
          </a:p>
        </p:txBody>
      </p:sp>
      <p:sp>
        <p:nvSpPr>
          <p:cNvPr name="TextBox 28" id="28"/>
          <p:cNvSpPr txBox="true"/>
          <p:nvPr/>
        </p:nvSpPr>
        <p:spPr>
          <a:xfrm rot="0">
            <a:off x="13256422" y="3543457"/>
            <a:ext cx="2534389" cy="2613876"/>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Understand the strengths and limitations of each model and guide us in selecting the most appropriate tool for our sentiment analysis needs.</a:t>
            </a:r>
          </a:p>
          <a:p>
            <a:pPr algn="ctr">
              <a:lnSpc>
                <a:spcPts val="2338"/>
              </a:lnSpc>
            </a:pPr>
          </a:p>
        </p:txBody>
      </p:sp>
      <p:sp>
        <p:nvSpPr>
          <p:cNvPr name="Freeform 29" id="29"/>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0" id="30"/>
          <p:cNvSpPr txBox="true"/>
          <p:nvPr/>
        </p:nvSpPr>
        <p:spPr>
          <a:xfrm rot="0">
            <a:off x="1836286" y="2844075"/>
            <a:ext cx="8187907" cy="373093"/>
          </a:xfrm>
          <a:prstGeom prst="rect">
            <a:avLst/>
          </a:prstGeom>
        </p:spPr>
        <p:txBody>
          <a:bodyPr anchor="t" rtlCol="false" tIns="0" lIns="0" bIns="0" rIns="0">
            <a:spAutoFit/>
          </a:bodyPr>
          <a:lstStyle/>
          <a:p>
            <a:pPr algn="l">
              <a:lnSpc>
                <a:spcPts val="3060"/>
              </a:lnSpc>
            </a:pPr>
            <a:r>
              <a:rPr lang="en-US" sz="2186">
                <a:solidFill>
                  <a:srgbClr val="100F0D"/>
                </a:solidFill>
                <a:latin typeface="Montserrat Light"/>
                <a:ea typeface="Montserrat Light"/>
                <a:cs typeface="Montserrat Light"/>
                <a:sym typeface="Montserrat Light"/>
              </a:rPr>
              <a:t>SENTIMENT ANALYSIS</a:t>
            </a:r>
          </a:p>
        </p:txBody>
      </p:sp>
      <p:sp>
        <p:nvSpPr>
          <p:cNvPr name="Freeform 31" id="31"/>
          <p:cNvSpPr/>
          <p:nvPr/>
        </p:nvSpPr>
        <p:spPr>
          <a:xfrm flipH="false" flipV="false" rot="887923">
            <a:off x="-8988762" y="367515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10580377">
            <a:off x="13954292" y="-10403268"/>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54153" y="6830473"/>
            <a:ext cx="14033552" cy="4210066"/>
          </a:xfrm>
          <a:custGeom>
            <a:avLst/>
            <a:gdLst/>
            <a:ahLst/>
            <a:cxnLst/>
            <a:rect r="r" b="b" t="t" l="l"/>
            <a:pathLst>
              <a:path h="4210066" w="14033552">
                <a:moveTo>
                  <a:pt x="14033552" y="0"/>
                </a:moveTo>
                <a:lnTo>
                  <a:pt x="0" y="0"/>
                </a:lnTo>
                <a:lnTo>
                  <a:pt x="0" y="4210066"/>
                </a:lnTo>
                <a:lnTo>
                  <a:pt x="14033552" y="4210066"/>
                </a:lnTo>
                <a:lnTo>
                  <a:pt x="140335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07247" y="3443419"/>
            <a:ext cx="7672152" cy="5492087"/>
          </a:xfrm>
          <a:custGeom>
            <a:avLst/>
            <a:gdLst/>
            <a:ahLst/>
            <a:cxnLst/>
            <a:rect r="r" b="b" t="t" l="l"/>
            <a:pathLst>
              <a:path h="5492087" w="7672152">
                <a:moveTo>
                  <a:pt x="0" y="0"/>
                </a:moveTo>
                <a:lnTo>
                  <a:pt x="7672152" y="0"/>
                </a:lnTo>
                <a:lnTo>
                  <a:pt x="7672152" y="5492087"/>
                </a:lnTo>
                <a:lnTo>
                  <a:pt x="0" y="5492087"/>
                </a:lnTo>
                <a:lnTo>
                  <a:pt x="0" y="0"/>
                </a:lnTo>
                <a:close/>
              </a:path>
            </a:pathLst>
          </a:custGeom>
          <a:blipFill>
            <a:blip r:embed="rId6"/>
            <a:stretch>
              <a:fillRect l="0" t="0" r="0" b="0"/>
            </a:stretch>
          </a:blipFill>
        </p:spPr>
      </p:sp>
      <p:sp>
        <p:nvSpPr>
          <p:cNvPr name="TextBox 5" id="5"/>
          <p:cNvSpPr txBox="true"/>
          <p:nvPr/>
        </p:nvSpPr>
        <p:spPr>
          <a:xfrm rot="0">
            <a:off x="-804135" y="1050800"/>
            <a:ext cx="13494916"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VADER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10580377">
            <a:off x="13954292" y="-10403268"/>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54153" y="6830473"/>
            <a:ext cx="14033552" cy="4210066"/>
          </a:xfrm>
          <a:custGeom>
            <a:avLst/>
            <a:gdLst/>
            <a:ahLst/>
            <a:cxnLst/>
            <a:rect r="r" b="b" t="t" l="l"/>
            <a:pathLst>
              <a:path h="4210066" w="14033552">
                <a:moveTo>
                  <a:pt x="14033552" y="0"/>
                </a:moveTo>
                <a:lnTo>
                  <a:pt x="0" y="0"/>
                </a:lnTo>
                <a:lnTo>
                  <a:pt x="0" y="4210066"/>
                </a:lnTo>
                <a:lnTo>
                  <a:pt x="14033552" y="4210066"/>
                </a:lnTo>
                <a:lnTo>
                  <a:pt x="140335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07247" y="3443419"/>
            <a:ext cx="7672152" cy="5492087"/>
          </a:xfrm>
          <a:custGeom>
            <a:avLst/>
            <a:gdLst/>
            <a:ahLst/>
            <a:cxnLst/>
            <a:rect r="r" b="b" t="t" l="l"/>
            <a:pathLst>
              <a:path h="5492087" w="7672152">
                <a:moveTo>
                  <a:pt x="0" y="0"/>
                </a:moveTo>
                <a:lnTo>
                  <a:pt x="7672152" y="0"/>
                </a:lnTo>
                <a:lnTo>
                  <a:pt x="7672152" y="5492087"/>
                </a:lnTo>
                <a:lnTo>
                  <a:pt x="0" y="5492087"/>
                </a:lnTo>
                <a:lnTo>
                  <a:pt x="0" y="0"/>
                </a:lnTo>
                <a:close/>
              </a:path>
            </a:pathLst>
          </a:custGeom>
          <a:blipFill>
            <a:blip r:embed="rId6"/>
            <a:stretch>
              <a:fillRect l="0" t="0" r="0" b="0"/>
            </a:stretch>
          </a:blipFill>
        </p:spPr>
      </p:sp>
      <p:sp>
        <p:nvSpPr>
          <p:cNvPr name="TextBox 5" id="5"/>
          <p:cNvSpPr txBox="true"/>
          <p:nvPr/>
        </p:nvSpPr>
        <p:spPr>
          <a:xfrm rot="0">
            <a:off x="-804135" y="1050800"/>
            <a:ext cx="13494916"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ROBERTA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0">
            <a:off x="-201897" y="3136285"/>
            <a:ext cx="8137623" cy="4628199"/>
          </a:xfrm>
          <a:custGeom>
            <a:avLst/>
            <a:gdLst/>
            <a:ahLst/>
            <a:cxnLst/>
            <a:rect r="r" b="b" t="t" l="l"/>
            <a:pathLst>
              <a:path h="4628199" w="8137623">
                <a:moveTo>
                  <a:pt x="0" y="0"/>
                </a:moveTo>
                <a:lnTo>
                  <a:pt x="8137623" y="0"/>
                </a:lnTo>
                <a:lnTo>
                  <a:pt x="8137623" y="4628199"/>
                </a:lnTo>
                <a:lnTo>
                  <a:pt x="0" y="4628199"/>
                </a:lnTo>
                <a:lnTo>
                  <a:pt x="0" y="0"/>
                </a:lnTo>
                <a:close/>
              </a:path>
            </a:pathLst>
          </a:custGeom>
          <a:blipFill>
            <a:blip r:embed="rId2"/>
            <a:stretch>
              <a:fillRect l="0" t="0" r="0" b="0"/>
            </a:stretch>
          </a:blipFill>
        </p:spPr>
      </p:sp>
      <p:sp>
        <p:nvSpPr>
          <p:cNvPr name="Freeform 3" id="3"/>
          <p:cNvSpPr/>
          <p:nvPr/>
        </p:nvSpPr>
        <p:spPr>
          <a:xfrm flipH="false" flipV="false" rot="0">
            <a:off x="7935726" y="3136285"/>
            <a:ext cx="10153069" cy="4694601"/>
          </a:xfrm>
          <a:custGeom>
            <a:avLst/>
            <a:gdLst/>
            <a:ahLst/>
            <a:cxnLst/>
            <a:rect r="r" b="b" t="t" l="l"/>
            <a:pathLst>
              <a:path h="4694601" w="10153069">
                <a:moveTo>
                  <a:pt x="0" y="0"/>
                </a:moveTo>
                <a:lnTo>
                  <a:pt x="10153069" y="0"/>
                </a:lnTo>
                <a:lnTo>
                  <a:pt x="10153069" y="4694601"/>
                </a:lnTo>
                <a:lnTo>
                  <a:pt x="0" y="4694601"/>
                </a:lnTo>
                <a:lnTo>
                  <a:pt x="0" y="0"/>
                </a:lnTo>
                <a:close/>
              </a:path>
            </a:pathLst>
          </a:custGeom>
          <a:blipFill>
            <a:blip r:embed="rId3"/>
            <a:stretch>
              <a:fillRect l="0" t="0" r="0" b="0"/>
            </a:stretch>
          </a:blipFill>
        </p:spPr>
      </p:sp>
      <p:sp>
        <p:nvSpPr>
          <p:cNvPr name="TextBox 4" id="4"/>
          <p:cNvSpPr txBox="true"/>
          <p:nvPr/>
        </p:nvSpPr>
        <p:spPr>
          <a:xfrm rot="0">
            <a:off x="2550322" y="150669"/>
            <a:ext cx="13494916"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COMPARISON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07</a:t>
            </a:r>
          </a:p>
        </p:txBody>
      </p:sp>
      <p:sp>
        <p:nvSpPr>
          <p:cNvPr name="TextBox 15" id="15"/>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OBJECTIVE</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DATA COLLECTION</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EDA</a:t>
            </a:r>
          </a:p>
        </p:txBody>
      </p:sp>
      <p:sp>
        <p:nvSpPr>
          <p:cNvPr name="TextBox 18" id="18"/>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DATA PREPROCESSING</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NETWORK ANALYSIS</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CONTENT ANALYSIS</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COMPARISON/RESULTS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10580377">
            <a:off x="11792531" y="-5905811"/>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40226" y="7475319"/>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ea typeface="Oswald Bold"/>
                <a:cs typeface="Oswald Bold"/>
                <a:sym typeface="Oswald Bold"/>
              </a:rPr>
              <a:t>THANK YOU</a:t>
            </a:r>
          </a:p>
        </p:txBody>
      </p:sp>
      <p:sp>
        <p:nvSpPr>
          <p:cNvPr name="Freeform 4" id="4"/>
          <p:cNvSpPr/>
          <p:nvPr/>
        </p:nvSpPr>
        <p:spPr>
          <a:xfrm flipH="true" flipV="false" rot="0">
            <a:off x="-4191989" y="7069058"/>
            <a:ext cx="13335989" cy="4000797"/>
          </a:xfrm>
          <a:custGeom>
            <a:avLst/>
            <a:gdLst/>
            <a:ahLst/>
            <a:cxnLst/>
            <a:rect r="r" b="b" t="t" l="l"/>
            <a:pathLst>
              <a:path h="4000797" w="13335989">
                <a:moveTo>
                  <a:pt x="13335989" y="0"/>
                </a:moveTo>
                <a:lnTo>
                  <a:pt x="0" y="0"/>
                </a:lnTo>
                <a:lnTo>
                  <a:pt x="0" y="4000797"/>
                </a:lnTo>
                <a:lnTo>
                  <a:pt x="13335989" y="4000797"/>
                </a:lnTo>
                <a:lnTo>
                  <a:pt x="1333598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33570" y="1523061"/>
            <a:ext cx="11012557" cy="4613275"/>
          </a:xfrm>
          <a:prstGeom prst="rect">
            <a:avLst/>
          </a:prstGeom>
        </p:spPr>
        <p:txBody>
          <a:bodyPr anchor="t" rtlCol="false" tIns="0" lIns="0" bIns="0" rIns="0">
            <a:spAutoFit/>
          </a:bodyPr>
          <a:lstStyle/>
          <a:p>
            <a:pPr algn="ctr">
              <a:lnSpc>
                <a:spcPts val="2600"/>
              </a:lnSpc>
              <a:spcBef>
                <a:spcPct val="0"/>
              </a:spcBef>
            </a:pPr>
            <a:r>
              <a:rPr lang="en-US" sz="2000">
                <a:solidFill>
                  <a:srgbClr val="231F20"/>
                </a:solidFill>
                <a:latin typeface="Open Sauce"/>
                <a:ea typeface="Open Sauce"/>
                <a:cs typeface="Open Sauce"/>
                <a:sym typeface="Open Sauce"/>
              </a:rPr>
              <a:t>The analysis of Reddit posts related to ChatGPT reveals several key insights into public sentiment and user engagement. Utilizing both VADER and RoBERTa sentiment analysis models, the study demonstrates that the majority of discussions about ChatGPT are positive, with VADER indicating a higher proportion of positive sentiments (65.4%) compared to RoBERTa (36.4%).</a:t>
            </a:r>
          </a:p>
          <a:p>
            <a:pPr algn="ctr">
              <a:lnSpc>
                <a:spcPts val="2859"/>
              </a:lnSpc>
              <a:spcBef>
                <a:spcPct val="0"/>
              </a:spcBef>
            </a:pPr>
          </a:p>
          <a:p>
            <a:pPr algn="ctr">
              <a:lnSpc>
                <a:spcPts val="2600"/>
              </a:lnSpc>
              <a:spcBef>
                <a:spcPct val="0"/>
              </a:spcBef>
            </a:pPr>
            <a:r>
              <a:rPr lang="en-US" sz="2000">
                <a:solidFill>
                  <a:srgbClr val="231F20"/>
                </a:solidFill>
                <a:latin typeface="Open Sauce"/>
                <a:ea typeface="Open Sauce"/>
                <a:cs typeface="Open Sauce"/>
                <a:sym typeface="Open Sauce"/>
              </a:rPr>
              <a:t>The analysis also highlights the engagement patterns within the Reddit community. Certain users are identified as highly influential based on measures of centrality, suggesting their key roles in driving discussions. Additionally, the ChatGPT subreddit stands out with the highest average scores and comments per post, indicating highly engaging discussions.</a:t>
            </a:r>
          </a:p>
          <a:p>
            <a:pPr algn="ctr">
              <a:lnSpc>
                <a:spcPts val="2859"/>
              </a:lnSpc>
              <a:spcBef>
                <a:spcPct val="0"/>
              </a:spcBef>
            </a:pPr>
          </a:p>
          <a:p>
            <a:pPr algn="ctr">
              <a:lnSpc>
                <a:spcPts val="2600"/>
              </a:lnSpc>
              <a:spcBef>
                <a:spcPct val="0"/>
              </a:spcBef>
            </a:pPr>
            <a:r>
              <a:rPr lang="en-US" sz="2000">
                <a:solidFill>
                  <a:srgbClr val="231F20"/>
                </a:solidFill>
                <a:latin typeface="Open Sauce"/>
                <a:ea typeface="Open Sauce"/>
                <a:cs typeface="Open Sauce"/>
                <a:sym typeface="Open Sauce"/>
              </a:rPr>
              <a:t>Exploratory data analysis reveals significant peaks in activity around late 2022, aligning with the release of ChatGPT, which sparked heightened interest and engagement.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sp>
        <p:nvSpPr>
          <p:cNvPr name="Freeform 3" id="3"/>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3"/>
            <a:stretch>
              <a:fillRect l="-47969" t="0" r="-47969" b="0"/>
            </a:stretch>
          </a:blipFill>
        </p:spPr>
      </p:sp>
      <p:grpSp>
        <p:nvGrpSpPr>
          <p:cNvPr name="Group 4" id="4"/>
          <p:cNvGrpSpPr/>
          <p:nvPr/>
        </p:nvGrpSpPr>
        <p:grpSpPr>
          <a:xfrm rot="0">
            <a:off x="2142191" y="3396305"/>
            <a:ext cx="9610044" cy="1948998"/>
            <a:chOff x="0" y="0"/>
            <a:chExt cx="3682024" cy="746746"/>
          </a:xfrm>
        </p:grpSpPr>
        <p:sp>
          <p:nvSpPr>
            <p:cNvPr name="Freeform 5" id="5"/>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6" id="6"/>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grpSp>
        <p:nvGrpSpPr>
          <p:cNvPr name="Group 9" id="9"/>
          <p:cNvGrpSpPr/>
          <p:nvPr/>
        </p:nvGrpSpPr>
        <p:grpSpPr>
          <a:xfrm rot="0">
            <a:off x="2142191" y="5777447"/>
            <a:ext cx="9610044" cy="1948998"/>
            <a:chOff x="0" y="0"/>
            <a:chExt cx="3682024" cy="746746"/>
          </a:xfrm>
        </p:grpSpPr>
        <p:sp>
          <p:nvSpPr>
            <p:cNvPr name="Freeform 10" id="10"/>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1" id="11"/>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2371799"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142191" y="888605"/>
            <a:ext cx="7416941" cy="1686342"/>
          </a:xfrm>
          <a:prstGeom prst="rect">
            <a:avLst/>
          </a:prstGeom>
        </p:spPr>
        <p:txBody>
          <a:bodyPr anchor="t" rtlCol="false" tIns="0" lIns="0" bIns="0" rIns="0">
            <a:spAutoFit/>
          </a:bodyPr>
          <a:lstStyle/>
          <a:p>
            <a:pPr algn="l">
              <a:lnSpc>
                <a:spcPts val="13774"/>
              </a:lnSpc>
            </a:pPr>
            <a:r>
              <a:rPr lang="en-US" sz="9981" spc="978">
                <a:solidFill>
                  <a:srgbClr val="231F20"/>
                </a:solidFill>
                <a:latin typeface="Oswald Bold"/>
                <a:ea typeface="Oswald Bold"/>
                <a:cs typeface="Oswald Bold"/>
                <a:sym typeface="Oswald Bold"/>
              </a:rPr>
              <a:t>OBJECTIVE</a:t>
            </a:r>
          </a:p>
        </p:txBody>
      </p:sp>
      <p:sp>
        <p:nvSpPr>
          <p:cNvPr name="TextBox 14" id="14"/>
          <p:cNvSpPr txBox="true"/>
          <p:nvPr/>
        </p:nvSpPr>
        <p:spPr>
          <a:xfrm rot="0">
            <a:off x="3908899" y="3624745"/>
            <a:ext cx="7132181" cy="1925300"/>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The primary objective of this project is to analyze the sentiment of Reddit posts related to ChatGPT to gain a deeper understanding of public opinion.</a:t>
            </a:r>
          </a:p>
          <a:p>
            <a:pPr algn="l" marL="0" indent="0" lvl="0">
              <a:lnSpc>
                <a:spcPts val="3050"/>
              </a:lnSpc>
              <a:spcBef>
                <a:spcPct val="0"/>
              </a:spcBef>
            </a:pPr>
          </a:p>
        </p:txBody>
      </p:sp>
      <p:sp>
        <p:nvSpPr>
          <p:cNvPr name="TextBox 15" id="15"/>
          <p:cNvSpPr txBox="true"/>
          <p:nvPr/>
        </p:nvSpPr>
        <p:spPr>
          <a:xfrm rot="0">
            <a:off x="3908899" y="6005886"/>
            <a:ext cx="7132181" cy="1925300"/>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By examining user-generated content, this analysis aims to uncover how users perceive ChatGPT especially after its increased popularity. </a:t>
            </a:r>
          </a:p>
          <a:p>
            <a:pPr algn="l" marL="0" indent="0" lvl="0">
              <a:lnSpc>
                <a:spcPts val="3050"/>
              </a:lnSpc>
              <a:spcBef>
                <a:spcPct val="0"/>
              </a:spcBef>
            </a:pPr>
          </a:p>
        </p:txBody>
      </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148941" y="7936159"/>
            <a:ext cx="960682" cy="1052540"/>
          </a:xfrm>
          <a:custGeom>
            <a:avLst/>
            <a:gdLst/>
            <a:ahLst/>
            <a:cxnLst/>
            <a:rect r="r" b="b" t="t" l="l"/>
            <a:pathLst>
              <a:path h="1052540" w="960682">
                <a:moveTo>
                  <a:pt x="0" y="0"/>
                </a:moveTo>
                <a:lnTo>
                  <a:pt x="960683" y="0"/>
                </a:lnTo>
                <a:lnTo>
                  <a:pt x="960683" y="1052541"/>
                </a:lnTo>
                <a:lnTo>
                  <a:pt x="0" y="10525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509653" y="5832170"/>
            <a:ext cx="1268693" cy="1211025"/>
          </a:xfrm>
          <a:custGeom>
            <a:avLst/>
            <a:gdLst/>
            <a:ahLst/>
            <a:cxnLst/>
            <a:rect r="r" b="b" t="t" l="l"/>
            <a:pathLst>
              <a:path h="1211025" w="1268693">
                <a:moveTo>
                  <a:pt x="0" y="0"/>
                </a:moveTo>
                <a:lnTo>
                  <a:pt x="1268694" y="0"/>
                </a:lnTo>
                <a:lnTo>
                  <a:pt x="1268694" y="1211025"/>
                </a:lnTo>
                <a:lnTo>
                  <a:pt x="0" y="12110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9" id="9"/>
          <p:cNvGrpSpPr/>
          <p:nvPr/>
        </p:nvGrpSpPr>
        <p:grpSpPr>
          <a:xfrm rot="0">
            <a:off x="1774426" y="3206190"/>
            <a:ext cx="3474003" cy="647719"/>
            <a:chOff x="0" y="0"/>
            <a:chExt cx="914964" cy="170593"/>
          </a:xfrm>
        </p:grpSpPr>
        <p:sp>
          <p:nvSpPr>
            <p:cNvPr name="Freeform 10" id="1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1" id="1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cs typeface="DM Sans Bold"/>
                  <a:sym typeface="DM Sans Bold"/>
                </a:rPr>
                <a:t>DATA SCRAPING</a:t>
              </a:r>
            </a:p>
          </p:txBody>
        </p:sp>
      </p:grpSp>
      <p:sp>
        <p:nvSpPr>
          <p:cNvPr name="TextBox 12" id="12"/>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ea typeface="Oswald Bold"/>
                <a:cs typeface="Oswald Bold"/>
                <a:sym typeface="Oswald Bold"/>
              </a:rPr>
              <a:t>DATA </a:t>
            </a:r>
          </a:p>
        </p:txBody>
      </p:sp>
      <p:sp>
        <p:nvSpPr>
          <p:cNvPr name="TextBox 13" id="13"/>
          <p:cNvSpPr txBox="true"/>
          <p:nvPr/>
        </p:nvSpPr>
        <p:spPr>
          <a:xfrm rot="0">
            <a:off x="1830975" y="4045241"/>
            <a:ext cx="3360904" cy="34211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ea typeface="DM Sans"/>
                <a:cs typeface="DM Sans"/>
                <a:sym typeface="DM Sans"/>
              </a:rPr>
              <a:t>Utilization of the Reddit API to scrape posts from various subreddits. This involved querying Reddit for posts that mentioned specific keywords in their title or content.</a:t>
            </a:r>
          </a:p>
          <a:p>
            <a:pPr algn="ctr" marL="0" indent="0" lvl="0">
              <a:lnSpc>
                <a:spcPts val="2774"/>
              </a:lnSpc>
              <a:spcBef>
                <a:spcPct val="0"/>
              </a:spcBef>
            </a:pPr>
          </a:p>
        </p:txBody>
      </p:sp>
      <p:grpSp>
        <p:nvGrpSpPr>
          <p:cNvPr name="Group 14" id="14"/>
          <p:cNvGrpSpPr/>
          <p:nvPr/>
        </p:nvGrpSpPr>
        <p:grpSpPr>
          <a:xfrm rot="0">
            <a:off x="7218805" y="3206190"/>
            <a:ext cx="3474003" cy="647719"/>
            <a:chOff x="0" y="0"/>
            <a:chExt cx="914964" cy="170593"/>
          </a:xfrm>
        </p:grpSpPr>
        <p:sp>
          <p:nvSpPr>
            <p:cNvPr name="Freeform 15" id="15"/>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6" id="16"/>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cs typeface="DM Sans Bold"/>
                  <a:sym typeface="DM Sans Bold"/>
                </a:rPr>
                <a:t>EDA</a:t>
              </a:r>
            </a:p>
          </p:txBody>
        </p:sp>
      </p:grpSp>
      <p:sp>
        <p:nvSpPr>
          <p:cNvPr name="TextBox 17" id="17"/>
          <p:cNvSpPr txBox="true"/>
          <p:nvPr/>
        </p:nvSpPr>
        <p:spPr>
          <a:xfrm rot="0">
            <a:off x="6138875" y="4042536"/>
            <a:ext cx="6254887"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Performing EDA to uncover patterns, anomalies, and insights, aiding in better data understanding and informed decision-making.</a:t>
            </a:r>
          </a:p>
        </p:txBody>
      </p:sp>
      <p:grpSp>
        <p:nvGrpSpPr>
          <p:cNvPr name="Group 18" id="18"/>
          <p:cNvGrpSpPr/>
          <p:nvPr/>
        </p:nvGrpSpPr>
        <p:grpSpPr>
          <a:xfrm rot="0">
            <a:off x="12980528" y="3197496"/>
            <a:ext cx="4418220" cy="647719"/>
            <a:chOff x="0" y="0"/>
            <a:chExt cx="1163646" cy="170593"/>
          </a:xfrm>
        </p:grpSpPr>
        <p:sp>
          <p:nvSpPr>
            <p:cNvPr name="Freeform 19" id="19"/>
            <p:cNvSpPr/>
            <p:nvPr/>
          </p:nvSpPr>
          <p:spPr>
            <a:xfrm flipH="false" flipV="false" rot="0">
              <a:off x="0" y="0"/>
              <a:ext cx="1163647" cy="170593"/>
            </a:xfrm>
            <a:custGeom>
              <a:avLst/>
              <a:gdLst/>
              <a:ahLst/>
              <a:cxnLst/>
              <a:rect r="r" b="b" t="t" l="l"/>
              <a:pathLst>
                <a:path h="170593" w="1163647">
                  <a:moveTo>
                    <a:pt x="0" y="0"/>
                  </a:moveTo>
                  <a:lnTo>
                    <a:pt x="1163647" y="0"/>
                  </a:lnTo>
                  <a:lnTo>
                    <a:pt x="1163647" y="170593"/>
                  </a:lnTo>
                  <a:lnTo>
                    <a:pt x="0" y="170593"/>
                  </a:lnTo>
                  <a:close/>
                </a:path>
              </a:pathLst>
            </a:custGeom>
            <a:solidFill>
              <a:srgbClr val="1A1A1A"/>
            </a:solidFill>
          </p:spPr>
        </p:sp>
        <p:sp>
          <p:nvSpPr>
            <p:cNvPr name="TextBox 20" id="20"/>
            <p:cNvSpPr txBox="true"/>
            <p:nvPr/>
          </p:nvSpPr>
          <p:spPr>
            <a:xfrm>
              <a:off x="0" y="-57150"/>
              <a:ext cx="1163646"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cs typeface="DM Sans Bold"/>
                  <a:sym typeface="DM Sans Bold"/>
                </a:rPr>
                <a:t>DATA PREPROCESSING</a:t>
              </a:r>
            </a:p>
          </p:txBody>
        </p:sp>
      </p:grpSp>
      <p:sp>
        <p:nvSpPr>
          <p:cNvPr name="TextBox 21" id="21"/>
          <p:cNvSpPr txBox="true"/>
          <p:nvPr/>
        </p:nvSpPr>
        <p:spPr>
          <a:xfrm rot="0">
            <a:off x="13340758" y="4045241"/>
            <a:ext cx="3360904" cy="23924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Cleaning, transforming, and prepareing the raw data for analysis, to ensure accuracy and enhancing the performance of analytical models.</a:t>
            </a:r>
          </a:p>
        </p:txBody>
      </p:sp>
      <p:sp>
        <p:nvSpPr>
          <p:cNvPr name="Freeform 22" id="22"/>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163000" y="3442596"/>
            <a:ext cx="4473739" cy="636748"/>
            <a:chOff x="0" y="0"/>
            <a:chExt cx="1178269" cy="167703"/>
          </a:xfrm>
        </p:grpSpPr>
        <p:sp>
          <p:nvSpPr>
            <p:cNvPr name="Freeform 8" id="8"/>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9" id="9"/>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ea typeface="DM Sans Italics"/>
                  <a:cs typeface="DM Sans Italics"/>
                  <a:sym typeface="DM Sans Italics"/>
                </a:rPr>
                <a:t>SCRAPING DATA</a:t>
              </a:r>
            </a:p>
          </p:txBody>
        </p:sp>
      </p:grpSp>
      <p:grpSp>
        <p:nvGrpSpPr>
          <p:cNvPr name="Group 10" id="10"/>
          <p:cNvGrpSpPr/>
          <p:nvPr/>
        </p:nvGrpSpPr>
        <p:grpSpPr>
          <a:xfrm rot="0">
            <a:off x="6893475" y="3510391"/>
            <a:ext cx="9034431" cy="2808103"/>
            <a:chOff x="0" y="0"/>
            <a:chExt cx="1744696" cy="542290"/>
          </a:xfrm>
        </p:grpSpPr>
        <p:sp>
          <p:nvSpPr>
            <p:cNvPr name="Freeform 11" id="11"/>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11410691" y="6504266"/>
            <a:ext cx="4473739" cy="636748"/>
            <a:chOff x="0" y="0"/>
            <a:chExt cx="1178269" cy="167703"/>
          </a:xfrm>
        </p:grpSpPr>
        <p:sp>
          <p:nvSpPr>
            <p:cNvPr name="Freeform 14" id="14"/>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5" id="15"/>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ea typeface="DM Sans Italics"/>
                  <a:cs typeface="DM Sans Italics"/>
                  <a:sym typeface="DM Sans Italics"/>
                </a:rPr>
                <a:t>DATASET</a:t>
              </a:r>
            </a:p>
          </p:txBody>
        </p:sp>
      </p:grpSp>
      <p:grpSp>
        <p:nvGrpSpPr>
          <p:cNvPr name="Group 16" id="16"/>
          <p:cNvGrpSpPr/>
          <p:nvPr/>
        </p:nvGrpSpPr>
        <p:grpSpPr>
          <a:xfrm rot="0">
            <a:off x="2179166" y="6572062"/>
            <a:ext cx="9034431" cy="2808103"/>
            <a:chOff x="0" y="0"/>
            <a:chExt cx="1744696" cy="542290"/>
          </a:xfrm>
        </p:grpSpPr>
        <p:sp>
          <p:nvSpPr>
            <p:cNvPr name="Freeform 17" id="17"/>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8" id="18"/>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9" id="19"/>
          <p:cNvSpPr/>
          <p:nvPr/>
        </p:nvSpPr>
        <p:spPr>
          <a:xfrm flipH="false" flipV="false" rot="0">
            <a:off x="2220821" y="4052837"/>
            <a:ext cx="4358097" cy="2451430"/>
          </a:xfrm>
          <a:custGeom>
            <a:avLst/>
            <a:gdLst/>
            <a:ahLst/>
            <a:cxnLst/>
            <a:rect r="r" b="b" t="t" l="l"/>
            <a:pathLst>
              <a:path h="2451430" w="4358097">
                <a:moveTo>
                  <a:pt x="0" y="0"/>
                </a:moveTo>
                <a:lnTo>
                  <a:pt x="4358097" y="0"/>
                </a:lnTo>
                <a:lnTo>
                  <a:pt x="4358097" y="2451429"/>
                </a:lnTo>
                <a:lnTo>
                  <a:pt x="0" y="2451429"/>
                </a:lnTo>
                <a:lnTo>
                  <a:pt x="0" y="0"/>
                </a:lnTo>
                <a:close/>
              </a:path>
            </a:pathLst>
          </a:custGeom>
          <a:blipFill>
            <a:blip r:embed="rId4"/>
            <a:stretch>
              <a:fillRect l="0" t="0" r="0" b="0"/>
            </a:stretch>
          </a:blipFill>
        </p:spPr>
      </p:sp>
      <p:sp>
        <p:nvSpPr>
          <p:cNvPr name="Freeform 20" id="20"/>
          <p:cNvSpPr/>
          <p:nvPr/>
        </p:nvSpPr>
        <p:spPr>
          <a:xfrm flipH="false" flipV="false" rot="0">
            <a:off x="12568352" y="7141014"/>
            <a:ext cx="2570657" cy="2570657"/>
          </a:xfrm>
          <a:custGeom>
            <a:avLst/>
            <a:gdLst/>
            <a:ahLst/>
            <a:cxnLst/>
            <a:rect r="r" b="b" t="t" l="l"/>
            <a:pathLst>
              <a:path h="2570657" w="2570657">
                <a:moveTo>
                  <a:pt x="0" y="0"/>
                </a:moveTo>
                <a:lnTo>
                  <a:pt x="2570657" y="0"/>
                </a:lnTo>
                <a:lnTo>
                  <a:pt x="2570657" y="2570658"/>
                </a:lnTo>
                <a:lnTo>
                  <a:pt x="0" y="2570658"/>
                </a:lnTo>
                <a:lnTo>
                  <a:pt x="0" y="0"/>
                </a:lnTo>
                <a:close/>
              </a:path>
            </a:pathLst>
          </a:custGeom>
          <a:blipFill>
            <a:blip r:embed="rId5"/>
            <a:stretch>
              <a:fillRect l="0" t="0" r="0" b="0"/>
            </a:stretch>
          </a:blipFill>
        </p:spPr>
      </p:sp>
      <p:sp>
        <p:nvSpPr>
          <p:cNvPr name="TextBox 21" id="2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ea typeface="Oswald Bold"/>
                <a:cs typeface="Oswald Bold"/>
                <a:sym typeface="Oswald Bold"/>
              </a:rPr>
              <a:t>DATA SCRAPING</a:t>
            </a:r>
          </a:p>
        </p:txBody>
      </p:sp>
      <p:sp>
        <p:nvSpPr>
          <p:cNvPr name="TextBox 22" id="22"/>
          <p:cNvSpPr txBox="true"/>
          <p:nvPr/>
        </p:nvSpPr>
        <p:spPr>
          <a:xfrm rot="0">
            <a:off x="7027573" y="3593584"/>
            <a:ext cx="8900334" cy="2724911"/>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Utilized the Reddit API to scrape posts from various subreddits using PRAW (python reddit api wrapper).</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Subreddits Scraped: OpenAI, ChatGPT, artificial, machinelearning.</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Keywords Used: ChatGPT, OpenAI GPT-3, GPT-3, GPT-4, OpenAI, AI chatbot, language model, natural language processing, AI assistant, conversational AI.</a:t>
            </a:r>
          </a:p>
          <a:p>
            <a:pPr algn="l">
              <a:lnSpc>
                <a:spcPts val="2734"/>
              </a:lnSpc>
            </a:pPr>
          </a:p>
        </p:txBody>
      </p:sp>
      <p:sp>
        <p:nvSpPr>
          <p:cNvPr name="TextBox 23" id="23"/>
          <p:cNvSpPr txBox="true"/>
          <p:nvPr/>
        </p:nvSpPr>
        <p:spPr>
          <a:xfrm rot="0">
            <a:off x="2510357" y="6828977"/>
            <a:ext cx="8512431"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The dataset contains the following columns: 'author', 'comments', 'date', 'id', 'num_comments', 'score', 'subreddit', 'upvote_ratio', 'text', ‘title],</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Since some reddit posts don't have a selftext, I have combined the title and the text together into one column and considering that column as my target.</a:t>
            </a:r>
          </a:p>
          <a:p>
            <a:pPr algn="l">
              <a:lnSpc>
                <a:spcPts val="2734"/>
              </a:lnSpc>
            </a:pPr>
            <a:r>
              <a:rPr lang="en-US" sz="1981" spc="194">
                <a:solidFill>
                  <a:srgbClr val="231F20"/>
                </a:solidFill>
                <a:latin typeface="DM Sans"/>
                <a:ea typeface="DM Sans"/>
                <a:cs typeface="DM Sans"/>
                <a:sym typeface="DM Sans"/>
              </a:rPr>
              <a:t>      --&gt; combined_text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15324" y="3325454"/>
            <a:ext cx="12057353" cy="3464642"/>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ea typeface="Oswald Bold"/>
                <a:cs typeface="Oswald Bold"/>
                <a:sym typeface="Oswald Bold"/>
              </a:rPr>
              <a:t>EXPLORATORY DATA ANALYSIS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89215" y="8177720"/>
            <a:ext cx="4876482" cy="690358"/>
          </a:xfrm>
          <a:custGeom>
            <a:avLst/>
            <a:gdLst/>
            <a:ahLst/>
            <a:cxnLst/>
            <a:rect r="r" b="b" t="t" l="l"/>
            <a:pathLst>
              <a:path h="690358" w="4876482">
                <a:moveTo>
                  <a:pt x="0" y="0"/>
                </a:moveTo>
                <a:lnTo>
                  <a:pt x="4876483" y="0"/>
                </a:lnTo>
                <a:lnTo>
                  <a:pt x="4876483" y="690358"/>
                </a:lnTo>
                <a:lnTo>
                  <a:pt x="0" y="690358"/>
                </a:lnTo>
                <a:lnTo>
                  <a:pt x="0" y="0"/>
                </a:lnTo>
                <a:close/>
              </a:path>
            </a:pathLst>
          </a:custGeom>
          <a:blipFill>
            <a:blip r:embed="rId4"/>
            <a:stretch>
              <a:fillRect l="-16840" t="-86495" r="-1684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490008" y="4918142"/>
            <a:ext cx="2551375" cy="2622909"/>
          </a:xfrm>
          <a:custGeom>
            <a:avLst/>
            <a:gdLst/>
            <a:ahLst/>
            <a:cxnLst/>
            <a:rect r="r" b="b" t="t" l="l"/>
            <a:pathLst>
              <a:path h="2622909" w="2551375">
                <a:moveTo>
                  <a:pt x="0" y="0"/>
                </a:moveTo>
                <a:lnTo>
                  <a:pt x="2551376" y="0"/>
                </a:lnTo>
                <a:lnTo>
                  <a:pt x="2551376" y="2622909"/>
                </a:lnTo>
                <a:lnTo>
                  <a:pt x="0" y="26229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8512171" y="3794623"/>
            <a:ext cx="9383532" cy="4383097"/>
          </a:xfrm>
          <a:custGeom>
            <a:avLst/>
            <a:gdLst/>
            <a:ahLst/>
            <a:cxnLst/>
            <a:rect r="r" b="b" t="t" l="l"/>
            <a:pathLst>
              <a:path h="4383097" w="9383532">
                <a:moveTo>
                  <a:pt x="0" y="0"/>
                </a:moveTo>
                <a:lnTo>
                  <a:pt x="9383532" y="0"/>
                </a:lnTo>
                <a:lnTo>
                  <a:pt x="9383532" y="4383097"/>
                </a:lnTo>
                <a:lnTo>
                  <a:pt x="0" y="4383097"/>
                </a:lnTo>
                <a:lnTo>
                  <a:pt x="0" y="0"/>
                </a:lnTo>
                <a:close/>
              </a:path>
            </a:pathLst>
          </a:custGeom>
          <a:blipFill>
            <a:blip r:embed="rId7"/>
            <a:stretch>
              <a:fillRect l="0" t="0" r="0" b="0"/>
            </a:stretch>
          </a:blipFill>
        </p:spPr>
      </p:sp>
      <p:sp>
        <p:nvSpPr>
          <p:cNvPr name="TextBox 7" id="7"/>
          <p:cNvSpPr txBox="true"/>
          <p:nvPr/>
        </p:nvSpPr>
        <p:spPr>
          <a:xfrm rot="0">
            <a:off x="2248371" y="736739"/>
            <a:ext cx="7241638" cy="2560927"/>
          </a:xfrm>
          <a:prstGeom prst="rect">
            <a:avLst/>
          </a:prstGeom>
        </p:spPr>
        <p:txBody>
          <a:bodyPr anchor="t" rtlCol="false" tIns="0" lIns="0" bIns="0" rIns="0">
            <a:spAutoFit/>
          </a:bodyPr>
          <a:lstStyle/>
          <a:p>
            <a:pPr algn="l" marL="0" indent="0" lvl="0">
              <a:lnSpc>
                <a:spcPts val="9903"/>
              </a:lnSpc>
            </a:pPr>
            <a:r>
              <a:rPr lang="en-US" sz="9431" spc="924">
                <a:solidFill>
                  <a:srgbClr val="231F20"/>
                </a:solidFill>
                <a:latin typeface="Oswald Bold"/>
                <a:ea typeface="Oswald Bold"/>
                <a:cs typeface="Oswald Bold"/>
                <a:sym typeface="Oswald Bold"/>
              </a:rPr>
              <a:t>SUMMARY STATITICS</a:t>
            </a:r>
          </a:p>
        </p:txBody>
      </p:sp>
      <p:sp>
        <p:nvSpPr>
          <p:cNvPr name="TextBox 8" id="8"/>
          <p:cNvSpPr txBox="true"/>
          <p:nvPr/>
        </p:nvSpPr>
        <p:spPr>
          <a:xfrm rot="0">
            <a:off x="2083494" y="3094890"/>
            <a:ext cx="6162866" cy="6231312"/>
          </a:xfrm>
          <a:prstGeom prst="rect">
            <a:avLst/>
          </a:prstGeom>
        </p:spPr>
        <p:txBody>
          <a:bodyPr anchor="t" rtlCol="false" tIns="0" lIns="0" bIns="0" rIns="0">
            <a:spAutoFit/>
          </a:bodyPr>
          <a:lstStyle/>
          <a:p>
            <a:pPr algn="l">
              <a:lnSpc>
                <a:spcPts val="3160"/>
              </a:lnSpc>
            </a:pPr>
          </a:p>
          <a:p>
            <a:pPr algn="l" marL="494517" indent="-247258" lvl="1">
              <a:lnSpc>
                <a:spcPts val="3160"/>
              </a:lnSpc>
              <a:buFont typeface="Arial"/>
              <a:buChar char="•"/>
            </a:pPr>
            <a:r>
              <a:rPr lang="en-US" sz="2290" spc="224">
                <a:solidFill>
                  <a:srgbClr val="231F20"/>
                </a:solidFill>
                <a:latin typeface="DM Sans"/>
                <a:ea typeface="DM Sans"/>
                <a:cs typeface="DM Sans"/>
                <a:sym typeface="DM Sans"/>
              </a:rPr>
              <a:t> Score: Average scoreindicating some highly popular posts.</a:t>
            </a:r>
          </a:p>
          <a:p>
            <a:pPr algn="l" marL="494517" indent="-247258" lvl="1">
              <a:lnSpc>
                <a:spcPts val="3160"/>
              </a:lnSpc>
              <a:buFont typeface="Arial"/>
              <a:buChar char="•"/>
            </a:pPr>
            <a:r>
              <a:rPr lang="en-US" sz="2290" spc="224">
                <a:solidFill>
                  <a:srgbClr val="231F20"/>
                </a:solidFill>
                <a:latin typeface="DM Sans"/>
                <a:ea typeface="DM Sans"/>
                <a:cs typeface="DM Sans"/>
                <a:sym typeface="DM Sans"/>
              </a:rPr>
              <a:t>Number of Comments: On average, posts have ~100 comments, ranging from 0 to 8979, with a median of 15, showing varied engagement.</a:t>
            </a:r>
          </a:p>
          <a:p>
            <a:pPr algn="l" marL="494517" indent="-247258" lvl="1">
              <a:lnSpc>
                <a:spcPts val="3160"/>
              </a:lnSpc>
              <a:buFont typeface="Arial"/>
              <a:buChar char="•"/>
            </a:pPr>
            <a:r>
              <a:rPr lang="en-US" sz="2290" spc="224">
                <a:solidFill>
                  <a:srgbClr val="231F20"/>
                </a:solidFill>
                <a:latin typeface="DM Sans"/>
                <a:ea typeface="DM Sans"/>
                <a:cs typeface="DM Sans"/>
                <a:sym typeface="DM Sans"/>
              </a:rPr>
              <a:t>Upvote Ratio: Most posts having a positive reception (median 0.86) and a range from 0.09 to 1.0.</a:t>
            </a:r>
          </a:p>
          <a:p>
            <a:pPr algn="l" marL="494517" indent="-247258" lvl="1">
              <a:lnSpc>
                <a:spcPts val="3160"/>
              </a:lnSpc>
              <a:buFont typeface="Arial"/>
              <a:buChar char="•"/>
            </a:pPr>
            <a:r>
              <a:rPr lang="en-US" sz="2290" spc="224">
                <a:solidFill>
                  <a:srgbClr val="231F20"/>
                </a:solidFill>
                <a:latin typeface="DM Sans"/>
                <a:ea typeface="DM Sans"/>
                <a:cs typeface="DM Sans"/>
                <a:sym typeface="DM Sans"/>
              </a:rPr>
              <a:t>Variation: High standard deviations in scores (2614.2) and comments (274.7) indicate significant variability in post popularity and engagement.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2096468" y="1177787"/>
            <a:ext cx="14095064" cy="5793972"/>
          </a:xfrm>
          <a:custGeom>
            <a:avLst/>
            <a:gdLst/>
            <a:ahLst/>
            <a:cxnLst/>
            <a:rect r="r" b="b" t="t" l="l"/>
            <a:pathLst>
              <a:path h="5793972" w="14095064">
                <a:moveTo>
                  <a:pt x="0" y="0"/>
                </a:moveTo>
                <a:lnTo>
                  <a:pt x="14095064" y="0"/>
                </a:lnTo>
                <a:lnTo>
                  <a:pt x="14095064" y="5793972"/>
                </a:lnTo>
                <a:lnTo>
                  <a:pt x="0" y="5793972"/>
                </a:lnTo>
                <a:lnTo>
                  <a:pt x="0" y="0"/>
                </a:lnTo>
                <a:close/>
              </a:path>
            </a:pathLst>
          </a:custGeom>
          <a:blipFill>
            <a:blip r:embed="rId2"/>
            <a:stretch>
              <a:fillRect l="-1229" t="0" r="-1229" b="0"/>
            </a:stretch>
          </a:blipFill>
        </p:spPr>
      </p:sp>
      <p:sp>
        <p:nvSpPr>
          <p:cNvPr name="TextBox 6" id="6"/>
          <p:cNvSpPr txBox="true"/>
          <p:nvPr/>
        </p:nvSpPr>
        <p:spPr>
          <a:xfrm rot="0">
            <a:off x="871558" y="7219726"/>
            <a:ext cx="16544884" cy="2363871"/>
          </a:xfrm>
          <a:prstGeom prst="rect">
            <a:avLst/>
          </a:prstGeom>
        </p:spPr>
        <p:txBody>
          <a:bodyPr anchor="t" rtlCol="false" tIns="0" lIns="0" bIns="0" rIns="0">
            <a:spAutoFit/>
          </a:bodyPr>
          <a:lstStyle/>
          <a:p>
            <a:pPr algn="l">
              <a:lnSpc>
                <a:spcPts val="3776"/>
              </a:lnSpc>
            </a:pPr>
            <a:r>
              <a:rPr lang="en-US" sz="2736" spc="268">
                <a:solidFill>
                  <a:srgbClr val="F5FFF5"/>
                </a:solidFill>
                <a:latin typeface="DM Sans"/>
                <a:ea typeface="DM Sans"/>
                <a:cs typeface="DM Sans"/>
                <a:sym typeface="DM Sans"/>
              </a:rPr>
              <a:t>There are clear peaks in the number of posts and total scores, suggesting periods of heightened interest or activity related to ChatGPT and AI topics.</a:t>
            </a:r>
          </a:p>
          <a:p>
            <a:pPr algn="l">
              <a:lnSpc>
                <a:spcPts val="3776"/>
              </a:lnSpc>
            </a:pPr>
            <a:r>
              <a:rPr lang="en-US" sz="2736" spc="268">
                <a:solidFill>
                  <a:srgbClr val="F5FFF5"/>
                </a:solidFill>
                <a:latin typeface="DM Sans"/>
                <a:ea typeface="DM Sans"/>
                <a:cs typeface="DM Sans"/>
                <a:sym typeface="DM Sans"/>
              </a:rPr>
              <a:t>Certain months show a significant spike in both the number of posts and the total score, indicating viral or highly engaging discussions.</a:t>
            </a:r>
          </a:p>
          <a:p>
            <a:pPr algn="l">
              <a:lnSpc>
                <a:spcPts val="3776"/>
              </a:lnSpc>
            </a:pPr>
          </a:p>
        </p:txBody>
      </p:sp>
      <p:sp>
        <p:nvSpPr>
          <p:cNvPr name="Freeform 7" id="7"/>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DF8"/>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60093" y="4434807"/>
            <a:ext cx="2932415" cy="2351362"/>
            <a:chOff x="0" y="0"/>
            <a:chExt cx="1075555" cy="862436"/>
          </a:xfrm>
        </p:grpSpPr>
        <p:sp>
          <p:nvSpPr>
            <p:cNvPr name="Freeform 4" id="4"/>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5" id="5"/>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4260093" y="6895603"/>
            <a:ext cx="2932415" cy="1270090"/>
            <a:chOff x="0" y="0"/>
            <a:chExt cx="1075555" cy="465846"/>
          </a:xfrm>
        </p:grpSpPr>
        <p:sp>
          <p:nvSpPr>
            <p:cNvPr name="Freeform 7" id="7"/>
            <p:cNvSpPr/>
            <p:nvPr/>
          </p:nvSpPr>
          <p:spPr>
            <a:xfrm flipH="false" flipV="false" rot="0">
              <a:off x="0" y="0"/>
              <a:ext cx="1075555" cy="465845"/>
            </a:xfrm>
            <a:custGeom>
              <a:avLst/>
              <a:gdLst/>
              <a:ahLst/>
              <a:cxnLst/>
              <a:rect r="r" b="b" t="t" l="l"/>
              <a:pathLst>
                <a:path h="465845" w="1075555">
                  <a:moveTo>
                    <a:pt x="81844" y="0"/>
                  </a:moveTo>
                  <a:lnTo>
                    <a:pt x="993712" y="0"/>
                  </a:lnTo>
                  <a:cubicBezTo>
                    <a:pt x="1015418" y="0"/>
                    <a:pt x="1036235" y="8623"/>
                    <a:pt x="1051584" y="23971"/>
                  </a:cubicBezTo>
                  <a:cubicBezTo>
                    <a:pt x="1066932" y="39320"/>
                    <a:pt x="1075555" y="60137"/>
                    <a:pt x="1075555" y="81844"/>
                  </a:cubicBezTo>
                  <a:lnTo>
                    <a:pt x="1075555" y="384002"/>
                  </a:lnTo>
                  <a:cubicBezTo>
                    <a:pt x="1075555" y="405708"/>
                    <a:pt x="1066932" y="426525"/>
                    <a:pt x="1051584" y="441874"/>
                  </a:cubicBezTo>
                  <a:cubicBezTo>
                    <a:pt x="1036235" y="457223"/>
                    <a:pt x="1015418" y="465845"/>
                    <a:pt x="993712" y="465845"/>
                  </a:cubicBezTo>
                  <a:lnTo>
                    <a:pt x="81844" y="465845"/>
                  </a:lnTo>
                  <a:cubicBezTo>
                    <a:pt x="60137" y="465845"/>
                    <a:pt x="39320" y="457223"/>
                    <a:pt x="23971" y="441874"/>
                  </a:cubicBezTo>
                  <a:cubicBezTo>
                    <a:pt x="8623" y="426525"/>
                    <a:pt x="0" y="405708"/>
                    <a:pt x="0" y="38400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8" id="8"/>
            <p:cNvSpPr txBox="true"/>
            <p:nvPr/>
          </p:nvSpPr>
          <p:spPr>
            <a:xfrm>
              <a:off x="0" y="-19050"/>
              <a:ext cx="1075555" cy="484896"/>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9070732" y="5281918"/>
            <a:ext cx="2932415" cy="2351362"/>
            <a:chOff x="0" y="0"/>
            <a:chExt cx="1075555" cy="862436"/>
          </a:xfrm>
        </p:grpSpPr>
        <p:sp>
          <p:nvSpPr>
            <p:cNvPr name="Freeform 10" id="10"/>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1" id="11"/>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9070732" y="7742714"/>
            <a:ext cx="2932415" cy="1319220"/>
            <a:chOff x="0" y="0"/>
            <a:chExt cx="1075555" cy="483865"/>
          </a:xfrm>
        </p:grpSpPr>
        <p:sp>
          <p:nvSpPr>
            <p:cNvPr name="Freeform 13" id="13"/>
            <p:cNvSpPr/>
            <p:nvPr/>
          </p:nvSpPr>
          <p:spPr>
            <a:xfrm flipH="false" flipV="false" rot="0">
              <a:off x="0" y="0"/>
              <a:ext cx="1075555" cy="483865"/>
            </a:xfrm>
            <a:custGeom>
              <a:avLst/>
              <a:gdLst/>
              <a:ahLst/>
              <a:cxnLst/>
              <a:rect r="r" b="b" t="t" l="l"/>
              <a:pathLst>
                <a:path h="483865" w="1075555">
                  <a:moveTo>
                    <a:pt x="81844" y="0"/>
                  </a:moveTo>
                  <a:lnTo>
                    <a:pt x="993712" y="0"/>
                  </a:lnTo>
                  <a:cubicBezTo>
                    <a:pt x="1015418" y="0"/>
                    <a:pt x="1036235" y="8623"/>
                    <a:pt x="1051584" y="23971"/>
                  </a:cubicBezTo>
                  <a:cubicBezTo>
                    <a:pt x="1066932" y="39320"/>
                    <a:pt x="1075555" y="60137"/>
                    <a:pt x="1075555" y="81844"/>
                  </a:cubicBezTo>
                  <a:lnTo>
                    <a:pt x="1075555" y="402022"/>
                  </a:lnTo>
                  <a:cubicBezTo>
                    <a:pt x="1075555" y="447223"/>
                    <a:pt x="1038913" y="483865"/>
                    <a:pt x="993712" y="483865"/>
                  </a:cubicBezTo>
                  <a:lnTo>
                    <a:pt x="81844" y="483865"/>
                  </a:lnTo>
                  <a:cubicBezTo>
                    <a:pt x="60137" y="483865"/>
                    <a:pt x="39320" y="475243"/>
                    <a:pt x="23971" y="459894"/>
                  </a:cubicBezTo>
                  <a:cubicBezTo>
                    <a:pt x="8623" y="444545"/>
                    <a:pt x="0" y="423728"/>
                    <a:pt x="0" y="40202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4" id="14"/>
            <p:cNvSpPr txBox="true"/>
            <p:nvPr/>
          </p:nvSpPr>
          <p:spPr>
            <a:xfrm>
              <a:off x="0" y="-19050"/>
              <a:ext cx="1075555" cy="502915"/>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3046312" y="3696538"/>
            <a:ext cx="2932415" cy="2351362"/>
            <a:chOff x="0" y="0"/>
            <a:chExt cx="1075555" cy="862436"/>
          </a:xfrm>
        </p:grpSpPr>
        <p:sp>
          <p:nvSpPr>
            <p:cNvPr name="Freeform 16" id="16"/>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7" id="17"/>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8" id="18"/>
          <p:cNvGrpSpPr/>
          <p:nvPr/>
        </p:nvGrpSpPr>
        <p:grpSpPr>
          <a:xfrm rot="0">
            <a:off x="13046312" y="6157334"/>
            <a:ext cx="2932415" cy="1325176"/>
            <a:chOff x="0" y="0"/>
            <a:chExt cx="1075555" cy="486050"/>
          </a:xfrm>
        </p:grpSpPr>
        <p:sp>
          <p:nvSpPr>
            <p:cNvPr name="Freeform 19" id="19"/>
            <p:cNvSpPr/>
            <p:nvPr/>
          </p:nvSpPr>
          <p:spPr>
            <a:xfrm flipH="false" flipV="false" rot="0">
              <a:off x="0" y="0"/>
              <a:ext cx="1075555" cy="486050"/>
            </a:xfrm>
            <a:custGeom>
              <a:avLst/>
              <a:gdLst/>
              <a:ahLst/>
              <a:cxnLst/>
              <a:rect r="r" b="b" t="t" l="l"/>
              <a:pathLst>
                <a:path h="486050" w="1075555">
                  <a:moveTo>
                    <a:pt x="81844" y="0"/>
                  </a:moveTo>
                  <a:lnTo>
                    <a:pt x="993712" y="0"/>
                  </a:lnTo>
                  <a:cubicBezTo>
                    <a:pt x="1015418" y="0"/>
                    <a:pt x="1036235" y="8623"/>
                    <a:pt x="1051584" y="23971"/>
                  </a:cubicBezTo>
                  <a:cubicBezTo>
                    <a:pt x="1066932" y="39320"/>
                    <a:pt x="1075555" y="60137"/>
                    <a:pt x="1075555" y="81844"/>
                  </a:cubicBezTo>
                  <a:lnTo>
                    <a:pt x="1075555" y="404206"/>
                  </a:lnTo>
                  <a:cubicBezTo>
                    <a:pt x="1075555" y="425912"/>
                    <a:pt x="1066932" y="446730"/>
                    <a:pt x="1051584" y="462078"/>
                  </a:cubicBezTo>
                  <a:cubicBezTo>
                    <a:pt x="1036235" y="477427"/>
                    <a:pt x="1015418" y="486050"/>
                    <a:pt x="993712" y="486050"/>
                  </a:cubicBezTo>
                  <a:lnTo>
                    <a:pt x="81844" y="486050"/>
                  </a:lnTo>
                  <a:cubicBezTo>
                    <a:pt x="36643" y="486050"/>
                    <a:pt x="0" y="449407"/>
                    <a:pt x="0" y="404206"/>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0" id="20"/>
            <p:cNvSpPr txBox="true"/>
            <p:nvPr/>
          </p:nvSpPr>
          <p:spPr>
            <a:xfrm>
              <a:off x="0" y="-19050"/>
              <a:ext cx="1075555" cy="505100"/>
            </a:xfrm>
            <a:prstGeom prst="rect">
              <a:avLst/>
            </a:prstGeom>
          </p:spPr>
          <p:txBody>
            <a:bodyPr anchor="ctr" rtlCol="false" tIns="50800" lIns="50800" bIns="50800" rIns="50800"/>
            <a:lstStyle/>
            <a:p>
              <a:pPr algn="ctr">
                <a:lnSpc>
                  <a:spcPts val="2859"/>
                </a:lnSpc>
              </a:pPr>
            </a:p>
          </p:txBody>
        </p:sp>
      </p:grpSp>
      <p:sp>
        <p:nvSpPr>
          <p:cNvPr name="Freeform 21" id="21"/>
          <p:cNvSpPr/>
          <p:nvPr/>
        </p:nvSpPr>
        <p:spPr>
          <a:xfrm flipH="false" flipV="false" rot="-1885381">
            <a:off x="12211230" y="7822063"/>
            <a:ext cx="1415040" cy="399749"/>
          </a:xfrm>
          <a:custGeom>
            <a:avLst/>
            <a:gdLst/>
            <a:ahLst/>
            <a:cxnLst/>
            <a:rect r="r" b="b" t="t" l="l"/>
            <a:pathLst>
              <a:path h="399749" w="1415040">
                <a:moveTo>
                  <a:pt x="0" y="0"/>
                </a:moveTo>
                <a:lnTo>
                  <a:pt x="1415040" y="0"/>
                </a:lnTo>
                <a:lnTo>
                  <a:pt x="1415040" y="399749"/>
                </a:lnTo>
                <a:lnTo>
                  <a:pt x="0" y="3997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1028700" y="1249937"/>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IN ADDITION</a:t>
            </a:r>
          </a:p>
        </p:txBody>
      </p:sp>
      <p:sp>
        <p:nvSpPr>
          <p:cNvPr name="TextBox 23" id="23"/>
          <p:cNvSpPr txBox="true"/>
          <p:nvPr/>
        </p:nvSpPr>
        <p:spPr>
          <a:xfrm rot="0">
            <a:off x="4448009" y="7065345"/>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AUTHOR/POSTS ANALYSIS</a:t>
            </a:r>
          </a:p>
        </p:txBody>
      </p:sp>
      <p:sp>
        <p:nvSpPr>
          <p:cNvPr name="TextBox 24" id="24"/>
          <p:cNvSpPr txBox="true"/>
          <p:nvPr/>
        </p:nvSpPr>
        <p:spPr>
          <a:xfrm rot="0">
            <a:off x="4470203" y="4603345"/>
            <a:ext cx="2534389" cy="1741142"/>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TO IDENTIFY THE AUTHORS/POSTS THAT ARE HIGHLY ACTIVE AND ARE LIKELY TO PLAY A ROLE IN DRIVING DISCUSSIONS.</a:t>
            </a:r>
          </a:p>
        </p:txBody>
      </p:sp>
      <p:sp>
        <p:nvSpPr>
          <p:cNvPr name="TextBox 25" id="25"/>
          <p:cNvSpPr txBox="true"/>
          <p:nvPr/>
        </p:nvSpPr>
        <p:spPr>
          <a:xfrm rot="0">
            <a:off x="9258648" y="7912457"/>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ENGAGEMENT BY SUBREDDIT</a:t>
            </a:r>
          </a:p>
        </p:txBody>
      </p:sp>
      <p:sp>
        <p:nvSpPr>
          <p:cNvPr name="TextBox 26" id="26"/>
          <p:cNvSpPr txBox="true"/>
          <p:nvPr/>
        </p:nvSpPr>
        <p:spPr>
          <a:xfrm rot="0">
            <a:off x="9280843" y="5450456"/>
            <a:ext cx="2534389" cy="2032053"/>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CHECK WHICH SUBREDDIT HAS THE HIGHEST ENGAGEMENT AND REASONATES WELL WITH THE COMMUNITY --&gt; CHATGPT</a:t>
            </a:r>
          </a:p>
        </p:txBody>
      </p:sp>
      <p:sp>
        <p:nvSpPr>
          <p:cNvPr name="TextBox 27" id="27"/>
          <p:cNvSpPr txBox="true"/>
          <p:nvPr/>
        </p:nvSpPr>
        <p:spPr>
          <a:xfrm rot="0">
            <a:off x="13234228" y="6327076"/>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POST ANALYSIS PER HOUR/DAY </a:t>
            </a:r>
          </a:p>
        </p:txBody>
      </p:sp>
      <p:sp>
        <p:nvSpPr>
          <p:cNvPr name="TextBox 28" id="28"/>
          <p:cNvSpPr txBox="true"/>
          <p:nvPr/>
        </p:nvSpPr>
        <p:spPr>
          <a:xfrm rot="0">
            <a:off x="13256422" y="3865075"/>
            <a:ext cx="2534389" cy="1741142"/>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AT WHAT TIME THE HIGHEST POSTING ACTIVITY ABOUT CHATGPT OCCURS --&gt; WEDNESDAY TO FRIDAY, 5PM TO 7PM </a:t>
            </a:r>
          </a:p>
        </p:txBody>
      </p:sp>
      <p:sp>
        <p:nvSpPr>
          <p:cNvPr name="Freeform 29" id="29"/>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0" id="30"/>
          <p:cNvSpPr txBox="true"/>
          <p:nvPr/>
        </p:nvSpPr>
        <p:spPr>
          <a:xfrm rot="0">
            <a:off x="1836286" y="2844075"/>
            <a:ext cx="8187907" cy="373093"/>
          </a:xfrm>
          <a:prstGeom prst="rect">
            <a:avLst/>
          </a:prstGeom>
        </p:spPr>
        <p:txBody>
          <a:bodyPr anchor="t" rtlCol="false" tIns="0" lIns="0" bIns="0" rIns="0">
            <a:spAutoFit/>
          </a:bodyPr>
          <a:lstStyle/>
          <a:p>
            <a:pPr algn="l">
              <a:lnSpc>
                <a:spcPts val="3060"/>
              </a:lnSpc>
            </a:pPr>
            <a:r>
              <a:rPr lang="en-US" sz="2186">
                <a:solidFill>
                  <a:srgbClr val="100F0D"/>
                </a:solidFill>
                <a:latin typeface="Montserrat Light"/>
                <a:ea typeface="Montserrat Light"/>
                <a:cs typeface="Montserrat Light"/>
                <a:sym typeface="Montserrat Light"/>
              </a:rPr>
              <a:t>The following EDA were done:</a:t>
            </a:r>
          </a:p>
        </p:txBody>
      </p:sp>
      <p:sp>
        <p:nvSpPr>
          <p:cNvPr name="Freeform 31" id="31"/>
          <p:cNvSpPr/>
          <p:nvPr/>
        </p:nvSpPr>
        <p:spPr>
          <a:xfrm flipH="false" flipV="false" rot="887923">
            <a:off x="-8988762" y="367515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DAGKZpOdg4E</dc:identifier>
  <dcterms:modified xsi:type="dcterms:W3CDTF">2011-08-01T06:04:30Z</dcterms:modified>
  <cp:revision>1</cp:revision>
  <dc:title>Beige Pastel Minimalist Thesis Defense Presentation</dc:title>
</cp:coreProperties>
</file>