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5F9E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40727-DCC4-4243-85E7-D3EC1CFBC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7BB6B-AF24-4C05-B65E-D8D735A68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B3382-AF47-41D5-A184-C9217F1D4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3E82-C92C-46AA-8370-989E97B0C8C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5B7EE-B637-468D-BEDF-40717072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7163E-AC45-4A97-9383-E4999C700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D59D-6D2D-47E5-BA3C-6E35067C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9413-A0D2-41B8-81EE-77FEC2B47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E91D5-B9EE-4E6E-B65E-91A733AE1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5C903-741B-418B-B089-4DE75B2E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3E82-C92C-46AA-8370-989E97B0C8C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3511F-EA3A-440D-9C75-6B128EC2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5B471-950A-49CB-95D2-B2510B16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D59D-6D2D-47E5-BA3C-6E35067C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0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550445-7878-42AB-86AF-C87ECB29D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B7F43-FA80-4699-A316-40FDD0FC4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CEDF4-6794-4697-AB58-D342FABC7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3E82-C92C-46AA-8370-989E97B0C8C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B84F3-6CE4-4F34-A7AE-A969651D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22F22-A6F8-4AF9-8992-89621793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D59D-6D2D-47E5-BA3C-6E35067C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EF80-93C8-41F2-8781-AD221A72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FDC8E-6EEC-4618-A35B-C6BD3B2A1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3106A-58BF-4525-AA95-266A35C0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3E82-C92C-46AA-8370-989E97B0C8C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8F793-D939-4566-8DD8-5D455526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6553F-0E8F-4EF9-9438-5EB5E97C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D59D-6D2D-47E5-BA3C-6E35067C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2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1AF4-DD03-41F3-83D6-C629C3858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3C90D-7A2B-48FE-AD19-F6EDA11F0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37594-8E7A-4081-8DF1-D7028DC7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3E82-C92C-46AA-8370-989E97B0C8C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87B25-DF62-4269-9723-0657D944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5D1A7-52C0-4584-95C6-3BB216F5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D59D-6D2D-47E5-BA3C-6E35067C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7F11-3AB5-46FB-8C09-31B02A65D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B5A94-4883-4AE5-80E8-C1188FE1D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6D640-59CE-4834-94E6-02E14840D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44F14-B38C-4461-95E1-5311C2903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3E82-C92C-46AA-8370-989E97B0C8C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52A3-AD02-4C68-9AB6-F2F3635C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0CCE2-63B9-4AB8-90B5-22FA9810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D59D-6D2D-47E5-BA3C-6E35067C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2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018D-D2F6-4238-A603-9F49BCD5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7337E-16B4-4C37-9969-F7FA0F907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DD29F-5B3F-4F8C-975A-6E747CD14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8B847-27BD-4FEA-89BB-83DCF0623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CCC71-B5E9-43F5-BC8B-A2F023A68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5A4000-A3D1-49A6-9EAC-6135A58CD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3E82-C92C-46AA-8370-989E97B0C8C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363CE-8073-452E-852A-0B097EF7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37F960-DC75-4B57-A50C-47DF9A2C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D59D-6D2D-47E5-BA3C-6E35067C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4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4D6AB-CF60-40DA-9E51-12778D2B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9A65ED-A816-42D3-9176-37D5F1F7B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3E82-C92C-46AA-8370-989E97B0C8C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5E482-5DD3-492D-B851-A5DC8C26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E9B38-F771-4A10-8F75-D7D4ED2C7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D59D-6D2D-47E5-BA3C-6E35067C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4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47E8D-901B-4AFF-8F5B-F0C8BB922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3E82-C92C-46AA-8370-989E97B0C8C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A5027-E212-4D73-8D76-A16DB5E0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85DCE-9668-47D0-9467-120A658D8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D59D-6D2D-47E5-BA3C-6E35067C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69F1-F6E2-4E96-877C-96EC8606F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D1287-FF8F-4D1B-9128-2B2F4AEB3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B3CC5-ED91-4940-9385-665417DB5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4B73F-458F-4441-BA62-D7057FCB7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3E82-C92C-46AA-8370-989E97B0C8C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6190A-D70E-4405-936C-EBFFCEAC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5EAD7-CED1-4902-828B-3D37C469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D59D-6D2D-47E5-BA3C-6E35067C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1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C5E3D-E3C1-4EDF-8BCF-2DDEEFB7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897B11-B7C1-4B02-A01F-F91B62A5A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EB982-E49F-4924-8E2A-AE73E19FD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92292-C019-4D6C-B441-D0624831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3E82-C92C-46AA-8370-989E97B0C8C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64DF3-7C74-4EC3-BC00-875FDA184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DF7C5-9FCF-4083-BFA2-627D1637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D59D-6D2D-47E5-BA3C-6E35067C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1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9E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F69B4C-9BD8-47C8-8F65-5E7C7A687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1B78C-064A-489B-BF17-FFA34C1AF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31EE0-099C-4AF7-915E-5102BECF6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13E82-C92C-46AA-8370-989E97B0C8C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07506-A8AD-4CD8-9ED5-5D61E23E6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24930-4F22-43A5-9973-B27D4A2B1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7D59D-6D2D-47E5-BA3C-6E35067C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3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99471-1D19-4B72-8CE2-6DFBD190F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553" y="1305914"/>
            <a:ext cx="11029827" cy="1468260"/>
          </a:xfrm>
        </p:spPr>
        <p:txBody>
          <a:bodyPr>
            <a:noAutofit/>
          </a:bodyPr>
          <a:lstStyle/>
          <a:p>
            <a:r>
              <a:rPr lang="en-ID" sz="4400" b="1" dirty="0">
                <a:solidFill>
                  <a:schemeClr val="bg1"/>
                </a:solidFill>
                <a:latin typeface="Agency FB" panose="020B0503020202020204" pitchFamily="34" charset="0"/>
              </a:rPr>
              <a:t>DETEKSI DAN PERHITUNGAN JUMLAH LARVA KEPITING RAJUNGAN DENGAN METODE OBJECT DETECTION</a:t>
            </a:r>
            <a:endParaRPr lang="en-US" sz="4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DFEFA6A-E6B8-4D90-85F0-DD0B47024FEB}"/>
              </a:ext>
            </a:extLst>
          </p:cNvPr>
          <p:cNvSpPr txBox="1">
            <a:spLocks/>
          </p:cNvSpPr>
          <p:nvPr/>
        </p:nvSpPr>
        <p:spPr>
          <a:xfrm>
            <a:off x="1676400" y="5221068"/>
            <a:ext cx="9144000" cy="894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Muhammad Arief </a:t>
            </a:r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Wicaksono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</a:p>
          <a:p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D42115302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93D4E4A-6FC8-4292-A3BC-4B13D7CC4A6B}"/>
              </a:ext>
            </a:extLst>
          </p:cNvPr>
          <p:cNvSpPr txBox="1">
            <a:spLocks/>
          </p:cNvSpPr>
          <p:nvPr/>
        </p:nvSpPr>
        <p:spPr>
          <a:xfrm>
            <a:off x="1524000" y="223520"/>
            <a:ext cx="9144000" cy="2702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bg1"/>
                </a:solidFill>
                <a:latin typeface="Bahnschrift" panose="020B0502040204020203" pitchFamily="34" charset="0"/>
              </a:rPr>
              <a:t>Seminar Proposal</a:t>
            </a:r>
            <a:endParaRPr lang="en-US" sz="4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7FC2-8EEE-4CDB-ABC7-E4D7B8F2C786}"/>
              </a:ext>
            </a:extLst>
          </p:cNvPr>
          <p:cNvCxnSpPr>
            <a:cxnSpLocks/>
          </p:cNvCxnSpPr>
          <p:nvPr/>
        </p:nvCxnSpPr>
        <p:spPr>
          <a:xfrm>
            <a:off x="3675380" y="910631"/>
            <a:ext cx="484124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A519C44-46F7-4A92-BFA0-5F35BBE00C28}"/>
              </a:ext>
            </a:extLst>
          </p:cNvPr>
          <p:cNvSpPr/>
          <p:nvPr/>
        </p:nvSpPr>
        <p:spPr>
          <a:xfrm>
            <a:off x="6030305" y="2984511"/>
            <a:ext cx="428322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O</a:t>
            </a:r>
          </a:p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L</a:t>
            </a:r>
          </a:p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E</a:t>
            </a:r>
          </a:p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54007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297FC-CCB7-4A22-BF4A-1E92F9697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48" y="117841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Rancangan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Sistem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27B83-1121-4809-ADB3-948759B2D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21" y="2858105"/>
            <a:ext cx="2116213" cy="2473426"/>
          </a:xfrm>
          <a:prstGeom prst="rect">
            <a:avLst/>
          </a:prstGeom>
        </p:spPr>
      </p:pic>
      <p:pic>
        <p:nvPicPr>
          <p:cNvPr id="1026" name="Picture 2" descr="Image result for raspberry pi vector">
            <a:extLst>
              <a:ext uri="{FF2B5EF4-FFF2-40B4-BE49-F238E27FC236}">
                <a16:creationId xmlns:a16="http://schemas.microsoft.com/office/drawing/2014/main" id="{A3CDE048-FAE5-4E7B-B883-E43680FF5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668" y="782724"/>
            <a:ext cx="1694664" cy="118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088306-F2BD-417D-B32D-3D0C4342449B}"/>
              </a:ext>
            </a:extLst>
          </p:cNvPr>
          <p:cNvSpPr txBox="1"/>
          <p:nvPr/>
        </p:nvSpPr>
        <p:spPr>
          <a:xfrm>
            <a:off x="462746" y="5661878"/>
            <a:ext cx="3244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Sebelum</a:t>
            </a:r>
            <a:r>
              <a:rPr lang="en-US" sz="1200" dirty="0"/>
              <a:t> Zoea yang </a:t>
            </a:r>
            <a:r>
              <a:rPr lang="en-US" sz="1200" dirty="0" err="1"/>
              <a:t>dipanen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bak</a:t>
            </a:r>
            <a:r>
              <a:rPr lang="en-US" sz="1200" dirty="0"/>
              <a:t> </a:t>
            </a:r>
            <a:r>
              <a:rPr lang="en-US" sz="1200" dirty="0" err="1"/>
              <a:t>penetasan</a:t>
            </a:r>
            <a:endParaRPr lang="en-US" sz="1200" dirty="0"/>
          </a:p>
          <a:p>
            <a:r>
              <a:rPr lang="en-US" sz="1200" dirty="0" err="1"/>
              <a:t>Dipindahkan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bak</a:t>
            </a:r>
            <a:r>
              <a:rPr lang="en-US" sz="1200" dirty="0"/>
              <a:t> </a:t>
            </a:r>
            <a:r>
              <a:rPr lang="en-US" sz="1200" dirty="0" err="1"/>
              <a:t>pemeliharaan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</a:p>
          <a:p>
            <a:r>
              <a:rPr lang="en-US" sz="1200" dirty="0" err="1"/>
              <a:t>wadah</a:t>
            </a:r>
            <a:r>
              <a:rPr lang="en-US" sz="1200" dirty="0"/>
              <a:t> 1 Liter, </a:t>
            </a:r>
            <a:r>
              <a:rPr lang="en-US" sz="1200" dirty="0" err="1"/>
              <a:t>kamera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mengambil</a:t>
            </a:r>
            <a:r>
              <a:rPr lang="en-US" sz="1200" dirty="0"/>
              <a:t> </a:t>
            </a:r>
            <a:r>
              <a:rPr lang="en-US" sz="1200" dirty="0" err="1"/>
              <a:t>gambar</a:t>
            </a:r>
            <a:endParaRPr lang="en-US" sz="1200" dirty="0"/>
          </a:p>
          <a:p>
            <a:r>
              <a:rPr lang="en-US" sz="1200" dirty="0"/>
              <a:t>larva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BBF3DF-1039-42F4-995D-C40C7A64D16A}"/>
              </a:ext>
            </a:extLst>
          </p:cNvPr>
          <p:cNvCxnSpPr>
            <a:cxnSpLocks/>
          </p:cNvCxnSpPr>
          <p:nvPr/>
        </p:nvCxnSpPr>
        <p:spPr>
          <a:xfrm>
            <a:off x="396071" y="1189829"/>
            <a:ext cx="459502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Image result for database flat design png">
            <a:extLst>
              <a:ext uri="{FF2B5EF4-FFF2-40B4-BE49-F238E27FC236}">
                <a16:creationId xmlns:a16="http://schemas.microsoft.com/office/drawing/2014/main" id="{83A42935-D96D-4CE4-9926-88F99E4FD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079" y="311205"/>
            <a:ext cx="1943838" cy="194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BEBB4EA7-34EF-4803-9A97-FD4C6F01FC78}"/>
              </a:ext>
            </a:extLst>
          </p:cNvPr>
          <p:cNvSpPr/>
          <p:nvPr/>
        </p:nvSpPr>
        <p:spPr>
          <a:xfrm>
            <a:off x="7078709" y="1189829"/>
            <a:ext cx="2335623" cy="456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19ECD9-02D0-4D41-ADB5-13AC0053C22A}"/>
              </a:ext>
            </a:extLst>
          </p:cNvPr>
          <p:cNvSpPr txBox="1"/>
          <p:nvPr/>
        </p:nvSpPr>
        <p:spPr>
          <a:xfrm>
            <a:off x="5248669" y="2093042"/>
            <a:ext cx="34952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Gambar larva </a:t>
            </a:r>
            <a:r>
              <a:rPr lang="en-US" sz="1200" dirty="0" err="1"/>
              <a:t>kemudian</a:t>
            </a:r>
            <a:r>
              <a:rPr lang="en-US" sz="1200" dirty="0"/>
              <a:t> di </a:t>
            </a:r>
            <a:r>
              <a:rPr lang="en-US" sz="1200" dirty="0" err="1"/>
              <a:t>kirim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Raspberry pi 3 dan di proses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mendeteksi</a:t>
            </a:r>
            <a:r>
              <a:rPr lang="en-US" sz="1200" dirty="0"/>
              <a:t> larva yang </a:t>
            </a:r>
            <a:r>
              <a:rPr lang="en-US" sz="1200" dirty="0" err="1"/>
              <a:t>ada</a:t>
            </a:r>
            <a:r>
              <a:rPr lang="en-US" sz="1200" dirty="0"/>
              <a:t> pada </a:t>
            </a:r>
            <a:r>
              <a:rPr lang="en-US" sz="1200" dirty="0" err="1"/>
              <a:t>gambar</a:t>
            </a:r>
            <a:r>
              <a:rPr lang="en-US" sz="1200" dirty="0"/>
              <a:t>, </a:t>
            </a:r>
            <a:r>
              <a:rPr lang="en-US" sz="1200" dirty="0" err="1"/>
              <a:t>lalu</a:t>
            </a:r>
            <a:r>
              <a:rPr lang="en-US" sz="1200" dirty="0"/>
              <a:t> </a:t>
            </a:r>
            <a:r>
              <a:rPr lang="en-US" sz="1200" dirty="0" err="1"/>
              <a:t>kemudian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dilakukan</a:t>
            </a:r>
            <a:r>
              <a:rPr lang="en-US" sz="1200" dirty="0"/>
              <a:t> </a:t>
            </a:r>
            <a:r>
              <a:rPr lang="en-US" sz="1200" dirty="0" err="1"/>
              <a:t>perhitungan</a:t>
            </a:r>
            <a:r>
              <a:rPr lang="en-US" sz="1200" dirty="0"/>
              <a:t> </a:t>
            </a:r>
            <a:r>
              <a:rPr lang="en-US" sz="1200" dirty="0" err="1"/>
              <a:t>jumlah</a:t>
            </a:r>
            <a:r>
              <a:rPr lang="en-US" sz="1200" dirty="0"/>
              <a:t> larva pada 1 </a:t>
            </a:r>
            <a:r>
              <a:rPr lang="en-US" sz="1200" dirty="0" err="1"/>
              <a:t>gambar</a:t>
            </a:r>
            <a:r>
              <a:rPr lang="en-US" sz="1200" dirty="0"/>
              <a:t>. Hal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dilakukan</a:t>
            </a:r>
            <a:r>
              <a:rPr lang="en-US" sz="1200" dirty="0"/>
              <a:t> </a:t>
            </a:r>
            <a:r>
              <a:rPr lang="en-US" sz="1200" dirty="0" err="1"/>
              <a:t>berulang-ulang</a:t>
            </a:r>
            <a:r>
              <a:rPr lang="en-US" sz="1200" dirty="0"/>
              <a:t> </a:t>
            </a:r>
            <a:r>
              <a:rPr lang="en-US" sz="1200" dirty="0" err="1"/>
              <a:t>sebanyak</a:t>
            </a:r>
            <a:r>
              <a:rPr lang="en-US" sz="1200" dirty="0"/>
              <a:t> 10 </a:t>
            </a:r>
            <a:r>
              <a:rPr lang="en-US" sz="1200" dirty="0" err="1"/>
              <a:t>gambar</a:t>
            </a:r>
            <a:r>
              <a:rPr lang="en-US" sz="1200" dirty="0"/>
              <a:t>, </a:t>
            </a:r>
            <a:r>
              <a:rPr lang="en-US" sz="1200" dirty="0" err="1"/>
              <a:t>lalu</a:t>
            </a:r>
            <a:r>
              <a:rPr lang="en-US" sz="1200" dirty="0"/>
              <a:t> total larva </a:t>
            </a:r>
            <a:r>
              <a:rPr lang="en-US" sz="1200" dirty="0" err="1"/>
              <a:t>dari</a:t>
            </a:r>
            <a:r>
              <a:rPr lang="en-US" sz="1200" dirty="0"/>
              <a:t> 10 </a:t>
            </a:r>
            <a:r>
              <a:rPr lang="en-US" sz="1200" dirty="0" err="1"/>
              <a:t>wadah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di rata-</a:t>
            </a:r>
            <a:r>
              <a:rPr lang="en-US" sz="1200" dirty="0" err="1"/>
              <a:t>ratakan</a:t>
            </a:r>
            <a:r>
              <a:rPr lang="en-US" sz="1200" dirty="0"/>
              <a:t> </a:t>
            </a:r>
            <a:r>
              <a:rPr lang="en-US" sz="1200" dirty="0" err="1"/>
              <a:t>kemudian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rata-</a:t>
            </a:r>
            <a:r>
              <a:rPr lang="en-US" sz="1200" dirty="0" err="1"/>
              <a:t>ratanya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dikalikan</a:t>
            </a:r>
            <a:r>
              <a:rPr lang="en-US" sz="1200" dirty="0"/>
              <a:t> 20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mendapatkan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akhir</a:t>
            </a:r>
            <a:endParaRPr lang="en-US" sz="120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FCC76DFA-3903-4D2B-81C3-40D3788936D7}"/>
              </a:ext>
            </a:extLst>
          </p:cNvPr>
          <p:cNvSpPr/>
          <p:nvPr/>
        </p:nvSpPr>
        <p:spPr>
          <a:xfrm rot="19162051">
            <a:off x="2997134" y="2673480"/>
            <a:ext cx="2593731" cy="456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8BE617-7993-4AF2-9A59-CB9EF622307B}"/>
              </a:ext>
            </a:extLst>
          </p:cNvPr>
          <p:cNvSpPr txBox="1"/>
          <p:nvPr/>
        </p:nvSpPr>
        <p:spPr>
          <a:xfrm>
            <a:off x="9798079" y="2295966"/>
            <a:ext cx="19438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Informasi</a:t>
            </a:r>
            <a:r>
              <a:rPr lang="en-US" sz="1200" dirty="0"/>
              <a:t> </a:t>
            </a:r>
            <a:r>
              <a:rPr lang="en-US" sz="1200" dirty="0" err="1"/>
              <a:t>terkait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akhir</a:t>
            </a:r>
            <a:r>
              <a:rPr lang="en-US" sz="1200" dirty="0"/>
              <a:t> </a:t>
            </a:r>
            <a:r>
              <a:rPr lang="en-US" sz="1200" dirty="0" err="1"/>
              <a:t>kemudian</a:t>
            </a:r>
            <a:r>
              <a:rPr lang="en-US" sz="1200" dirty="0"/>
              <a:t> di </a:t>
            </a:r>
            <a:r>
              <a:rPr lang="en-US" sz="1200" dirty="0" err="1"/>
              <a:t>masukkan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database yang </a:t>
            </a:r>
            <a:r>
              <a:rPr lang="en-US" sz="1200" dirty="0" err="1"/>
              <a:t>nantinya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di </a:t>
            </a:r>
            <a:r>
              <a:rPr lang="en-US" sz="1200" dirty="0" err="1"/>
              <a:t>tampilkan</a:t>
            </a:r>
            <a:r>
              <a:rPr lang="en-US" sz="1200" dirty="0"/>
              <a:t> </a:t>
            </a:r>
            <a:r>
              <a:rPr lang="en-US" sz="1200" dirty="0" err="1"/>
              <a:t>melalui</a:t>
            </a:r>
            <a:r>
              <a:rPr lang="en-US" sz="1200" dirty="0"/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354371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781C69-8924-4952-8E02-BFCD4E87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48" y="117841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Latar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Belakang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Masalah</a:t>
            </a:r>
            <a:endParaRPr 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194A01-AB09-4CA3-92F9-6334D23600DA}"/>
              </a:ext>
            </a:extLst>
          </p:cNvPr>
          <p:cNvCxnSpPr>
            <a:cxnSpLocks/>
          </p:cNvCxnSpPr>
          <p:nvPr/>
        </p:nvCxnSpPr>
        <p:spPr>
          <a:xfrm>
            <a:off x="396071" y="1189829"/>
            <a:ext cx="598948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28DCE3-157D-4987-83E2-B86057B9DA36}"/>
              </a:ext>
            </a:extLst>
          </p:cNvPr>
          <p:cNvSpPr/>
          <p:nvPr/>
        </p:nvSpPr>
        <p:spPr>
          <a:xfrm>
            <a:off x="771525" y="1527174"/>
            <a:ext cx="4724400" cy="244792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Larva </a:t>
            </a:r>
            <a:r>
              <a:rPr lang="en-US" sz="2400" dirty="0" err="1">
                <a:solidFill>
                  <a:schemeClr val="tx1"/>
                </a:solidFill>
              </a:rPr>
              <a:t>Rajungan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berada</a:t>
            </a:r>
            <a:r>
              <a:rPr lang="en-US" sz="2400" dirty="0">
                <a:solidFill>
                  <a:schemeClr val="tx1"/>
                </a:solidFill>
              </a:rPr>
              <a:t> di </a:t>
            </a:r>
            <a:r>
              <a:rPr lang="en-US" sz="2400" dirty="0" err="1">
                <a:solidFill>
                  <a:schemeClr val="tx1"/>
                </a:solidFill>
              </a:rPr>
              <a:t>Balai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Perikanan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Budidaya</a:t>
            </a:r>
            <a:r>
              <a:rPr lang="en-US" sz="2400" dirty="0">
                <a:solidFill>
                  <a:schemeClr val="tx1"/>
                </a:solidFill>
              </a:rPr>
              <a:t> Air </a:t>
            </a:r>
            <a:r>
              <a:rPr lang="en-US" sz="2400" dirty="0" err="1">
                <a:solidFill>
                  <a:schemeClr val="tx1"/>
                </a:solidFill>
              </a:rPr>
              <a:t>Payau</a:t>
            </a:r>
            <a:r>
              <a:rPr lang="en-US" sz="2400" dirty="0">
                <a:solidFill>
                  <a:schemeClr val="tx1"/>
                </a:solidFill>
              </a:rPr>
              <a:t> (BPBAP) </a:t>
            </a:r>
            <a:r>
              <a:rPr lang="en-US" sz="2400" dirty="0" err="1">
                <a:solidFill>
                  <a:schemeClr val="tx1"/>
                </a:solidFill>
              </a:rPr>
              <a:t>Takalar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memiliki</a:t>
            </a:r>
            <a:r>
              <a:rPr lang="en-US" sz="2400" dirty="0">
                <a:solidFill>
                  <a:schemeClr val="tx1"/>
                </a:solidFill>
              </a:rPr>
              <a:t> survival rate </a:t>
            </a:r>
            <a:r>
              <a:rPr lang="en-US" sz="2400" dirty="0" err="1">
                <a:solidFill>
                  <a:schemeClr val="tx1"/>
                </a:solidFill>
              </a:rPr>
              <a:t>sebesar</a:t>
            </a:r>
            <a:r>
              <a:rPr lang="en-US" sz="2400" dirty="0">
                <a:solidFill>
                  <a:schemeClr val="tx1"/>
                </a:solidFill>
              </a:rPr>
              <a:t> 50%.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194610-C1FC-4E53-9B7D-80754D295EF2}"/>
              </a:ext>
            </a:extLst>
          </p:cNvPr>
          <p:cNvSpPr/>
          <p:nvPr/>
        </p:nvSpPr>
        <p:spPr>
          <a:xfrm>
            <a:off x="587648" y="1330750"/>
            <a:ext cx="495300" cy="4953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74F5560-3428-42BF-A3FB-1278134465A5}"/>
              </a:ext>
            </a:extLst>
          </p:cNvPr>
          <p:cNvSpPr/>
          <p:nvPr/>
        </p:nvSpPr>
        <p:spPr>
          <a:xfrm>
            <a:off x="6746602" y="1527174"/>
            <a:ext cx="4724400" cy="2447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solidFill>
                  <a:schemeClr val="tx1"/>
                </a:solidFill>
              </a:rPr>
              <a:t>Namun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nilai</a:t>
            </a:r>
            <a:r>
              <a:rPr lang="en-US" sz="2200" dirty="0">
                <a:solidFill>
                  <a:schemeClr val="tx1"/>
                </a:solidFill>
              </a:rPr>
              <a:t> 50% </a:t>
            </a:r>
            <a:r>
              <a:rPr lang="en-US" sz="2200" dirty="0" err="1">
                <a:solidFill>
                  <a:schemeClr val="tx1"/>
                </a:solidFill>
              </a:rPr>
              <a:t>ini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hanyalah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perkiraan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dari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pembudidaya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saja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tanpa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ada</a:t>
            </a:r>
            <a:r>
              <a:rPr lang="en-US" sz="2200" dirty="0">
                <a:solidFill>
                  <a:schemeClr val="tx1"/>
                </a:solidFill>
              </a:rPr>
              <a:t> formula </a:t>
            </a:r>
            <a:r>
              <a:rPr lang="en-US" sz="2200" dirty="0" err="1">
                <a:solidFill>
                  <a:schemeClr val="tx1"/>
                </a:solidFill>
              </a:rPr>
              <a:t>untuk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menghitungnya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mereka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menghitung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jumlah</a:t>
            </a:r>
            <a:r>
              <a:rPr lang="en-US" sz="2200" dirty="0">
                <a:solidFill>
                  <a:schemeClr val="tx1"/>
                </a:solidFill>
              </a:rPr>
              <a:t> larva </a:t>
            </a:r>
            <a:r>
              <a:rPr lang="en-US" sz="2200" dirty="0" err="1">
                <a:solidFill>
                  <a:schemeClr val="tx1"/>
                </a:solidFill>
              </a:rPr>
              <a:t>dalam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satu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kolam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dengan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metode</a:t>
            </a:r>
            <a:r>
              <a:rPr lang="en-US" sz="2200" dirty="0">
                <a:solidFill>
                  <a:schemeClr val="tx1"/>
                </a:solidFill>
              </a:rPr>
              <a:t> sampling.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8792E0-2BAD-4D56-9714-D80278DF7B12}"/>
              </a:ext>
            </a:extLst>
          </p:cNvPr>
          <p:cNvSpPr/>
          <p:nvPr/>
        </p:nvSpPr>
        <p:spPr>
          <a:xfrm>
            <a:off x="6562725" y="1330750"/>
            <a:ext cx="495300" cy="4953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103FDD-5633-4622-8821-A4FE2F20E14C}"/>
              </a:ext>
            </a:extLst>
          </p:cNvPr>
          <p:cNvSpPr/>
          <p:nvPr/>
        </p:nvSpPr>
        <p:spPr>
          <a:xfrm>
            <a:off x="720998" y="4255293"/>
            <a:ext cx="4724400" cy="24479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Para </a:t>
            </a:r>
            <a:r>
              <a:rPr lang="en-US" dirty="0" err="1">
                <a:solidFill>
                  <a:schemeClr val="tx1"/>
                </a:solidFill>
              </a:rPr>
              <a:t>pembudidaya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mengambil</a:t>
            </a:r>
            <a:r>
              <a:rPr lang="en-US" dirty="0">
                <a:solidFill>
                  <a:schemeClr val="tx1"/>
                </a:solidFill>
              </a:rPr>
              <a:t> 100mL air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wadah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memperkirakan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berapa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jumlah</a:t>
            </a:r>
            <a:r>
              <a:rPr lang="en-US" dirty="0">
                <a:solidFill>
                  <a:schemeClr val="tx1"/>
                </a:solidFill>
              </a:rPr>
              <a:t> larva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1 </a:t>
            </a:r>
            <a:r>
              <a:rPr lang="en-US" dirty="0" err="1">
                <a:solidFill>
                  <a:schemeClr val="tx1"/>
                </a:solidFill>
              </a:rPr>
              <a:t>wadah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tersebut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mereka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melakukan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perhitungan</a:t>
            </a:r>
            <a:r>
              <a:rPr lang="en-US" dirty="0">
                <a:solidFill>
                  <a:schemeClr val="tx1"/>
                </a:solidFill>
              </a:rPr>
              <a:t> sampling </a:t>
            </a:r>
            <a:r>
              <a:rPr lang="en-US" dirty="0" err="1">
                <a:solidFill>
                  <a:schemeClr val="tx1"/>
                </a:solidFill>
              </a:rPr>
              <a:t>sekitar</a:t>
            </a:r>
            <a:r>
              <a:rPr lang="en-US" dirty="0">
                <a:solidFill>
                  <a:schemeClr val="tx1"/>
                </a:solidFill>
              </a:rPr>
              <a:t> 3 kali, </a:t>
            </a:r>
            <a:r>
              <a:rPr lang="en-US" dirty="0" err="1">
                <a:solidFill>
                  <a:schemeClr val="tx1"/>
                </a:solidFill>
              </a:rPr>
              <a:t>kemudian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mereka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mengalikan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jumlah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totalnya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200.000 yang </a:t>
            </a:r>
            <a:r>
              <a:rPr lang="en-US" dirty="0" err="1">
                <a:solidFill>
                  <a:schemeClr val="tx1"/>
                </a:solidFill>
              </a:rPr>
              <a:t>dimana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nilai</a:t>
            </a:r>
            <a:r>
              <a:rPr lang="en-US" dirty="0">
                <a:solidFill>
                  <a:schemeClr val="tx1"/>
                </a:solidFill>
              </a:rPr>
              <a:t> 200.000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merupakan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jumlah</a:t>
            </a:r>
            <a:r>
              <a:rPr lang="en-US" dirty="0">
                <a:solidFill>
                  <a:schemeClr val="tx1"/>
                </a:solidFill>
              </a:rPr>
              <a:t> air pada </a:t>
            </a:r>
            <a:r>
              <a:rPr lang="en-US" dirty="0" err="1">
                <a:solidFill>
                  <a:schemeClr val="tx1"/>
                </a:solidFill>
              </a:rPr>
              <a:t>kolam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pemeliharaan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60BD5DD-6C94-4A81-B137-A82E30529926}"/>
              </a:ext>
            </a:extLst>
          </p:cNvPr>
          <p:cNvSpPr/>
          <p:nvPr/>
        </p:nvSpPr>
        <p:spPr>
          <a:xfrm>
            <a:off x="537121" y="4058869"/>
            <a:ext cx="495300" cy="4953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8EF06B9-81D2-409C-A1DF-E247175808A4}"/>
              </a:ext>
            </a:extLst>
          </p:cNvPr>
          <p:cNvSpPr/>
          <p:nvPr/>
        </p:nvSpPr>
        <p:spPr>
          <a:xfrm>
            <a:off x="6746602" y="4255293"/>
            <a:ext cx="4724400" cy="244792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Setelah </a:t>
            </a:r>
            <a:r>
              <a:rPr lang="en-US" sz="2000" dirty="0" err="1">
                <a:solidFill>
                  <a:schemeClr val="tx1"/>
                </a:solidFill>
              </a:rPr>
              <a:t>kurang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lebih</a:t>
            </a:r>
            <a:r>
              <a:rPr lang="en-US" sz="2000" dirty="0">
                <a:solidFill>
                  <a:schemeClr val="tx1"/>
                </a:solidFill>
              </a:rPr>
              <a:t> 15 </a:t>
            </a:r>
            <a:r>
              <a:rPr lang="en-US" sz="2000" dirty="0" err="1">
                <a:solidFill>
                  <a:schemeClr val="tx1"/>
                </a:solidFill>
              </a:rPr>
              <a:t>hari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pembudidaya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mengamati</a:t>
            </a:r>
            <a:r>
              <a:rPr lang="en-US" sz="2000" dirty="0">
                <a:solidFill>
                  <a:schemeClr val="tx1"/>
                </a:solidFill>
              </a:rPr>
              <a:t> dan </a:t>
            </a:r>
            <a:r>
              <a:rPr lang="en-US" sz="2000" dirty="0" err="1">
                <a:solidFill>
                  <a:schemeClr val="tx1"/>
                </a:solidFill>
              </a:rPr>
              <a:t>memperkirakan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seberapa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banyak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jumlah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dari</a:t>
            </a:r>
            <a:r>
              <a:rPr lang="en-US" sz="2000" dirty="0">
                <a:solidFill>
                  <a:schemeClr val="tx1"/>
                </a:solidFill>
              </a:rPr>
              <a:t> larva </a:t>
            </a:r>
            <a:r>
              <a:rPr lang="en-US" sz="2000" dirty="0" err="1">
                <a:solidFill>
                  <a:schemeClr val="tx1"/>
                </a:solidFill>
              </a:rPr>
              <a:t>tahapan</a:t>
            </a:r>
            <a:r>
              <a:rPr lang="en-US" sz="2000" dirty="0">
                <a:solidFill>
                  <a:schemeClr val="tx1"/>
                </a:solidFill>
              </a:rPr>
              <a:t> Zoea yang </a:t>
            </a:r>
            <a:r>
              <a:rPr lang="en-US" sz="2000" dirty="0" err="1">
                <a:solidFill>
                  <a:schemeClr val="tx1"/>
                </a:solidFill>
              </a:rPr>
              <a:t>berubah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menjadi</a:t>
            </a:r>
            <a:r>
              <a:rPr lang="en-US" sz="2000" dirty="0">
                <a:solidFill>
                  <a:schemeClr val="tx1"/>
                </a:solidFill>
              </a:rPr>
              <a:t> megalopa, </a:t>
            </a:r>
            <a:r>
              <a:rPr lang="en-US" sz="2000" dirty="0" err="1">
                <a:solidFill>
                  <a:schemeClr val="tx1"/>
                </a:solidFill>
              </a:rPr>
              <a:t>sehingga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didapatkanlah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nilai</a:t>
            </a:r>
            <a:r>
              <a:rPr lang="en-US" sz="2000" dirty="0">
                <a:solidFill>
                  <a:schemeClr val="tx1"/>
                </a:solidFill>
              </a:rPr>
              <a:t> survival rate </a:t>
            </a:r>
            <a:r>
              <a:rPr lang="en-US" sz="2000" dirty="0" err="1">
                <a:solidFill>
                  <a:schemeClr val="tx1"/>
                </a:solidFill>
              </a:rPr>
              <a:t>sebesar</a:t>
            </a:r>
            <a:r>
              <a:rPr lang="en-US" sz="2000" dirty="0">
                <a:solidFill>
                  <a:schemeClr val="tx1"/>
                </a:solidFill>
              </a:rPr>
              <a:t> 50% </a:t>
            </a:r>
            <a:r>
              <a:rPr lang="en-US" sz="2000" dirty="0" err="1">
                <a:solidFill>
                  <a:schemeClr val="tx1"/>
                </a:solidFill>
              </a:rPr>
              <a:t>ini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33D1D1-A6BC-475F-A86C-E175DE7DDA2F}"/>
              </a:ext>
            </a:extLst>
          </p:cNvPr>
          <p:cNvSpPr/>
          <p:nvPr/>
        </p:nvSpPr>
        <p:spPr>
          <a:xfrm>
            <a:off x="6562725" y="4058869"/>
            <a:ext cx="495300" cy="4953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hnschrift" panose="020B0502040204020203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8782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759370-CF58-445A-A914-FCD8DA742A39}"/>
              </a:ext>
            </a:extLst>
          </p:cNvPr>
          <p:cNvSpPr/>
          <p:nvPr/>
        </p:nvSpPr>
        <p:spPr>
          <a:xfrm>
            <a:off x="6385560" y="0"/>
            <a:ext cx="5918200" cy="7111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781C69-8924-4952-8E02-BFCD4E87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48" y="117841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Rumusan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Masalah</a:t>
            </a:r>
            <a:endParaRPr 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194A01-AB09-4CA3-92F9-6334D23600DA}"/>
              </a:ext>
            </a:extLst>
          </p:cNvPr>
          <p:cNvCxnSpPr>
            <a:cxnSpLocks/>
          </p:cNvCxnSpPr>
          <p:nvPr/>
        </p:nvCxnSpPr>
        <p:spPr>
          <a:xfrm>
            <a:off x="396071" y="1189829"/>
            <a:ext cx="613680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AF3E435-C417-46BB-96AA-B4AD492275D8}"/>
              </a:ext>
            </a:extLst>
          </p:cNvPr>
          <p:cNvSpPr/>
          <p:nvPr/>
        </p:nvSpPr>
        <p:spPr>
          <a:xfrm>
            <a:off x="-365760" y="4229049"/>
            <a:ext cx="5262880" cy="1260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07000"/>
              </a:lnSpc>
              <a:spcAft>
                <a:spcPts val="0"/>
              </a:spcAft>
            </a:pP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menghitung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larva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rajungan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kolam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pemeliharaan</a:t>
            </a:r>
            <a:endParaRPr lang="en-US" sz="32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628D64-FD07-421B-AAE8-C91689C7637B}"/>
              </a:ext>
            </a:extLst>
          </p:cNvPr>
          <p:cNvSpPr/>
          <p:nvPr/>
        </p:nvSpPr>
        <p:spPr>
          <a:xfrm>
            <a:off x="1122680" y="1753565"/>
            <a:ext cx="5262880" cy="1260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Bagaimana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cara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mendeteksi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larva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rajungan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kamera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diatas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air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metode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 detection?</a:t>
            </a: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070152-CAFF-40F3-8C41-DC478B21D740}"/>
              </a:ext>
            </a:extLst>
          </p:cNvPr>
          <p:cNvGrpSpPr/>
          <p:nvPr/>
        </p:nvGrpSpPr>
        <p:grpSpPr>
          <a:xfrm>
            <a:off x="7200629" y="1189829"/>
            <a:ext cx="4991371" cy="4121663"/>
            <a:chOff x="5617294" y="1329657"/>
            <a:chExt cx="3493222" cy="28845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900A057-27A9-4D7E-983B-C0E1C85A5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7294" y="1943331"/>
              <a:ext cx="1796149" cy="2270881"/>
            </a:xfrm>
            <a:prstGeom prst="rect">
              <a:avLst/>
            </a:prstGeom>
          </p:spPr>
        </p:pic>
        <p:pic>
          <p:nvPicPr>
            <p:cNvPr id="1026" name="Picture 2" descr="Image result for magnifier vector png">
              <a:extLst>
                <a:ext uri="{FF2B5EF4-FFF2-40B4-BE49-F238E27FC236}">
                  <a16:creationId xmlns:a16="http://schemas.microsoft.com/office/drawing/2014/main" id="{4A046BEE-D571-4C37-B313-E2CD8689A6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5560" y="1329657"/>
              <a:ext cx="2724956" cy="2831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60164C0-4AC6-45E5-AAB1-E246124F02A3}"/>
              </a:ext>
            </a:extLst>
          </p:cNvPr>
          <p:cNvSpPr/>
          <p:nvPr/>
        </p:nvSpPr>
        <p:spPr>
          <a:xfrm>
            <a:off x="360165" y="1598907"/>
            <a:ext cx="80823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C03A59-3D4E-4E04-9073-A5C8D659C7C7}"/>
              </a:ext>
            </a:extLst>
          </p:cNvPr>
          <p:cNvSpPr/>
          <p:nvPr/>
        </p:nvSpPr>
        <p:spPr>
          <a:xfrm>
            <a:off x="4991494" y="4074391"/>
            <a:ext cx="80823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3036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781C69-8924-4952-8E02-BFCD4E87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48" y="11784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Batasan </a:t>
            </a:r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Masalah</a:t>
            </a:r>
            <a:endParaRPr 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194A01-AB09-4CA3-92F9-6334D23600DA}"/>
              </a:ext>
            </a:extLst>
          </p:cNvPr>
          <p:cNvCxnSpPr>
            <a:cxnSpLocks/>
          </p:cNvCxnSpPr>
          <p:nvPr/>
        </p:nvCxnSpPr>
        <p:spPr>
          <a:xfrm>
            <a:off x="396071" y="1189829"/>
            <a:ext cx="598948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D326E2-5E78-4AF9-9A12-701B7712564D}"/>
              </a:ext>
            </a:extLst>
          </p:cNvPr>
          <p:cNvGrpSpPr/>
          <p:nvPr/>
        </p:nvGrpSpPr>
        <p:grpSpPr>
          <a:xfrm>
            <a:off x="487680" y="1767568"/>
            <a:ext cx="7833983" cy="568960"/>
            <a:chOff x="944880" y="1605280"/>
            <a:chExt cx="7833983" cy="56896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75A122B-132E-4E3A-AAC4-E5444639EF74}"/>
                </a:ext>
              </a:extLst>
            </p:cNvPr>
            <p:cNvSpPr/>
            <p:nvPr/>
          </p:nvSpPr>
          <p:spPr>
            <a:xfrm>
              <a:off x="944880" y="1605280"/>
              <a:ext cx="568960" cy="56896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5F9ED7"/>
                  </a:solidFill>
                </a:rPr>
                <a:t>1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FF9F8E-B81B-412C-80B0-1E0AA06083DF}"/>
                </a:ext>
              </a:extLst>
            </p:cNvPr>
            <p:cNvSpPr/>
            <p:nvPr/>
          </p:nvSpPr>
          <p:spPr>
            <a:xfrm>
              <a:off x="1585291" y="1654760"/>
              <a:ext cx="7193572" cy="470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just">
                <a:lnSpc>
                  <a:spcPct val="107000"/>
                </a:lnSpc>
                <a:spcAft>
                  <a:spcPts val="0"/>
                </a:spcAft>
              </a:pP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Objek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penelitian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berupa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larva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rajungan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di BPBAP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Takalar</a:t>
              </a:r>
              <a:endParaRPr lang="en-US" sz="32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8EE89D-614A-4CF1-8788-231C74888007}"/>
              </a:ext>
            </a:extLst>
          </p:cNvPr>
          <p:cNvGrpSpPr/>
          <p:nvPr/>
        </p:nvGrpSpPr>
        <p:grpSpPr>
          <a:xfrm>
            <a:off x="1222979" y="3348791"/>
            <a:ext cx="9575469" cy="863250"/>
            <a:chOff x="1300811" y="2957183"/>
            <a:chExt cx="9575469" cy="86325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08B0F9-574F-4C0B-9C0A-0C5E00F1A37F}"/>
                </a:ext>
              </a:extLst>
            </p:cNvPr>
            <p:cNvSpPr/>
            <p:nvPr/>
          </p:nvSpPr>
          <p:spPr>
            <a:xfrm>
              <a:off x="1300811" y="2976880"/>
              <a:ext cx="568960" cy="56896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5F9ED7"/>
                  </a:solidFill>
                </a:rPr>
                <a:t>2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6BDDA5-7BBE-410C-BC2F-55B0BCEF3806}"/>
                </a:ext>
              </a:extLst>
            </p:cNvPr>
            <p:cNvSpPr/>
            <p:nvPr/>
          </p:nvSpPr>
          <p:spPr>
            <a:xfrm>
              <a:off x="1894840" y="2957183"/>
              <a:ext cx="8981440" cy="8632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07000"/>
                </a:lnSpc>
                <a:spcAft>
                  <a:spcPts val="0"/>
                </a:spcAft>
              </a:pP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Perhitungan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jumlah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larva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kepiting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rajungan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dengan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mendeteksi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jumlah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larva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rajungan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pada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sebuah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wadah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untuk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mewakili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satu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kolam</a:t>
              </a:r>
              <a:endParaRPr lang="en-US" sz="32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658570-49F8-497E-A4DE-A7B5CA45B779}"/>
              </a:ext>
            </a:extLst>
          </p:cNvPr>
          <p:cNvGrpSpPr/>
          <p:nvPr/>
        </p:nvGrpSpPr>
        <p:grpSpPr>
          <a:xfrm>
            <a:off x="1845910" y="4989304"/>
            <a:ext cx="4539650" cy="568960"/>
            <a:chOff x="2113611" y="4144597"/>
            <a:chExt cx="4539650" cy="5689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10402AA-648F-40D0-B5A4-6DFE3B1B5A34}"/>
                </a:ext>
              </a:extLst>
            </p:cNvPr>
            <p:cNvSpPr/>
            <p:nvPr/>
          </p:nvSpPr>
          <p:spPr>
            <a:xfrm>
              <a:off x="2113611" y="4144597"/>
              <a:ext cx="568960" cy="56896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5F9ED7"/>
                  </a:solidFill>
                </a:rPr>
                <a:t>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B3C57B2-33F0-4B93-9F8E-DFA5BD0CC9B3}"/>
                </a:ext>
              </a:extLst>
            </p:cNvPr>
            <p:cNvSpPr/>
            <p:nvPr/>
          </p:nvSpPr>
          <p:spPr>
            <a:xfrm>
              <a:off x="2713528" y="4182856"/>
              <a:ext cx="3939733" cy="470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Deteksi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object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berupa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gambar</a:t>
              </a:r>
              <a:endParaRPr lang="en-US" sz="32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758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781C69-8924-4952-8E02-BFCD4E87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7841"/>
            <a:ext cx="10515600" cy="1325563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Tujuan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Penelitian</a:t>
            </a:r>
            <a:endParaRPr 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4A465A-84DA-4C70-8260-2BA119288980}"/>
              </a:ext>
            </a:extLst>
          </p:cNvPr>
          <p:cNvSpPr/>
          <p:nvPr/>
        </p:nvSpPr>
        <p:spPr>
          <a:xfrm>
            <a:off x="1695448" y="4168849"/>
            <a:ext cx="9845041" cy="1655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id-ID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Untuk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mendeteksi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larva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kepiting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rajungan</a:t>
            </a:r>
            <a:endParaRPr lang="en-US" sz="24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n-US" sz="24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mengetahui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larva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rajungan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kolam</a:t>
            </a:r>
            <a:endParaRPr lang="en-US" sz="24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tujuan penelitian vector png">
            <a:extLst>
              <a:ext uri="{FF2B5EF4-FFF2-40B4-BE49-F238E27FC236}">
                <a16:creationId xmlns:a16="http://schemas.microsoft.com/office/drawing/2014/main" id="{09041430-2178-4461-BB00-93F820BB2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030" y="1518492"/>
            <a:ext cx="1973939" cy="213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B9E084-9EA9-44FB-92B6-ABF53C898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86" y="4168849"/>
            <a:ext cx="458462" cy="4742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E072F0-4CDB-469E-BB80-30CBE9D46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86" y="5350096"/>
            <a:ext cx="458462" cy="4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3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781C69-8924-4952-8E02-BFCD4E87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48" y="117841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Manfaat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Penelitian</a:t>
            </a:r>
            <a:endParaRPr 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194A01-AB09-4CA3-92F9-6334D23600DA}"/>
              </a:ext>
            </a:extLst>
          </p:cNvPr>
          <p:cNvCxnSpPr>
            <a:cxnSpLocks/>
          </p:cNvCxnSpPr>
          <p:nvPr/>
        </p:nvCxnSpPr>
        <p:spPr>
          <a:xfrm>
            <a:off x="396071" y="1189829"/>
            <a:ext cx="598948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92150F4-60B2-4E45-8034-803D6AD7FB85}"/>
              </a:ext>
            </a:extLst>
          </p:cNvPr>
          <p:cNvSpPr/>
          <p:nvPr/>
        </p:nvSpPr>
        <p:spPr>
          <a:xfrm>
            <a:off x="1695448" y="4168849"/>
            <a:ext cx="9845041" cy="86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diketahuinya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perhitungan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awal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larva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rajungan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berada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tahapan</a:t>
            </a:r>
            <a:r>
              <a:rPr lang="en-US" sz="240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Zoea 1</a:t>
            </a:r>
            <a:endParaRPr lang="en-US" sz="24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23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781C69-8924-4952-8E02-BFCD4E87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48" y="117841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Penelitian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Terkait</a:t>
            </a:r>
            <a:endParaRPr 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194A01-AB09-4CA3-92F9-6334D23600DA}"/>
              </a:ext>
            </a:extLst>
          </p:cNvPr>
          <p:cNvCxnSpPr>
            <a:cxnSpLocks/>
          </p:cNvCxnSpPr>
          <p:nvPr/>
        </p:nvCxnSpPr>
        <p:spPr>
          <a:xfrm>
            <a:off x="396071" y="1189829"/>
            <a:ext cx="598948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074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781C69-8924-4952-8E02-BFCD4E87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48" y="117841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Kerangka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Pikir</a:t>
            </a:r>
            <a:endParaRPr 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194A01-AB09-4CA3-92F9-6334D23600DA}"/>
              </a:ext>
            </a:extLst>
          </p:cNvPr>
          <p:cNvCxnSpPr>
            <a:cxnSpLocks/>
          </p:cNvCxnSpPr>
          <p:nvPr/>
        </p:nvCxnSpPr>
        <p:spPr>
          <a:xfrm>
            <a:off x="396071" y="1189829"/>
            <a:ext cx="598948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095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425D5C-36D9-4531-A8C3-0E79F12D080A}"/>
              </a:ext>
            </a:extLst>
          </p:cNvPr>
          <p:cNvSpPr/>
          <p:nvPr/>
        </p:nvSpPr>
        <p:spPr>
          <a:xfrm>
            <a:off x="993531" y="2175608"/>
            <a:ext cx="2444261" cy="1169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Gambar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D97FA1-C1D0-40B6-9F56-85E55F5BC362}"/>
              </a:ext>
            </a:extLst>
          </p:cNvPr>
          <p:cNvSpPr/>
          <p:nvPr/>
        </p:nvSpPr>
        <p:spPr>
          <a:xfrm>
            <a:off x="4873869" y="2175608"/>
            <a:ext cx="2444261" cy="1169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Deteksi</a:t>
            </a:r>
            <a:r>
              <a:rPr lang="en-US" dirty="0"/>
              <a:t> oleh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obyek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2FF0EB-E33F-4534-B192-79301C37551B}"/>
              </a:ext>
            </a:extLst>
          </p:cNvPr>
          <p:cNvSpPr/>
          <p:nvPr/>
        </p:nvSpPr>
        <p:spPr>
          <a:xfrm>
            <a:off x="8656026" y="2175607"/>
            <a:ext cx="2444261" cy="1169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larva pada </a:t>
            </a:r>
            <a:r>
              <a:rPr lang="en-US" dirty="0" err="1"/>
              <a:t>gambar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0E73FEA-EC84-4C23-9AA5-CCB3CEE4FDED}"/>
              </a:ext>
            </a:extLst>
          </p:cNvPr>
          <p:cNvSpPr txBox="1">
            <a:spLocks/>
          </p:cNvSpPr>
          <p:nvPr/>
        </p:nvSpPr>
        <p:spPr>
          <a:xfrm>
            <a:off x="282848" y="1178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Rancangan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Sistem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113E4C-A68B-48CD-9A5D-F37B600CB456}"/>
              </a:ext>
            </a:extLst>
          </p:cNvPr>
          <p:cNvCxnSpPr>
            <a:cxnSpLocks/>
          </p:cNvCxnSpPr>
          <p:nvPr/>
        </p:nvCxnSpPr>
        <p:spPr>
          <a:xfrm>
            <a:off x="396071" y="1189829"/>
            <a:ext cx="459502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0B0BA1F-9C56-4CFC-BF23-3DC8927CE5F2}"/>
              </a:ext>
            </a:extLst>
          </p:cNvPr>
          <p:cNvSpPr/>
          <p:nvPr/>
        </p:nvSpPr>
        <p:spPr>
          <a:xfrm>
            <a:off x="8656026" y="4366356"/>
            <a:ext cx="2444261" cy="1169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 Output : </a:t>
            </a:r>
            <a:r>
              <a:rPr lang="en-US" dirty="0" err="1"/>
              <a:t>Jumlah</a:t>
            </a:r>
            <a:r>
              <a:rPr lang="en-US" dirty="0"/>
              <a:t> larva pada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text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E626D0-BBFE-4998-B68F-425C1E378BE4}"/>
              </a:ext>
            </a:extLst>
          </p:cNvPr>
          <p:cNvSpPr/>
          <p:nvPr/>
        </p:nvSpPr>
        <p:spPr>
          <a:xfrm>
            <a:off x="4594347" y="4366356"/>
            <a:ext cx="3003304" cy="1169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Nilai </a:t>
            </a:r>
            <a:r>
              <a:rPr lang="en-US" dirty="0" err="1"/>
              <a:t>akhir</a:t>
            </a:r>
            <a:r>
              <a:rPr lang="en-US" dirty="0"/>
              <a:t> = </a:t>
            </a:r>
          </a:p>
          <a:p>
            <a:pPr algn="ctr"/>
            <a:r>
              <a:rPr lang="en-US" dirty="0"/>
              <a:t>Nilai rata-rata 10 </a:t>
            </a:r>
            <a:r>
              <a:rPr lang="en-US" dirty="0" err="1"/>
              <a:t>gambar</a:t>
            </a:r>
            <a:r>
              <a:rPr lang="en-US" dirty="0"/>
              <a:t> X 200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132BAE-6B48-442F-AD44-AD51C93D9FBB}"/>
              </a:ext>
            </a:extLst>
          </p:cNvPr>
          <p:cNvSpPr/>
          <p:nvPr/>
        </p:nvSpPr>
        <p:spPr>
          <a:xfrm>
            <a:off x="993531" y="4366355"/>
            <a:ext cx="2444261" cy="1169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Nilai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database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B9420EF-7307-4E19-BAD1-A0EDA2AFB84B}"/>
              </a:ext>
            </a:extLst>
          </p:cNvPr>
          <p:cNvSpPr/>
          <p:nvPr/>
        </p:nvSpPr>
        <p:spPr>
          <a:xfrm>
            <a:off x="3717314" y="2436445"/>
            <a:ext cx="870072" cy="6477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B41E7AC-F82C-4E9D-9FA7-96C3FF09EC12}"/>
              </a:ext>
            </a:extLst>
          </p:cNvPr>
          <p:cNvSpPr/>
          <p:nvPr/>
        </p:nvSpPr>
        <p:spPr>
          <a:xfrm>
            <a:off x="7552042" y="2436445"/>
            <a:ext cx="870072" cy="6477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8DFDF5D-BE13-401D-A2EC-D4EA1F6C8897}"/>
              </a:ext>
            </a:extLst>
          </p:cNvPr>
          <p:cNvSpPr/>
          <p:nvPr/>
        </p:nvSpPr>
        <p:spPr>
          <a:xfrm rot="5400000">
            <a:off x="9443120" y="3531820"/>
            <a:ext cx="870072" cy="6477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241B655-78D2-466A-93A5-781D9136B33F}"/>
              </a:ext>
            </a:extLst>
          </p:cNvPr>
          <p:cNvSpPr/>
          <p:nvPr/>
        </p:nvSpPr>
        <p:spPr>
          <a:xfrm flipH="1">
            <a:off x="3581033" y="4572976"/>
            <a:ext cx="870072" cy="6477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2802100-0DF1-42B9-A336-A0BC2CBEF2B3}"/>
              </a:ext>
            </a:extLst>
          </p:cNvPr>
          <p:cNvSpPr/>
          <p:nvPr/>
        </p:nvSpPr>
        <p:spPr>
          <a:xfrm flipH="1">
            <a:off x="7691802" y="4572976"/>
            <a:ext cx="870072" cy="6477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8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395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Agency FB</vt:lpstr>
      <vt:lpstr>Arial</vt:lpstr>
      <vt:lpstr>Bahnschrift</vt:lpstr>
      <vt:lpstr>Calibri</vt:lpstr>
      <vt:lpstr>Calibri Light</vt:lpstr>
      <vt:lpstr>Office Theme</vt:lpstr>
      <vt:lpstr>DETEKSI DAN PERHITUNGAN JUMLAH LARVA KEPITING RAJUNGAN DENGAN METODE OBJECT DETECTION</vt:lpstr>
      <vt:lpstr>Latar Belakang Masalah</vt:lpstr>
      <vt:lpstr>Rumusan Masalah</vt:lpstr>
      <vt:lpstr>Batasan Masalah</vt:lpstr>
      <vt:lpstr>Tujuan Penelitian</vt:lpstr>
      <vt:lpstr>Manfaat Penelitian</vt:lpstr>
      <vt:lpstr>Penelitian Terkait</vt:lpstr>
      <vt:lpstr>Kerangka Pikir</vt:lpstr>
      <vt:lpstr>PowerPoint Presentation</vt:lpstr>
      <vt:lpstr>Rancangan Sistem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Arief w2211</dc:creator>
  <cp:lastModifiedBy>Arief w2211</cp:lastModifiedBy>
  <cp:revision>32</cp:revision>
  <dcterms:created xsi:type="dcterms:W3CDTF">2019-07-04T05:49:18Z</dcterms:created>
  <dcterms:modified xsi:type="dcterms:W3CDTF">2019-08-22T04:15:43Z</dcterms:modified>
</cp:coreProperties>
</file>