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6" r:id="rId3"/>
    <p:sldId id="280" r:id="rId4"/>
    <p:sldId id="281" r:id="rId5"/>
    <p:sldId id="282" r:id="rId6"/>
    <p:sldId id="264" r:id="rId7"/>
    <p:sldId id="283" r:id="rId8"/>
    <p:sldId id="284" r:id="rId9"/>
    <p:sldId id="285" r:id="rId10"/>
    <p:sldId id="288" r:id="rId11"/>
    <p:sldId id="287" r:id="rId12"/>
    <p:sldId id="25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5B3C9"/>
    <a:srgbClr val="10ADF5"/>
    <a:srgbClr val="1C7CBB"/>
    <a:srgbClr val="E6E7E9"/>
    <a:srgbClr val="0EADF4"/>
    <a:srgbClr val="0FADF5"/>
    <a:srgbClr val="039AAF"/>
    <a:srgbClr val="EE2A31"/>
    <a:srgbClr val="EF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A399-9B1E-4B86-A7F3-11ECB1E3ACF6}" type="doc">
      <dgm:prSet loTypeId="urn:microsoft.com/office/officeart/2005/8/layout/process5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28C74A06-8E9F-4C81-A404-27F44034499A}">
      <dgm:prSet phldrT="[Text]"/>
      <dgm:spPr/>
      <dgm:t>
        <a:bodyPr/>
        <a:lstStyle/>
        <a:p>
          <a:r>
            <a:rPr lang="en-US"/>
            <a:t>Input Gambar</a:t>
          </a:r>
          <a:endParaRPr lang="en-ID"/>
        </a:p>
      </dgm:t>
    </dgm:pt>
    <dgm:pt modelId="{2DA0E1CD-95AF-41C2-8701-8D08B24A207B}" type="parTrans" cxnId="{CCF29B56-25FA-47B1-B7AC-0DD6AAF9FDAE}">
      <dgm:prSet/>
      <dgm:spPr/>
      <dgm:t>
        <a:bodyPr/>
        <a:lstStyle/>
        <a:p>
          <a:endParaRPr lang="en-ID"/>
        </a:p>
      </dgm:t>
    </dgm:pt>
    <dgm:pt modelId="{11AAA4DA-DFE4-4E35-8E5A-6454CCDD90FC}" type="sibTrans" cxnId="{CCF29B56-25FA-47B1-B7AC-0DD6AAF9FDAE}">
      <dgm:prSet/>
      <dgm:spPr/>
      <dgm:t>
        <a:bodyPr/>
        <a:lstStyle/>
        <a:p>
          <a:endParaRPr lang="en-ID"/>
        </a:p>
      </dgm:t>
    </dgm:pt>
    <dgm:pt modelId="{D4A0926B-64EE-461D-8FB9-9B66BF9CADC2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Akuisisi Data</a:t>
          </a:r>
          <a:endParaRPr lang="en-ID"/>
        </a:p>
      </dgm:t>
    </dgm:pt>
    <dgm:pt modelId="{BEE41CB3-34A7-4A2A-8FB4-293AD1F298A8}" type="parTrans" cxnId="{F47F0BD7-7C8C-4757-8D55-B295ED4E3F08}">
      <dgm:prSet/>
      <dgm:spPr/>
      <dgm:t>
        <a:bodyPr/>
        <a:lstStyle/>
        <a:p>
          <a:endParaRPr lang="en-ID"/>
        </a:p>
      </dgm:t>
    </dgm:pt>
    <dgm:pt modelId="{E1BE97CB-E03F-41E4-95FC-484EA8C52FE6}" type="sibTrans" cxnId="{F47F0BD7-7C8C-4757-8D55-B295ED4E3F08}">
      <dgm:prSet/>
      <dgm:spPr/>
      <dgm:t>
        <a:bodyPr/>
        <a:lstStyle/>
        <a:p>
          <a:endParaRPr lang="en-ID"/>
        </a:p>
      </dgm:t>
    </dgm:pt>
    <dgm:pt modelId="{5EFD808B-AD86-47AC-BA76-6EAA0DD27548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Pre-Processing :: BLOB</a:t>
          </a:r>
          <a:endParaRPr lang="en-ID"/>
        </a:p>
      </dgm:t>
    </dgm:pt>
    <dgm:pt modelId="{1A004C78-D6E2-44E5-B2EF-6002255CE25F}" type="parTrans" cxnId="{83B83D05-4ECD-478A-9087-98B9C04189A6}">
      <dgm:prSet/>
      <dgm:spPr/>
      <dgm:t>
        <a:bodyPr/>
        <a:lstStyle/>
        <a:p>
          <a:endParaRPr lang="en-ID"/>
        </a:p>
      </dgm:t>
    </dgm:pt>
    <dgm:pt modelId="{42224824-C6B7-461F-BCE8-F57F8A2B3C9A}" type="sibTrans" cxnId="{83B83D05-4ECD-478A-9087-98B9C04189A6}">
      <dgm:prSet/>
      <dgm:spPr/>
      <dgm:t>
        <a:bodyPr/>
        <a:lstStyle/>
        <a:p>
          <a:endParaRPr lang="en-ID"/>
        </a:p>
      </dgm:t>
    </dgm:pt>
    <dgm:pt modelId="{C03E8677-A265-489C-AB12-A3B198C3929E}">
      <dgm:prSet phldrT="[Text]"/>
      <dgm:spPr>
        <a:solidFill>
          <a:srgbClr val="002060"/>
        </a:solidFill>
      </dgm:spPr>
      <dgm:t>
        <a:bodyPr/>
        <a:lstStyle/>
        <a:p>
          <a:r>
            <a:rPr lang="en-US"/>
            <a:t>Ekstraksi Fitur</a:t>
          </a:r>
          <a:endParaRPr lang="en-ID"/>
        </a:p>
      </dgm:t>
    </dgm:pt>
    <dgm:pt modelId="{9ADA07E3-330F-48DB-83B6-EE0E7997EBB5}" type="parTrans" cxnId="{9BF1057D-8CA3-4375-8147-2B2497E429F2}">
      <dgm:prSet/>
      <dgm:spPr/>
      <dgm:t>
        <a:bodyPr/>
        <a:lstStyle/>
        <a:p>
          <a:endParaRPr lang="en-ID"/>
        </a:p>
      </dgm:t>
    </dgm:pt>
    <dgm:pt modelId="{8D4EE9B1-34AE-4428-8FDA-6BE38B291CF1}" type="sibTrans" cxnId="{9BF1057D-8CA3-4375-8147-2B2497E429F2}">
      <dgm:prSet/>
      <dgm:spPr/>
      <dgm:t>
        <a:bodyPr/>
        <a:lstStyle/>
        <a:p>
          <a:endParaRPr lang="en-ID"/>
        </a:p>
      </dgm:t>
    </dgm:pt>
    <dgm:pt modelId="{00B704DC-121B-4850-A7A9-2A1DDB503DA1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Seleksi Fitur</a:t>
          </a:r>
          <a:endParaRPr lang="en-ID"/>
        </a:p>
      </dgm:t>
    </dgm:pt>
    <dgm:pt modelId="{F3875F0D-1B09-4DB9-A627-5C275BC13E51}" type="parTrans" cxnId="{C4505E39-0880-4EFE-AE38-2069D7DFC4A1}">
      <dgm:prSet/>
      <dgm:spPr/>
      <dgm:t>
        <a:bodyPr/>
        <a:lstStyle/>
        <a:p>
          <a:endParaRPr lang="en-ID"/>
        </a:p>
      </dgm:t>
    </dgm:pt>
    <dgm:pt modelId="{D264E936-8401-451E-AF8F-4959AB7A2688}" type="sibTrans" cxnId="{C4505E39-0880-4EFE-AE38-2069D7DFC4A1}">
      <dgm:prSet/>
      <dgm:spPr/>
      <dgm:t>
        <a:bodyPr/>
        <a:lstStyle/>
        <a:p>
          <a:endParaRPr lang="en-ID"/>
        </a:p>
      </dgm:t>
    </dgm:pt>
    <dgm:pt modelId="{528B1A05-0EFC-4AD4-BB26-2E3907132CC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Pemilihan Model dan Training : JST</a:t>
          </a:r>
          <a:endParaRPr lang="en-ID"/>
        </a:p>
      </dgm:t>
    </dgm:pt>
    <dgm:pt modelId="{A7255375-1F34-4A4B-818C-082B636972E5}" type="parTrans" cxnId="{A3DCE7AB-C0A1-4D66-ADF3-F1A53111943F}">
      <dgm:prSet/>
      <dgm:spPr/>
      <dgm:t>
        <a:bodyPr/>
        <a:lstStyle/>
        <a:p>
          <a:endParaRPr lang="en-ID"/>
        </a:p>
      </dgm:t>
    </dgm:pt>
    <dgm:pt modelId="{E39E5361-EE89-4FCB-AC17-228644BAF0F1}" type="sibTrans" cxnId="{A3DCE7AB-C0A1-4D66-ADF3-F1A53111943F}">
      <dgm:prSet/>
      <dgm:spPr/>
      <dgm:t>
        <a:bodyPr/>
        <a:lstStyle/>
        <a:p>
          <a:endParaRPr lang="en-ID"/>
        </a:p>
      </dgm:t>
    </dgm:pt>
    <dgm:pt modelId="{7391D3F6-D821-4F23-B7F4-DEEBEF5D7B92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Hasil Output : Larva Kepiting Fase Megalopa Terdeteksi</a:t>
          </a:r>
          <a:endParaRPr lang="en-ID"/>
        </a:p>
      </dgm:t>
    </dgm:pt>
    <dgm:pt modelId="{9DD51100-A016-4C3D-855B-DEE2F518D32E}" type="parTrans" cxnId="{B384579B-9DA5-48BB-855D-81AED7D86E9B}">
      <dgm:prSet/>
      <dgm:spPr/>
      <dgm:t>
        <a:bodyPr/>
        <a:lstStyle/>
        <a:p>
          <a:endParaRPr lang="en-ID"/>
        </a:p>
      </dgm:t>
    </dgm:pt>
    <dgm:pt modelId="{9CEE1305-A0FE-473D-AA86-7AA925FB0D73}" type="sibTrans" cxnId="{B384579B-9DA5-48BB-855D-81AED7D86E9B}">
      <dgm:prSet/>
      <dgm:spPr/>
      <dgm:t>
        <a:bodyPr/>
        <a:lstStyle/>
        <a:p>
          <a:endParaRPr lang="en-ID"/>
        </a:p>
      </dgm:t>
    </dgm:pt>
    <dgm:pt modelId="{DA55000C-C814-42E4-9375-DB1A88DADF01}" type="pres">
      <dgm:prSet presAssocID="{218CA399-9B1E-4B86-A7F3-11ECB1E3ACF6}" presName="diagram" presStyleCnt="0">
        <dgm:presLayoutVars>
          <dgm:dir/>
          <dgm:resizeHandles val="exact"/>
        </dgm:presLayoutVars>
      </dgm:prSet>
      <dgm:spPr/>
    </dgm:pt>
    <dgm:pt modelId="{2F08C365-3DAC-427A-B269-F894F562FEA0}" type="pres">
      <dgm:prSet presAssocID="{28C74A06-8E9F-4C81-A404-27F44034499A}" presName="node" presStyleLbl="node1" presStyleIdx="0" presStyleCnt="7">
        <dgm:presLayoutVars>
          <dgm:bulletEnabled val="1"/>
        </dgm:presLayoutVars>
      </dgm:prSet>
      <dgm:spPr/>
    </dgm:pt>
    <dgm:pt modelId="{5DE0777B-8F59-4678-8A3E-EF172B3739FA}" type="pres">
      <dgm:prSet presAssocID="{11AAA4DA-DFE4-4E35-8E5A-6454CCDD90FC}" presName="sibTrans" presStyleLbl="sibTrans2D1" presStyleIdx="0" presStyleCnt="6"/>
      <dgm:spPr/>
    </dgm:pt>
    <dgm:pt modelId="{BF84055F-3F56-4B81-9747-79F75C60E0E9}" type="pres">
      <dgm:prSet presAssocID="{11AAA4DA-DFE4-4E35-8E5A-6454CCDD90FC}" presName="connectorText" presStyleLbl="sibTrans2D1" presStyleIdx="0" presStyleCnt="6"/>
      <dgm:spPr/>
    </dgm:pt>
    <dgm:pt modelId="{C0F43960-6773-48C8-85AC-0CF2A5397A22}" type="pres">
      <dgm:prSet presAssocID="{D4A0926B-64EE-461D-8FB9-9B66BF9CADC2}" presName="node" presStyleLbl="node1" presStyleIdx="1" presStyleCnt="7">
        <dgm:presLayoutVars>
          <dgm:bulletEnabled val="1"/>
        </dgm:presLayoutVars>
      </dgm:prSet>
      <dgm:spPr/>
    </dgm:pt>
    <dgm:pt modelId="{1BA5FBA6-B1FF-4BFF-871C-610355F2A4CC}" type="pres">
      <dgm:prSet presAssocID="{E1BE97CB-E03F-41E4-95FC-484EA8C52FE6}" presName="sibTrans" presStyleLbl="sibTrans2D1" presStyleIdx="1" presStyleCnt="6"/>
      <dgm:spPr/>
    </dgm:pt>
    <dgm:pt modelId="{32F5C0DA-B6F1-4214-8D8C-BC57C4755A25}" type="pres">
      <dgm:prSet presAssocID="{E1BE97CB-E03F-41E4-95FC-484EA8C52FE6}" presName="connectorText" presStyleLbl="sibTrans2D1" presStyleIdx="1" presStyleCnt="6"/>
      <dgm:spPr/>
    </dgm:pt>
    <dgm:pt modelId="{01870BE6-609E-4C11-BC52-F61CE90798B2}" type="pres">
      <dgm:prSet presAssocID="{5EFD808B-AD86-47AC-BA76-6EAA0DD27548}" presName="node" presStyleLbl="node1" presStyleIdx="2" presStyleCnt="7">
        <dgm:presLayoutVars>
          <dgm:bulletEnabled val="1"/>
        </dgm:presLayoutVars>
      </dgm:prSet>
      <dgm:spPr/>
    </dgm:pt>
    <dgm:pt modelId="{726FF809-2545-40A1-AA38-116703285B16}" type="pres">
      <dgm:prSet presAssocID="{42224824-C6B7-461F-BCE8-F57F8A2B3C9A}" presName="sibTrans" presStyleLbl="sibTrans2D1" presStyleIdx="2" presStyleCnt="6"/>
      <dgm:spPr/>
    </dgm:pt>
    <dgm:pt modelId="{F7795898-B214-437C-B220-FE2A670EE3A5}" type="pres">
      <dgm:prSet presAssocID="{42224824-C6B7-461F-BCE8-F57F8A2B3C9A}" presName="connectorText" presStyleLbl="sibTrans2D1" presStyleIdx="2" presStyleCnt="6"/>
      <dgm:spPr/>
    </dgm:pt>
    <dgm:pt modelId="{533BE29E-407F-4AA3-8101-D10C8C09BAB6}" type="pres">
      <dgm:prSet presAssocID="{C03E8677-A265-489C-AB12-A3B198C3929E}" presName="node" presStyleLbl="node1" presStyleIdx="3" presStyleCnt="7">
        <dgm:presLayoutVars>
          <dgm:bulletEnabled val="1"/>
        </dgm:presLayoutVars>
      </dgm:prSet>
      <dgm:spPr/>
    </dgm:pt>
    <dgm:pt modelId="{D575F5CE-B1A3-4689-8DB3-5B8FB12E64AD}" type="pres">
      <dgm:prSet presAssocID="{8D4EE9B1-34AE-4428-8FDA-6BE38B291CF1}" presName="sibTrans" presStyleLbl="sibTrans2D1" presStyleIdx="3" presStyleCnt="6"/>
      <dgm:spPr/>
    </dgm:pt>
    <dgm:pt modelId="{B0FED74D-F26F-49F9-98DD-31FC3BD141DB}" type="pres">
      <dgm:prSet presAssocID="{8D4EE9B1-34AE-4428-8FDA-6BE38B291CF1}" presName="connectorText" presStyleLbl="sibTrans2D1" presStyleIdx="3" presStyleCnt="6"/>
      <dgm:spPr/>
    </dgm:pt>
    <dgm:pt modelId="{8BC26E53-0CAD-4598-B162-FDB512A7C5DD}" type="pres">
      <dgm:prSet presAssocID="{00B704DC-121B-4850-A7A9-2A1DDB503DA1}" presName="node" presStyleLbl="node1" presStyleIdx="4" presStyleCnt="7">
        <dgm:presLayoutVars>
          <dgm:bulletEnabled val="1"/>
        </dgm:presLayoutVars>
      </dgm:prSet>
      <dgm:spPr/>
    </dgm:pt>
    <dgm:pt modelId="{4AC00410-9D36-4E9A-BE2E-EEB7DE19DA4A}" type="pres">
      <dgm:prSet presAssocID="{D264E936-8401-451E-AF8F-4959AB7A2688}" presName="sibTrans" presStyleLbl="sibTrans2D1" presStyleIdx="4" presStyleCnt="6"/>
      <dgm:spPr/>
    </dgm:pt>
    <dgm:pt modelId="{C00619DC-EF6F-4461-AF20-EC47FAF330DB}" type="pres">
      <dgm:prSet presAssocID="{D264E936-8401-451E-AF8F-4959AB7A2688}" presName="connectorText" presStyleLbl="sibTrans2D1" presStyleIdx="4" presStyleCnt="6"/>
      <dgm:spPr/>
    </dgm:pt>
    <dgm:pt modelId="{D505B3F0-CE40-4734-890B-FCE4133DC1C6}" type="pres">
      <dgm:prSet presAssocID="{528B1A05-0EFC-4AD4-BB26-2E3907132CCB}" presName="node" presStyleLbl="node1" presStyleIdx="5" presStyleCnt="7">
        <dgm:presLayoutVars>
          <dgm:bulletEnabled val="1"/>
        </dgm:presLayoutVars>
      </dgm:prSet>
      <dgm:spPr/>
    </dgm:pt>
    <dgm:pt modelId="{01518263-AB22-47D3-933A-909FCA06A373}" type="pres">
      <dgm:prSet presAssocID="{E39E5361-EE89-4FCB-AC17-228644BAF0F1}" presName="sibTrans" presStyleLbl="sibTrans2D1" presStyleIdx="5" presStyleCnt="6"/>
      <dgm:spPr/>
    </dgm:pt>
    <dgm:pt modelId="{926C0771-305C-4EF9-91DD-B16A00E90E98}" type="pres">
      <dgm:prSet presAssocID="{E39E5361-EE89-4FCB-AC17-228644BAF0F1}" presName="connectorText" presStyleLbl="sibTrans2D1" presStyleIdx="5" presStyleCnt="6"/>
      <dgm:spPr/>
    </dgm:pt>
    <dgm:pt modelId="{4CC50D98-6447-423E-96B7-60894FC77F77}" type="pres">
      <dgm:prSet presAssocID="{7391D3F6-D821-4F23-B7F4-DEEBEF5D7B92}" presName="node" presStyleLbl="node1" presStyleIdx="6" presStyleCnt="7">
        <dgm:presLayoutVars>
          <dgm:bulletEnabled val="1"/>
        </dgm:presLayoutVars>
      </dgm:prSet>
      <dgm:spPr/>
    </dgm:pt>
  </dgm:ptLst>
  <dgm:cxnLst>
    <dgm:cxn modelId="{83B83D05-4ECD-478A-9087-98B9C04189A6}" srcId="{218CA399-9B1E-4B86-A7F3-11ECB1E3ACF6}" destId="{5EFD808B-AD86-47AC-BA76-6EAA0DD27548}" srcOrd="2" destOrd="0" parTransId="{1A004C78-D6E2-44E5-B2EF-6002255CE25F}" sibTransId="{42224824-C6B7-461F-BCE8-F57F8A2B3C9A}"/>
    <dgm:cxn modelId="{F3C9BD0B-34EA-4B92-BA49-B59FF8613D1B}" type="presOf" srcId="{8D4EE9B1-34AE-4428-8FDA-6BE38B291CF1}" destId="{B0FED74D-F26F-49F9-98DD-31FC3BD141DB}" srcOrd="1" destOrd="0" presId="urn:microsoft.com/office/officeart/2005/8/layout/process5"/>
    <dgm:cxn modelId="{7B79DA0C-B7E2-485A-840B-C1FB87A0A696}" type="presOf" srcId="{42224824-C6B7-461F-BCE8-F57F8A2B3C9A}" destId="{F7795898-B214-437C-B220-FE2A670EE3A5}" srcOrd="1" destOrd="0" presId="urn:microsoft.com/office/officeart/2005/8/layout/process5"/>
    <dgm:cxn modelId="{BA9FBF14-1588-422C-8AE8-22BAC7A57272}" type="presOf" srcId="{D4A0926B-64EE-461D-8FB9-9B66BF9CADC2}" destId="{C0F43960-6773-48C8-85AC-0CF2A5397A22}" srcOrd="0" destOrd="0" presId="urn:microsoft.com/office/officeart/2005/8/layout/process5"/>
    <dgm:cxn modelId="{41309424-90C9-4769-B931-6DC911014416}" type="presOf" srcId="{42224824-C6B7-461F-BCE8-F57F8A2B3C9A}" destId="{726FF809-2545-40A1-AA38-116703285B16}" srcOrd="0" destOrd="0" presId="urn:microsoft.com/office/officeart/2005/8/layout/process5"/>
    <dgm:cxn modelId="{C4505E39-0880-4EFE-AE38-2069D7DFC4A1}" srcId="{218CA399-9B1E-4B86-A7F3-11ECB1E3ACF6}" destId="{00B704DC-121B-4850-A7A9-2A1DDB503DA1}" srcOrd="4" destOrd="0" parTransId="{F3875F0D-1B09-4DB9-A627-5C275BC13E51}" sibTransId="{D264E936-8401-451E-AF8F-4959AB7A2688}"/>
    <dgm:cxn modelId="{DDCC993A-DD34-40EB-BF39-1F1A8382578F}" type="presOf" srcId="{00B704DC-121B-4850-A7A9-2A1DDB503DA1}" destId="{8BC26E53-0CAD-4598-B162-FDB512A7C5DD}" srcOrd="0" destOrd="0" presId="urn:microsoft.com/office/officeart/2005/8/layout/process5"/>
    <dgm:cxn modelId="{D6398B5D-9C70-4498-8E56-E1C2B5072350}" type="presOf" srcId="{8D4EE9B1-34AE-4428-8FDA-6BE38B291CF1}" destId="{D575F5CE-B1A3-4689-8DB3-5B8FB12E64AD}" srcOrd="0" destOrd="0" presId="urn:microsoft.com/office/officeart/2005/8/layout/process5"/>
    <dgm:cxn modelId="{C76CCB60-E19D-4324-9C22-B133C8D7DC34}" type="presOf" srcId="{E39E5361-EE89-4FCB-AC17-228644BAF0F1}" destId="{926C0771-305C-4EF9-91DD-B16A00E90E98}" srcOrd="1" destOrd="0" presId="urn:microsoft.com/office/officeart/2005/8/layout/process5"/>
    <dgm:cxn modelId="{38180442-6E97-42C9-9DBD-DC2AD78EE621}" type="presOf" srcId="{E39E5361-EE89-4FCB-AC17-228644BAF0F1}" destId="{01518263-AB22-47D3-933A-909FCA06A373}" srcOrd="0" destOrd="0" presId="urn:microsoft.com/office/officeart/2005/8/layout/process5"/>
    <dgm:cxn modelId="{2BFB2B44-F051-4651-8795-05AD6CFAFD91}" type="presOf" srcId="{11AAA4DA-DFE4-4E35-8E5A-6454CCDD90FC}" destId="{5DE0777B-8F59-4678-8A3E-EF172B3739FA}" srcOrd="0" destOrd="0" presId="urn:microsoft.com/office/officeart/2005/8/layout/process5"/>
    <dgm:cxn modelId="{F4CE4E6F-5B61-4AFE-BCF0-079B87F41A01}" type="presOf" srcId="{C03E8677-A265-489C-AB12-A3B198C3929E}" destId="{533BE29E-407F-4AA3-8101-D10C8C09BAB6}" srcOrd="0" destOrd="0" presId="urn:microsoft.com/office/officeart/2005/8/layout/process5"/>
    <dgm:cxn modelId="{CCF29B56-25FA-47B1-B7AC-0DD6AAF9FDAE}" srcId="{218CA399-9B1E-4B86-A7F3-11ECB1E3ACF6}" destId="{28C74A06-8E9F-4C81-A404-27F44034499A}" srcOrd="0" destOrd="0" parTransId="{2DA0E1CD-95AF-41C2-8701-8D08B24A207B}" sibTransId="{11AAA4DA-DFE4-4E35-8E5A-6454CCDD90FC}"/>
    <dgm:cxn modelId="{9BF1057D-8CA3-4375-8147-2B2497E429F2}" srcId="{218CA399-9B1E-4B86-A7F3-11ECB1E3ACF6}" destId="{C03E8677-A265-489C-AB12-A3B198C3929E}" srcOrd="3" destOrd="0" parTransId="{9ADA07E3-330F-48DB-83B6-EE0E7997EBB5}" sibTransId="{8D4EE9B1-34AE-4428-8FDA-6BE38B291CF1}"/>
    <dgm:cxn modelId="{4CAE377E-94EC-4ABD-982B-F77A04B13D07}" type="presOf" srcId="{11AAA4DA-DFE4-4E35-8E5A-6454CCDD90FC}" destId="{BF84055F-3F56-4B81-9747-79F75C60E0E9}" srcOrd="1" destOrd="0" presId="urn:microsoft.com/office/officeart/2005/8/layout/process5"/>
    <dgm:cxn modelId="{2082FF89-5C96-46ED-A57E-C8EE33D7E317}" type="presOf" srcId="{E1BE97CB-E03F-41E4-95FC-484EA8C52FE6}" destId="{1BA5FBA6-B1FF-4BFF-871C-610355F2A4CC}" srcOrd="0" destOrd="0" presId="urn:microsoft.com/office/officeart/2005/8/layout/process5"/>
    <dgm:cxn modelId="{F2334499-C6F8-4E25-B279-9B4DF8943D21}" type="presOf" srcId="{7391D3F6-D821-4F23-B7F4-DEEBEF5D7B92}" destId="{4CC50D98-6447-423E-96B7-60894FC77F77}" srcOrd="0" destOrd="0" presId="urn:microsoft.com/office/officeart/2005/8/layout/process5"/>
    <dgm:cxn modelId="{B384579B-9DA5-48BB-855D-81AED7D86E9B}" srcId="{218CA399-9B1E-4B86-A7F3-11ECB1E3ACF6}" destId="{7391D3F6-D821-4F23-B7F4-DEEBEF5D7B92}" srcOrd="6" destOrd="0" parTransId="{9DD51100-A016-4C3D-855B-DEE2F518D32E}" sibTransId="{9CEE1305-A0FE-473D-AA86-7AA925FB0D73}"/>
    <dgm:cxn modelId="{A8AF9DA3-967C-4BD7-BA47-CD318B1BC891}" type="presOf" srcId="{28C74A06-8E9F-4C81-A404-27F44034499A}" destId="{2F08C365-3DAC-427A-B269-F894F562FEA0}" srcOrd="0" destOrd="0" presId="urn:microsoft.com/office/officeart/2005/8/layout/process5"/>
    <dgm:cxn modelId="{4C2556A4-2DCD-439B-968B-0C67E6367530}" type="presOf" srcId="{528B1A05-0EFC-4AD4-BB26-2E3907132CCB}" destId="{D505B3F0-CE40-4734-890B-FCE4133DC1C6}" srcOrd="0" destOrd="0" presId="urn:microsoft.com/office/officeart/2005/8/layout/process5"/>
    <dgm:cxn modelId="{772B4DA6-EE7B-4331-A66F-C652C0DDB010}" type="presOf" srcId="{218CA399-9B1E-4B86-A7F3-11ECB1E3ACF6}" destId="{DA55000C-C814-42E4-9375-DB1A88DADF01}" srcOrd="0" destOrd="0" presId="urn:microsoft.com/office/officeart/2005/8/layout/process5"/>
    <dgm:cxn modelId="{A3DCE7AB-C0A1-4D66-ADF3-F1A53111943F}" srcId="{218CA399-9B1E-4B86-A7F3-11ECB1E3ACF6}" destId="{528B1A05-0EFC-4AD4-BB26-2E3907132CCB}" srcOrd="5" destOrd="0" parTransId="{A7255375-1F34-4A4B-818C-082B636972E5}" sibTransId="{E39E5361-EE89-4FCB-AC17-228644BAF0F1}"/>
    <dgm:cxn modelId="{D65E6CAF-6BB1-441A-BEC9-3E6BA1A5A739}" type="presOf" srcId="{D264E936-8401-451E-AF8F-4959AB7A2688}" destId="{4AC00410-9D36-4E9A-BE2E-EEB7DE19DA4A}" srcOrd="0" destOrd="0" presId="urn:microsoft.com/office/officeart/2005/8/layout/process5"/>
    <dgm:cxn modelId="{F07EC5B1-5EE7-44B9-95FD-F2F8D01B295F}" type="presOf" srcId="{5EFD808B-AD86-47AC-BA76-6EAA0DD27548}" destId="{01870BE6-609E-4C11-BC52-F61CE90798B2}" srcOrd="0" destOrd="0" presId="urn:microsoft.com/office/officeart/2005/8/layout/process5"/>
    <dgm:cxn modelId="{F10523C6-5557-4B38-93E0-6BF4938A7239}" type="presOf" srcId="{D264E936-8401-451E-AF8F-4959AB7A2688}" destId="{C00619DC-EF6F-4461-AF20-EC47FAF330DB}" srcOrd="1" destOrd="0" presId="urn:microsoft.com/office/officeart/2005/8/layout/process5"/>
    <dgm:cxn modelId="{F47F0BD7-7C8C-4757-8D55-B295ED4E3F08}" srcId="{218CA399-9B1E-4B86-A7F3-11ECB1E3ACF6}" destId="{D4A0926B-64EE-461D-8FB9-9B66BF9CADC2}" srcOrd="1" destOrd="0" parTransId="{BEE41CB3-34A7-4A2A-8FB4-293AD1F298A8}" sibTransId="{E1BE97CB-E03F-41E4-95FC-484EA8C52FE6}"/>
    <dgm:cxn modelId="{41EA16E9-7BB2-4A6D-9E1D-EEBB1E2EE5C6}" type="presOf" srcId="{E1BE97CB-E03F-41E4-95FC-484EA8C52FE6}" destId="{32F5C0DA-B6F1-4214-8D8C-BC57C4755A25}" srcOrd="1" destOrd="0" presId="urn:microsoft.com/office/officeart/2005/8/layout/process5"/>
    <dgm:cxn modelId="{79A4F55A-2C83-4087-807F-3BDF5DC3998C}" type="presParOf" srcId="{DA55000C-C814-42E4-9375-DB1A88DADF01}" destId="{2F08C365-3DAC-427A-B269-F894F562FEA0}" srcOrd="0" destOrd="0" presId="urn:microsoft.com/office/officeart/2005/8/layout/process5"/>
    <dgm:cxn modelId="{FE6298DF-CA1A-4619-BF5F-EB0A65996638}" type="presParOf" srcId="{DA55000C-C814-42E4-9375-DB1A88DADF01}" destId="{5DE0777B-8F59-4678-8A3E-EF172B3739FA}" srcOrd="1" destOrd="0" presId="urn:microsoft.com/office/officeart/2005/8/layout/process5"/>
    <dgm:cxn modelId="{A7C34040-FD85-4624-A28F-FFC2AA345DEC}" type="presParOf" srcId="{5DE0777B-8F59-4678-8A3E-EF172B3739FA}" destId="{BF84055F-3F56-4B81-9747-79F75C60E0E9}" srcOrd="0" destOrd="0" presId="urn:microsoft.com/office/officeart/2005/8/layout/process5"/>
    <dgm:cxn modelId="{E7BF80C0-296E-4D6F-896E-01D7A19922A3}" type="presParOf" srcId="{DA55000C-C814-42E4-9375-DB1A88DADF01}" destId="{C0F43960-6773-48C8-85AC-0CF2A5397A22}" srcOrd="2" destOrd="0" presId="urn:microsoft.com/office/officeart/2005/8/layout/process5"/>
    <dgm:cxn modelId="{FB2EB727-9E47-49B4-95B4-981419334963}" type="presParOf" srcId="{DA55000C-C814-42E4-9375-DB1A88DADF01}" destId="{1BA5FBA6-B1FF-4BFF-871C-610355F2A4CC}" srcOrd="3" destOrd="0" presId="urn:microsoft.com/office/officeart/2005/8/layout/process5"/>
    <dgm:cxn modelId="{50A9CC48-62E9-48C3-B210-FC128A7B6A85}" type="presParOf" srcId="{1BA5FBA6-B1FF-4BFF-871C-610355F2A4CC}" destId="{32F5C0DA-B6F1-4214-8D8C-BC57C4755A25}" srcOrd="0" destOrd="0" presId="urn:microsoft.com/office/officeart/2005/8/layout/process5"/>
    <dgm:cxn modelId="{FF46384A-1DB3-4DF4-97CB-1B7C6F4E7FF6}" type="presParOf" srcId="{DA55000C-C814-42E4-9375-DB1A88DADF01}" destId="{01870BE6-609E-4C11-BC52-F61CE90798B2}" srcOrd="4" destOrd="0" presId="urn:microsoft.com/office/officeart/2005/8/layout/process5"/>
    <dgm:cxn modelId="{24EF73E1-DEDF-4809-A134-A9290982ADF9}" type="presParOf" srcId="{DA55000C-C814-42E4-9375-DB1A88DADF01}" destId="{726FF809-2545-40A1-AA38-116703285B16}" srcOrd="5" destOrd="0" presId="urn:microsoft.com/office/officeart/2005/8/layout/process5"/>
    <dgm:cxn modelId="{51FC0B56-E1FC-4DBA-B4E9-8A3F3BBE532D}" type="presParOf" srcId="{726FF809-2545-40A1-AA38-116703285B16}" destId="{F7795898-B214-437C-B220-FE2A670EE3A5}" srcOrd="0" destOrd="0" presId="urn:microsoft.com/office/officeart/2005/8/layout/process5"/>
    <dgm:cxn modelId="{DB12887F-4F98-4B06-9B4B-DC5D2197DF5D}" type="presParOf" srcId="{DA55000C-C814-42E4-9375-DB1A88DADF01}" destId="{533BE29E-407F-4AA3-8101-D10C8C09BAB6}" srcOrd="6" destOrd="0" presId="urn:microsoft.com/office/officeart/2005/8/layout/process5"/>
    <dgm:cxn modelId="{32525904-536D-4A68-ACA2-1B15183AD7B8}" type="presParOf" srcId="{DA55000C-C814-42E4-9375-DB1A88DADF01}" destId="{D575F5CE-B1A3-4689-8DB3-5B8FB12E64AD}" srcOrd="7" destOrd="0" presId="urn:microsoft.com/office/officeart/2005/8/layout/process5"/>
    <dgm:cxn modelId="{478F347F-7A83-4AE3-9031-7ED8D42DCF50}" type="presParOf" srcId="{D575F5CE-B1A3-4689-8DB3-5B8FB12E64AD}" destId="{B0FED74D-F26F-49F9-98DD-31FC3BD141DB}" srcOrd="0" destOrd="0" presId="urn:microsoft.com/office/officeart/2005/8/layout/process5"/>
    <dgm:cxn modelId="{667FD7D3-235A-4EF0-BC42-A59BA0A8A2F9}" type="presParOf" srcId="{DA55000C-C814-42E4-9375-DB1A88DADF01}" destId="{8BC26E53-0CAD-4598-B162-FDB512A7C5DD}" srcOrd="8" destOrd="0" presId="urn:microsoft.com/office/officeart/2005/8/layout/process5"/>
    <dgm:cxn modelId="{530A600E-F11E-4EED-A262-B296E37C9F95}" type="presParOf" srcId="{DA55000C-C814-42E4-9375-DB1A88DADF01}" destId="{4AC00410-9D36-4E9A-BE2E-EEB7DE19DA4A}" srcOrd="9" destOrd="0" presId="urn:microsoft.com/office/officeart/2005/8/layout/process5"/>
    <dgm:cxn modelId="{6E88213C-7B05-40C4-A6AA-A62A0F7EFB82}" type="presParOf" srcId="{4AC00410-9D36-4E9A-BE2E-EEB7DE19DA4A}" destId="{C00619DC-EF6F-4461-AF20-EC47FAF330DB}" srcOrd="0" destOrd="0" presId="urn:microsoft.com/office/officeart/2005/8/layout/process5"/>
    <dgm:cxn modelId="{86859624-5672-4434-AC30-B5FB80212652}" type="presParOf" srcId="{DA55000C-C814-42E4-9375-DB1A88DADF01}" destId="{D505B3F0-CE40-4734-890B-FCE4133DC1C6}" srcOrd="10" destOrd="0" presId="urn:microsoft.com/office/officeart/2005/8/layout/process5"/>
    <dgm:cxn modelId="{8E21DBE5-6F40-4901-8D32-7C9AC764EDD8}" type="presParOf" srcId="{DA55000C-C814-42E4-9375-DB1A88DADF01}" destId="{01518263-AB22-47D3-933A-909FCA06A373}" srcOrd="11" destOrd="0" presId="urn:microsoft.com/office/officeart/2005/8/layout/process5"/>
    <dgm:cxn modelId="{F2856DA3-18CF-4262-A76B-06C2D2BD47BF}" type="presParOf" srcId="{01518263-AB22-47D3-933A-909FCA06A373}" destId="{926C0771-305C-4EF9-91DD-B16A00E90E98}" srcOrd="0" destOrd="0" presId="urn:microsoft.com/office/officeart/2005/8/layout/process5"/>
    <dgm:cxn modelId="{A391638F-C908-4AD2-A299-DEB1DE223A4A}" type="presParOf" srcId="{DA55000C-C814-42E4-9375-DB1A88DADF01}" destId="{4CC50D98-6447-423E-96B7-60894FC77F7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8C365-3DAC-427A-B269-F894F562FEA0}">
      <dsp:nvSpPr>
        <dsp:cNvPr id="0" name=""/>
        <dsp:cNvSpPr/>
      </dsp:nvSpPr>
      <dsp:spPr>
        <a:xfrm>
          <a:off x="4658" y="900809"/>
          <a:ext cx="2036658" cy="12219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Gambar</a:t>
          </a:r>
          <a:endParaRPr lang="en-ID" sz="1800" kern="1200"/>
        </a:p>
      </dsp:txBody>
      <dsp:txXfrm>
        <a:off x="40449" y="936600"/>
        <a:ext cx="1965076" cy="1150412"/>
      </dsp:txXfrm>
    </dsp:sp>
    <dsp:sp modelId="{5DE0777B-8F59-4678-8A3E-EF172B3739FA}">
      <dsp:nvSpPr>
        <dsp:cNvPr id="0" name=""/>
        <dsp:cNvSpPr/>
      </dsp:nvSpPr>
      <dsp:spPr>
        <a:xfrm>
          <a:off x="2220542" y="1259261"/>
          <a:ext cx="431771" cy="50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>
        <a:off x="2220542" y="1360279"/>
        <a:ext cx="302240" cy="303055"/>
      </dsp:txXfrm>
    </dsp:sp>
    <dsp:sp modelId="{C0F43960-6773-48C8-85AC-0CF2A5397A22}">
      <dsp:nvSpPr>
        <dsp:cNvPr id="0" name=""/>
        <dsp:cNvSpPr/>
      </dsp:nvSpPr>
      <dsp:spPr>
        <a:xfrm>
          <a:off x="2855979" y="900809"/>
          <a:ext cx="2036658" cy="1221994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Akuisisi Data</a:t>
          </a:r>
          <a:endParaRPr lang="en-ID" sz="1800" kern="1200"/>
        </a:p>
      </dsp:txBody>
      <dsp:txXfrm>
        <a:off x="2891770" y="936600"/>
        <a:ext cx="1965076" cy="1150412"/>
      </dsp:txXfrm>
    </dsp:sp>
    <dsp:sp modelId="{1BA5FBA6-B1FF-4BFF-871C-610355F2A4CC}">
      <dsp:nvSpPr>
        <dsp:cNvPr id="0" name=""/>
        <dsp:cNvSpPr/>
      </dsp:nvSpPr>
      <dsp:spPr>
        <a:xfrm>
          <a:off x="5071863" y="1259261"/>
          <a:ext cx="431771" cy="50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>
        <a:off x="5071863" y="1360279"/>
        <a:ext cx="302240" cy="303055"/>
      </dsp:txXfrm>
    </dsp:sp>
    <dsp:sp modelId="{01870BE6-609E-4C11-BC52-F61CE90798B2}">
      <dsp:nvSpPr>
        <dsp:cNvPr id="0" name=""/>
        <dsp:cNvSpPr/>
      </dsp:nvSpPr>
      <dsp:spPr>
        <a:xfrm>
          <a:off x="5707300" y="900809"/>
          <a:ext cx="2036658" cy="1221994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Pre-Processing :: BLOB</a:t>
          </a:r>
          <a:endParaRPr lang="en-ID" sz="1800" kern="1200"/>
        </a:p>
      </dsp:txBody>
      <dsp:txXfrm>
        <a:off x="5743091" y="936600"/>
        <a:ext cx="1965076" cy="1150412"/>
      </dsp:txXfrm>
    </dsp:sp>
    <dsp:sp modelId="{726FF809-2545-40A1-AA38-116703285B16}">
      <dsp:nvSpPr>
        <dsp:cNvPr id="0" name=""/>
        <dsp:cNvSpPr/>
      </dsp:nvSpPr>
      <dsp:spPr>
        <a:xfrm>
          <a:off x="7923184" y="1259261"/>
          <a:ext cx="431771" cy="50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>
        <a:off x="7923184" y="1360279"/>
        <a:ext cx="302240" cy="303055"/>
      </dsp:txXfrm>
    </dsp:sp>
    <dsp:sp modelId="{533BE29E-407F-4AA3-8101-D10C8C09BAB6}">
      <dsp:nvSpPr>
        <dsp:cNvPr id="0" name=""/>
        <dsp:cNvSpPr/>
      </dsp:nvSpPr>
      <dsp:spPr>
        <a:xfrm>
          <a:off x="8558621" y="900809"/>
          <a:ext cx="2036658" cy="1221994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Ekstraksi Fitur</a:t>
          </a:r>
          <a:endParaRPr lang="en-ID" sz="1800" kern="1200"/>
        </a:p>
      </dsp:txBody>
      <dsp:txXfrm>
        <a:off x="8594412" y="936600"/>
        <a:ext cx="1965076" cy="1150412"/>
      </dsp:txXfrm>
    </dsp:sp>
    <dsp:sp modelId="{D575F5CE-B1A3-4689-8DB3-5B8FB12E64AD}">
      <dsp:nvSpPr>
        <dsp:cNvPr id="0" name=""/>
        <dsp:cNvSpPr/>
      </dsp:nvSpPr>
      <dsp:spPr>
        <a:xfrm rot="5400000">
          <a:off x="9361065" y="2265370"/>
          <a:ext cx="431771" cy="50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 rot="-5400000">
        <a:off x="9425424" y="2302030"/>
        <a:ext cx="303055" cy="302240"/>
      </dsp:txXfrm>
    </dsp:sp>
    <dsp:sp modelId="{8BC26E53-0CAD-4598-B162-FDB512A7C5DD}">
      <dsp:nvSpPr>
        <dsp:cNvPr id="0" name=""/>
        <dsp:cNvSpPr/>
      </dsp:nvSpPr>
      <dsp:spPr>
        <a:xfrm>
          <a:off x="8558621" y="2937467"/>
          <a:ext cx="2036658" cy="1221994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Seleksi Fitur</a:t>
          </a:r>
          <a:endParaRPr lang="en-ID" sz="1800" kern="1200"/>
        </a:p>
      </dsp:txBody>
      <dsp:txXfrm>
        <a:off x="8594412" y="2973258"/>
        <a:ext cx="1965076" cy="1150412"/>
      </dsp:txXfrm>
    </dsp:sp>
    <dsp:sp modelId="{4AC00410-9D36-4E9A-BE2E-EEB7DE19DA4A}">
      <dsp:nvSpPr>
        <dsp:cNvPr id="0" name=""/>
        <dsp:cNvSpPr/>
      </dsp:nvSpPr>
      <dsp:spPr>
        <a:xfrm rot="10800000">
          <a:off x="7947624" y="3295919"/>
          <a:ext cx="431771" cy="50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 rot="10800000">
        <a:off x="8077155" y="3396937"/>
        <a:ext cx="302240" cy="303055"/>
      </dsp:txXfrm>
    </dsp:sp>
    <dsp:sp modelId="{D505B3F0-CE40-4734-890B-FCE4133DC1C6}">
      <dsp:nvSpPr>
        <dsp:cNvPr id="0" name=""/>
        <dsp:cNvSpPr/>
      </dsp:nvSpPr>
      <dsp:spPr>
        <a:xfrm>
          <a:off x="5707300" y="2937467"/>
          <a:ext cx="2036658" cy="122199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Pemilihan Model dan Training : JST</a:t>
          </a:r>
          <a:endParaRPr lang="en-ID" sz="1800" kern="1200"/>
        </a:p>
      </dsp:txBody>
      <dsp:txXfrm>
        <a:off x="5743091" y="2973258"/>
        <a:ext cx="1965076" cy="1150412"/>
      </dsp:txXfrm>
    </dsp:sp>
    <dsp:sp modelId="{01518263-AB22-47D3-933A-909FCA06A373}">
      <dsp:nvSpPr>
        <dsp:cNvPr id="0" name=""/>
        <dsp:cNvSpPr/>
      </dsp:nvSpPr>
      <dsp:spPr>
        <a:xfrm rot="10800000">
          <a:off x="5096303" y="3295919"/>
          <a:ext cx="431771" cy="505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/>
        </a:p>
      </dsp:txBody>
      <dsp:txXfrm rot="10800000">
        <a:off x="5225834" y="3396937"/>
        <a:ext cx="302240" cy="303055"/>
      </dsp:txXfrm>
    </dsp:sp>
    <dsp:sp modelId="{4CC50D98-6447-423E-96B7-60894FC77F77}">
      <dsp:nvSpPr>
        <dsp:cNvPr id="0" name=""/>
        <dsp:cNvSpPr/>
      </dsp:nvSpPr>
      <dsp:spPr>
        <a:xfrm>
          <a:off x="2855979" y="2937467"/>
          <a:ext cx="2036658" cy="122199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Hasil Output : Larva Kepiting Fase Megalopa Terdeteksi</a:t>
          </a:r>
          <a:endParaRPr lang="en-ID" sz="1800" kern="1200"/>
        </a:p>
      </dsp:txBody>
      <dsp:txXfrm>
        <a:off x="2891770" y="2973258"/>
        <a:ext cx="1965076" cy="1150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microsoft.com/office/2007/relationships/hdphoto" Target="../media/hdphoto6.wdp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7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12317" y="1357341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F3078"/>
                </a:solidFill>
                <a:latin typeface="Tw Cen MT" panose="020B0602020104020603" pitchFamily="34" charset="0"/>
              </a:rPr>
              <a:t>PROPOSAL THESIS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1928115" y="2246981"/>
            <a:ext cx="861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DETEKSI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LARVA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KEPITING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FASE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MEGALOPA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PENGOLAHAN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CITRA DAN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JARINGAN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SYARAF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TIRUAN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593945" y="3458865"/>
            <a:ext cx="727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Oleh </a:t>
            </a:r>
          </a:p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Novi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Nurlaela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D032172009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551733" y="204116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RANCANGAN</a:t>
            </a:r>
            <a:r>
              <a:rPr lang="en-US" sz="4000" b="1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SISTEM</a:t>
            </a:r>
            <a:endParaRPr lang="en-US" sz="4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A8FAE-8907-489E-9D81-A81CC115550F}"/>
              </a:ext>
            </a:extLst>
          </p:cNvPr>
          <p:cNvSpPr txBox="1"/>
          <p:nvPr/>
        </p:nvSpPr>
        <p:spPr>
          <a:xfrm>
            <a:off x="4195635" y="803798"/>
            <a:ext cx="39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Software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DB49677-E7DE-40F1-8174-043915A237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173619"/>
              </p:ext>
            </p:extLst>
          </p:nvPr>
        </p:nvGraphicFramePr>
        <p:xfrm>
          <a:off x="772357" y="1358283"/>
          <a:ext cx="10599938" cy="506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5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551733" y="204116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RANCANGAN</a:t>
            </a:r>
            <a:r>
              <a:rPr lang="en-US" sz="4000" b="1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SISTEM</a:t>
            </a:r>
            <a:endParaRPr lang="en-US" sz="4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73ACF1-76BB-4087-8560-25B93C22F49C}"/>
              </a:ext>
            </a:extLst>
          </p:cNvPr>
          <p:cNvSpPr txBox="1"/>
          <p:nvPr/>
        </p:nvSpPr>
        <p:spPr>
          <a:xfrm>
            <a:off x="4100445" y="837042"/>
            <a:ext cx="39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Hardware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5D8CEC-0858-4656-8AFA-8CBB1E67932D}"/>
              </a:ext>
            </a:extLst>
          </p:cNvPr>
          <p:cNvSpPr txBox="1"/>
          <p:nvPr/>
        </p:nvSpPr>
        <p:spPr>
          <a:xfrm>
            <a:off x="10151578" y="2884482"/>
            <a:ext cx="188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Tw Cen MT" panose="020B0602020104020603" pitchFamily="34" charset="0"/>
              </a:rPr>
              <a:t>Data Citra </a:t>
            </a:r>
          </a:p>
          <a:p>
            <a:r>
              <a:rPr lang="en-US" sz="1600">
                <a:solidFill>
                  <a:srgbClr val="00B0F0"/>
                </a:solidFill>
                <a:latin typeface="Tw Cen MT" panose="020B0602020104020603" pitchFamily="34" charset="0"/>
              </a:rPr>
              <a:t>fase Megalopa</a:t>
            </a:r>
            <a:endParaRPr lang="en-US" sz="1600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E082F9-FC9E-48D7-B306-9F3E352C8B2D}"/>
              </a:ext>
            </a:extLst>
          </p:cNvPr>
          <p:cNvGrpSpPr/>
          <p:nvPr/>
        </p:nvGrpSpPr>
        <p:grpSpPr>
          <a:xfrm>
            <a:off x="152547" y="1298707"/>
            <a:ext cx="11452032" cy="5172391"/>
            <a:chOff x="253603" y="1283504"/>
            <a:chExt cx="11452032" cy="51723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71FDAF-C576-48B0-80A0-49E1D88A1B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2895" y="3458451"/>
              <a:ext cx="1098131" cy="1080000"/>
              <a:chOff x="2921000" y="0"/>
              <a:chExt cx="6350000" cy="624515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BE6D092-6D79-4112-9EAF-0033718F33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556" b="86389" l="5900" r="93700">
                            <a14:backgroundMark x1="36300" y1="24537" x2="36300" y2="24537"/>
                            <a14:backgroundMark x1="41000" y1="23519" x2="41000" y2="23519"/>
                            <a14:backgroundMark x1="45900" y1="24537" x2="45900" y2="24537"/>
                            <a14:backgroundMark x1="41200" y1="25370" x2="41200" y2="25370"/>
                            <a14:backgroundMark x1="50500" y1="26111" x2="50500" y2="26111"/>
                            <a14:backgroundMark x1="54600" y1="25833" x2="54600" y2="25833"/>
                            <a14:backgroundMark x1="59700" y1="25648" x2="59700" y2="25648"/>
                            <a14:backgroundMark x1="63800" y1="25648" x2="63800" y2="25648"/>
                            <a14:backgroundMark x1="71800" y1="41667" x2="71800" y2="41667"/>
                            <a14:backgroundMark x1="72000" y1="46481" x2="72000" y2="46481"/>
                            <a14:backgroundMark x1="72300" y1="50741" x2="72300" y2="50741"/>
                            <a14:backgroundMark x1="72300" y1="59444" x2="72300" y2="59444"/>
                            <a14:backgroundMark x1="64300" y1="67130" x2="64300" y2="67130"/>
                            <a14:backgroundMark x1="59400" y1="66944" x2="59400" y2="66944"/>
                            <a14:backgroundMark x1="55100" y1="67130" x2="55100" y2="67130"/>
                            <a14:backgroundMark x1="50100" y1="67500" x2="50100" y2="67500"/>
                            <a14:backgroundMark x1="45100" y1="66944" x2="45100" y2="66944"/>
                            <a14:backgroundMark x1="41000" y1="66852" x2="41000" y2="66852"/>
                            <a14:backgroundMark x1="27800" y1="59444" x2="27800" y2="59444"/>
                            <a14:backgroundMark x1="27700" y1="55000" x2="27700" y2="55000"/>
                            <a14:backgroundMark x1="27500" y1="50370" x2="27500" y2="50370"/>
                            <a14:backgroundMark x1="27800" y1="46481" x2="27800" y2="46481"/>
                            <a14:backgroundMark x1="27800" y1="41944" x2="27800" y2="41944"/>
                            <a14:backgroundMark x1="27800" y1="37870" x2="27800" y2="37870"/>
                            <a14:backgroundMark x1="26800" y1="33796" x2="26800" y2="337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37"/>
              <a:stretch/>
            </p:blipFill>
            <p:spPr>
              <a:xfrm>
                <a:off x="2921000" y="0"/>
                <a:ext cx="6350000" cy="6245157"/>
              </a:xfrm>
              <a:prstGeom prst="rect">
                <a:avLst/>
              </a:prstGeom>
              <a:ln>
                <a:solidFill>
                  <a:srgbClr val="039AAF"/>
                </a:solidFill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CE07098-2E5D-4762-96C4-9CEE1AB48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2026" y="2013957"/>
                <a:ext cx="2567829" cy="2285367"/>
              </a:xfrm>
              <a:prstGeom prst="rect">
                <a:avLst/>
              </a:prstGeom>
              <a:ln>
                <a:solidFill>
                  <a:srgbClr val="039AAF"/>
                </a:solidFill>
              </a:ln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F461D86-CD19-408E-991C-65F15C703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1C7CB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7604" y1="32773" x2="37604" y2="32773"/>
                          <a14:foregroundMark x1="66722" y1="67647" x2="66722" y2="676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05060" y="1859357"/>
              <a:ext cx="1251615" cy="99129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84D1B8-1BF0-4A95-A32B-08AD31A7D499}"/>
                </a:ext>
              </a:extLst>
            </p:cNvPr>
            <p:cNvCxnSpPr>
              <a:cxnSpLocks/>
              <a:stCxn id="18" idx="3"/>
              <a:endCxn id="40" idx="1"/>
            </p:cNvCxnSpPr>
            <p:nvPr/>
          </p:nvCxnSpPr>
          <p:spPr>
            <a:xfrm flipV="1">
              <a:off x="1702602" y="2355005"/>
              <a:ext cx="1102458" cy="2004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5EAEDB-3406-4F2E-8A9A-C68A7845E421}"/>
                </a:ext>
              </a:extLst>
            </p:cNvPr>
            <p:cNvCxnSpPr>
              <a:cxnSpLocks/>
              <a:stCxn id="3076" idx="3"/>
              <a:endCxn id="11" idx="1"/>
            </p:cNvCxnSpPr>
            <p:nvPr/>
          </p:nvCxnSpPr>
          <p:spPr>
            <a:xfrm flipV="1">
              <a:off x="3995917" y="3998451"/>
              <a:ext cx="1016978" cy="88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A0D909-0525-4080-AA47-E345CF20072A}"/>
                </a:ext>
              </a:extLst>
            </p:cNvPr>
            <p:cNvGrpSpPr/>
            <p:nvPr/>
          </p:nvGrpSpPr>
          <p:grpSpPr>
            <a:xfrm>
              <a:off x="7109341" y="3178645"/>
              <a:ext cx="1641686" cy="1788629"/>
              <a:chOff x="6324291" y="3212199"/>
              <a:chExt cx="1641686" cy="178862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DFA68BA-52B3-4A70-9B6F-92F1FBAD2101}"/>
                  </a:ext>
                </a:extLst>
              </p:cNvPr>
              <p:cNvGrpSpPr/>
              <p:nvPr/>
            </p:nvGrpSpPr>
            <p:grpSpPr>
              <a:xfrm>
                <a:off x="6337886" y="3876979"/>
                <a:ext cx="1614496" cy="1123849"/>
                <a:chOff x="1699787" y="533566"/>
                <a:chExt cx="7660134" cy="5332213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A5FE472-323A-4CE5-9CB9-37E374C2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641" b="8641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0757"/>
                <a:stretch/>
              </p:blipFill>
              <p:spPr>
                <a:xfrm flipV="1">
                  <a:off x="1699787" y="533566"/>
                  <a:ext cx="7660134" cy="533221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C980C367-657A-439D-AFE1-4CDC856594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78324" y="1879154"/>
                  <a:ext cx="3279932" cy="38591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9536A0B-839B-4D92-86D5-999D564830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44352" l="0" r="100000">
                            <a14:foregroundMark x1="77300" y1="12593" x2="77300" y2="12593"/>
                            <a14:foregroundMark x1="19900" y1="28333" x2="19900" y2="28333"/>
                            <a14:foregroundMark x1="26200" y1="38889" x2="26200" y2="38889"/>
                            <a14:foregroundMark x1="81800" y1="28611" x2="81800" y2="28611"/>
                            <a14:foregroundMark x1="74000" y1="39537" x2="74400" y2="3953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307" r="-1" b="55360"/>
              <a:stretch/>
            </p:blipFill>
            <p:spPr>
              <a:xfrm>
                <a:off x="6324291" y="3212199"/>
                <a:ext cx="1641686" cy="786015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D7EBB2-B0E6-4C38-BE74-9E1BC9EFD3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111026" y="3998451"/>
              <a:ext cx="1086323" cy="586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716AF37-8403-4807-82BC-C7E82244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937" y="3560241"/>
              <a:ext cx="777282" cy="78601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3C0B67-8465-48FA-983E-58A2FBFDA567}"/>
                </a:ext>
              </a:extLst>
            </p:cNvPr>
            <p:cNvSpPr txBox="1"/>
            <p:nvPr/>
          </p:nvSpPr>
          <p:spPr>
            <a:xfrm>
              <a:off x="5537062" y="4513390"/>
              <a:ext cx="1397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Tw Cen MT" panose="020B0602020104020603" pitchFamily="34" charset="0"/>
                </a:rPr>
                <a:t>Rasberry Pi 3</a:t>
              </a:r>
              <a:endParaRPr lang="en-US" sz="1600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8E2AF4-DB9C-45C1-AE71-536D886F4885}"/>
                </a:ext>
              </a:extLst>
            </p:cNvPr>
            <p:cNvSpPr txBox="1"/>
            <p:nvPr/>
          </p:nvSpPr>
          <p:spPr>
            <a:xfrm>
              <a:off x="358293" y="1283504"/>
              <a:ext cx="1596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C000"/>
                  </a:solidFill>
                  <a:latin typeface="Tw Cen MT" panose="020B0602020104020603" pitchFamily="34" charset="0"/>
                </a:rPr>
                <a:t>Modul Kamera Rasberry Pi 3</a:t>
              </a:r>
              <a:endParaRPr lang="en-US" sz="1600" dirty="0">
                <a:solidFill>
                  <a:srgbClr val="FFC00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1AAFAC0-9B2D-4963-8240-B0E59C31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138" y="1906619"/>
              <a:ext cx="886880" cy="88688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B6D40A-D82B-42B1-8CAB-FD86CBCA8DF0}"/>
                </a:ext>
              </a:extLst>
            </p:cNvPr>
            <p:cNvSpPr txBox="1"/>
            <p:nvPr/>
          </p:nvSpPr>
          <p:spPr>
            <a:xfrm>
              <a:off x="9283438" y="1580188"/>
              <a:ext cx="1554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7030A0"/>
                  </a:solidFill>
                  <a:latin typeface="Tw Cen MT" panose="020B0602020104020603" pitchFamily="34" charset="0"/>
                </a:rPr>
                <a:t>Database</a:t>
              </a:r>
              <a:endParaRPr lang="en-US" sz="1600" dirty="0">
                <a:solidFill>
                  <a:srgbClr val="7030A0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C6C4D7C-0D22-4CCF-A805-0D2D8BB1E437}"/>
                </a:ext>
              </a:extLst>
            </p:cNvPr>
            <p:cNvCxnSpPr>
              <a:cxnSpLocks/>
              <a:stCxn id="54" idx="0"/>
              <a:endCxn id="63" idx="2"/>
            </p:cNvCxnSpPr>
            <p:nvPr/>
          </p:nvCxnSpPr>
          <p:spPr>
            <a:xfrm flipV="1">
              <a:off x="10151578" y="2793499"/>
              <a:ext cx="0" cy="76674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EE715E-C28E-4484-A11E-028711C439F3}"/>
                </a:ext>
              </a:extLst>
            </p:cNvPr>
            <p:cNvSpPr txBox="1"/>
            <p:nvPr/>
          </p:nvSpPr>
          <p:spPr>
            <a:xfrm>
              <a:off x="6847422" y="4909340"/>
              <a:ext cx="2356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B0F0"/>
                  </a:solidFill>
                  <a:latin typeface="Tw Cen MT" panose="020B0602020104020603" pitchFamily="34" charset="0"/>
                </a:rPr>
                <a:t>Pengolahan Citra dengan JST di Rasberry Pi 3 untuk</a:t>
              </a:r>
            </a:p>
            <a:p>
              <a:pPr algn="ctr"/>
              <a:r>
                <a:rPr lang="en-US" sz="1600">
                  <a:solidFill>
                    <a:srgbClr val="00B0F0"/>
                  </a:solidFill>
                  <a:latin typeface="Tw Cen MT" panose="020B0602020104020603" pitchFamily="34" charset="0"/>
                </a:rPr>
                <a:t>Deteksi Fase Megalopa</a:t>
              </a:r>
              <a:endParaRPr lang="en-US" sz="16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6253480-B8E9-415B-B446-7B8340FF5FF9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8696277" y="3953249"/>
              <a:ext cx="1066660" cy="114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https://www.pngrepo.com/png/288418/170/smartphone-sms.png">
              <a:extLst>
                <a:ext uri="{FF2B5EF4-FFF2-40B4-BE49-F238E27FC236}">
                  <a16:creationId xmlns:a16="http://schemas.microsoft.com/office/drawing/2014/main" id="{D3756E78-0C50-42BD-A7EF-05DECAD02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962" y="5351427"/>
              <a:ext cx="957232" cy="95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F114403-E120-4F98-A397-7F71F059B581}"/>
                </a:ext>
              </a:extLst>
            </p:cNvPr>
            <p:cNvCxnSpPr>
              <a:cxnSpLocks/>
              <a:stCxn id="54" idx="2"/>
              <a:endCxn id="3074" idx="0"/>
            </p:cNvCxnSpPr>
            <p:nvPr/>
          </p:nvCxnSpPr>
          <p:spPr>
            <a:xfrm>
              <a:off x="10151578" y="4346257"/>
              <a:ext cx="0" cy="100517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4244F1-4929-4D3D-B161-B6A1B346E815}"/>
                </a:ext>
              </a:extLst>
            </p:cNvPr>
            <p:cNvSpPr txBox="1"/>
            <p:nvPr/>
          </p:nvSpPr>
          <p:spPr>
            <a:xfrm>
              <a:off x="10151578" y="4553885"/>
              <a:ext cx="1554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B0F0"/>
                  </a:solidFill>
                  <a:latin typeface="Tw Cen MT" panose="020B0602020104020603" pitchFamily="34" charset="0"/>
                </a:rPr>
                <a:t>Pengiriman SMS dari Rasberry Pi ke Petambak</a:t>
              </a:r>
              <a:endParaRPr lang="en-US" sz="16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C02FCD2-BBC8-49B6-A2D1-1D074B2F6BD9}"/>
                </a:ext>
              </a:extLst>
            </p:cNvPr>
            <p:cNvSpPr txBox="1"/>
            <p:nvPr/>
          </p:nvSpPr>
          <p:spPr>
            <a:xfrm>
              <a:off x="4144145" y="1996823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B0F0"/>
                  </a:solidFill>
                  <a:latin typeface="Tw Cen MT" panose="020B0602020104020603" pitchFamily="34" charset="0"/>
                </a:rPr>
                <a:t>Pengambilan</a:t>
              </a:r>
              <a:r>
                <a:rPr lang="en-US" sz="16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 Citra</a:t>
              </a:r>
            </a:p>
          </p:txBody>
        </p:sp>
        <p:pic>
          <p:nvPicPr>
            <p:cNvPr id="3076" name="Picture 4" descr="Hasil gambar untuk water temperature png">
              <a:extLst>
                <a:ext uri="{FF2B5EF4-FFF2-40B4-BE49-F238E27FC236}">
                  <a16:creationId xmlns:a16="http://schemas.microsoft.com/office/drawing/2014/main" id="{F8668F32-5B39-4C59-87DB-46EE32C0B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71" t="11451" r="23771" b="32242"/>
            <a:stretch/>
          </p:blipFill>
          <p:spPr bwMode="auto">
            <a:xfrm>
              <a:off x="2975630" y="3460813"/>
              <a:ext cx="1020287" cy="109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d3583ivmhhw2le.cloudfront.net/images/uploads/pages/BWTF-Icon-02.png">
              <a:extLst>
                <a:ext uri="{FF2B5EF4-FFF2-40B4-BE49-F238E27FC236}">
                  <a16:creationId xmlns:a16="http://schemas.microsoft.com/office/drawing/2014/main" id="{1657B4DF-1419-4690-A4D8-D7AF569CB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659" y="4644987"/>
              <a:ext cx="1641631" cy="16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B063808F-0843-4716-AE91-30B672E56FCB}"/>
                </a:ext>
              </a:extLst>
            </p:cNvPr>
            <p:cNvCxnSpPr>
              <a:stCxn id="40" idx="3"/>
              <a:endCxn id="11" idx="0"/>
            </p:cNvCxnSpPr>
            <p:nvPr/>
          </p:nvCxnSpPr>
          <p:spPr>
            <a:xfrm>
              <a:off x="4056675" y="2355005"/>
              <a:ext cx="1505286" cy="1103446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9EAE796C-A9BF-4BDB-A055-20919769C535}"/>
                </a:ext>
              </a:extLst>
            </p:cNvPr>
            <p:cNvCxnSpPr>
              <a:cxnSpLocks/>
              <a:stCxn id="3078" idx="3"/>
              <a:endCxn id="11" idx="2"/>
            </p:cNvCxnSpPr>
            <p:nvPr/>
          </p:nvCxnSpPr>
          <p:spPr>
            <a:xfrm flipV="1">
              <a:off x="4288290" y="4538451"/>
              <a:ext cx="1273671" cy="927352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7B289C-5132-4B64-99DD-42142927F2BB}"/>
                </a:ext>
              </a:extLst>
            </p:cNvPr>
            <p:cNvSpPr txBox="1"/>
            <p:nvPr/>
          </p:nvSpPr>
          <p:spPr>
            <a:xfrm>
              <a:off x="3947451" y="3659713"/>
              <a:ext cx="1016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B0F0"/>
                  </a:solidFill>
                  <a:latin typeface="Tw Cen MT" panose="020B0602020104020603" pitchFamily="34" charset="0"/>
                </a:rPr>
                <a:t>Suhu air</a:t>
              </a:r>
              <a:endParaRPr lang="en-US" sz="16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D658B9D-80F8-4ACB-A5C6-6908B32695B8}"/>
                </a:ext>
              </a:extLst>
            </p:cNvPr>
            <p:cNvSpPr txBox="1"/>
            <p:nvPr/>
          </p:nvSpPr>
          <p:spPr>
            <a:xfrm>
              <a:off x="4269123" y="5537656"/>
              <a:ext cx="1292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B0F0"/>
                  </a:solidFill>
                  <a:latin typeface="Tw Cen MT" panose="020B0602020104020603" pitchFamily="34" charset="0"/>
                </a:rPr>
                <a:t>PH &amp; Kualitas  air</a:t>
              </a:r>
              <a:endParaRPr lang="en-US" sz="16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853F2E-94EF-4D09-863E-BC3CEB2BECCD}"/>
                </a:ext>
              </a:extLst>
            </p:cNvPr>
            <p:cNvSpPr txBox="1"/>
            <p:nvPr/>
          </p:nvSpPr>
          <p:spPr>
            <a:xfrm>
              <a:off x="2873822" y="3214531"/>
              <a:ext cx="1132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8000"/>
                  </a:solidFill>
                  <a:latin typeface="Tw Cen MT" panose="020B0602020104020603" pitchFamily="34" charset="0"/>
                </a:rPr>
                <a:t>Sensor suhu</a:t>
              </a:r>
              <a:endParaRPr lang="en-US" sz="1600" dirty="0">
                <a:solidFill>
                  <a:srgbClr val="008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E83CD9E-2677-434F-BF62-292AA1CAB326}"/>
                </a:ext>
              </a:extLst>
            </p:cNvPr>
            <p:cNvSpPr txBox="1"/>
            <p:nvPr/>
          </p:nvSpPr>
          <p:spPr>
            <a:xfrm>
              <a:off x="2924577" y="6117341"/>
              <a:ext cx="1132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Sensor ph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19905F99-05A8-4C20-8DB2-AD1F48D9E648}"/>
                </a:ext>
              </a:extLst>
            </p:cNvPr>
            <p:cNvCxnSpPr>
              <a:cxnSpLocks/>
              <a:stCxn id="11" idx="3"/>
              <a:endCxn id="63" idx="1"/>
            </p:cNvCxnSpPr>
            <p:nvPr/>
          </p:nvCxnSpPr>
          <p:spPr>
            <a:xfrm flipV="1">
              <a:off x="6111026" y="2350059"/>
              <a:ext cx="3597112" cy="1648392"/>
            </a:xfrm>
            <a:prstGeom prst="bentConnector3">
              <a:avLst>
                <a:gd name="adj1" fmla="val 12980"/>
              </a:avLst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BBC137-C0AF-44FF-9A61-80C9F5A7A82B}"/>
                </a:ext>
              </a:extLst>
            </p:cNvPr>
            <p:cNvSpPr txBox="1"/>
            <p:nvPr/>
          </p:nvSpPr>
          <p:spPr>
            <a:xfrm>
              <a:off x="6716626" y="2013226"/>
              <a:ext cx="2549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B0F0"/>
                  </a:solidFill>
                  <a:latin typeface="Tw Cen MT" panose="020B0602020104020603" pitchFamily="34" charset="0"/>
                </a:rPr>
                <a:t>Data Citra &amp; Data Sensor</a:t>
              </a:r>
              <a:endParaRPr lang="en-US" sz="16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2C7EE7-060F-4BB4-98D3-38AABE658470}"/>
                </a:ext>
              </a:extLst>
            </p:cNvPr>
            <p:cNvGrpSpPr/>
            <p:nvPr/>
          </p:nvGrpSpPr>
          <p:grpSpPr>
            <a:xfrm>
              <a:off x="253603" y="1835046"/>
              <a:ext cx="1887166" cy="3347189"/>
              <a:chOff x="253603" y="1835046"/>
              <a:chExt cx="1887166" cy="334718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BD9930C-A39A-4349-910C-954345898C51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9961" b="89844" l="2539" r="9863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22602" y="1835046"/>
                <a:ext cx="1080000" cy="1080000"/>
              </a:xfrm>
              <a:prstGeom prst="rect">
                <a:avLst/>
              </a:prstGeom>
              <a:ln>
                <a:solidFill>
                  <a:srgbClr val="0FADF5"/>
                </a:solidFill>
              </a:ln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CE14EBE-0B72-42E9-9901-A2ED63E63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83182" y="2513358"/>
                <a:ext cx="195525" cy="1112075"/>
              </a:xfrm>
              <a:prstGeom prst="line">
                <a:avLst/>
              </a:prstGeom>
              <a:ln w="28575">
                <a:solidFill>
                  <a:srgbClr val="10ADF5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BBDC988-06D2-4F44-8505-E97EABADF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971" y="2503468"/>
                <a:ext cx="564165" cy="1121965"/>
              </a:xfrm>
              <a:prstGeom prst="line">
                <a:avLst/>
              </a:prstGeom>
              <a:ln w="28575">
                <a:solidFill>
                  <a:srgbClr val="10ADF5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2B3FF87-AB06-4E7A-8358-DEDE11D1C50A}"/>
                  </a:ext>
                </a:extLst>
              </p:cNvPr>
              <p:cNvGrpSpPr/>
              <p:nvPr/>
            </p:nvGrpSpPr>
            <p:grpSpPr>
              <a:xfrm>
                <a:off x="253603" y="3295069"/>
                <a:ext cx="1887166" cy="1887166"/>
                <a:chOff x="284534" y="3550235"/>
                <a:chExt cx="1887166" cy="188716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A888BC5-8F79-40D2-BF61-09C2AAF6771E}"/>
                    </a:ext>
                  </a:extLst>
                </p:cNvPr>
                <p:cNvGrpSpPr/>
                <p:nvPr/>
              </p:nvGrpSpPr>
              <p:grpSpPr>
                <a:xfrm>
                  <a:off x="284534" y="3550235"/>
                  <a:ext cx="1887166" cy="1887166"/>
                  <a:chOff x="4368947" y="1780162"/>
                  <a:chExt cx="1887166" cy="1887166"/>
                </a:xfrm>
              </p:grpSpPr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C7F31221-16C8-497D-9EBC-49AEFCB0FE90}"/>
                      </a:ext>
                    </a:extLst>
                  </p:cNvPr>
                  <p:cNvSpPr/>
                  <p:nvPr/>
                </p:nvSpPr>
                <p:spPr>
                  <a:xfrm>
                    <a:off x="4657592" y="2046895"/>
                    <a:ext cx="1265275" cy="1265275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EADF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2E7F72A-A74B-4947-BB1A-5B4B1A3068F6}"/>
                      </a:ext>
                    </a:extLst>
                  </p:cNvPr>
                  <p:cNvGrpSpPr/>
                  <p:nvPr/>
                </p:nvGrpSpPr>
                <p:grpSpPr>
                  <a:xfrm>
                    <a:off x="4368947" y="1780162"/>
                    <a:ext cx="1887166" cy="1887166"/>
                    <a:chOff x="4368947" y="1780162"/>
                    <a:chExt cx="1887166" cy="1887166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0E9B8562-7E8E-4B07-9155-363663D6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1922" y="1780162"/>
                      <a:ext cx="728799" cy="1887166"/>
                    </a:xfrm>
                    <a:prstGeom prst="rect">
                      <a:avLst/>
                    </a:prstGeom>
                    <a:solidFill>
                      <a:srgbClr val="E6E7E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FCDAB15E-2F2C-4D1E-9B0D-FB0FDFF733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48130" y="1718550"/>
                      <a:ext cx="728799" cy="1887166"/>
                    </a:xfrm>
                    <a:prstGeom prst="rect">
                      <a:avLst/>
                    </a:prstGeom>
                    <a:solidFill>
                      <a:srgbClr val="E6E7E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/>
                    </a:p>
                  </p:txBody>
                </p:sp>
              </p:grp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87B0C033-1A60-4DE4-97D5-CAE5B06C5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l="12639" t="15595" r="52639" b="15494"/>
                <a:stretch/>
              </p:blipFill>
              <p:spPr>
                <a:xfrm>
                  <a:off x="728317" y="3953249"/>
                  <a:ext cx="937060" cy="1046096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973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A1A4"/>
                </a:solidFill>
                <a:latin typeface="Tw Cen MT" panose="020B0602020104020603" pitchFamily="34" charset="0"/>
              </a:rPr>
              <a:t>APRIL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PERANCANGAN HARDWARE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E9524"/>
                </a:solidFill>
                <a:latin typeface="Tw Cen MT" panose="020B0602020104020603" pitchFamily="34" charset="0"/>
              </a:rPr>
              <a:t>MEI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PENULISAN CODE PROGRAM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EF3078"/>
                </a:solidFill>
                <a:latin typeface="Tw Cen MT" panose="020B0602020104020603" pitchFamily="34" charset="0"/>
              </a:rPr>
              <a:t>JUNI</a:t>
            </a:r>
            <a:endParaRPr lang="en-US" sz="40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UJI COBA PROTOTYPE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220334" y="4382611"/>
            <a:ext cx="2354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1C7CBB"/>
                </a:solidFill>
                <a:latin typeface="Tw Cen MT" panose="020B0602020104020603" pitchFamily="34" charset="0"/>
              </a:rPr>
              <a:t>JULI-AGUSTUS</a:t>
            </a:r>
            <a:endParaRPr lang="en-US" sz="4000" dirty="0">
              <a:solidFill>
                <a:srgbClr val="1C7CBB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24897" y="1897100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EVALUASI, PERBAIKAN, 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PEMBUATAN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JURNAL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 DAN SUBMIT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352975" y="2961830"/>
            <a:ext cx="2583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SEPTEMBER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SEMINAR HASIL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19592" y="5923937"/>
            <a:ext cx="2471371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071509" y="5923937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41452" y="5941539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798241" y="1835312"/>
            <a:ext cx="245469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816157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PENELITIAN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1500"/>
                            </p:stCondLst>
                            <p:childTnLst>
                              <p:par>
                                <p:cTn id="2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TERIMA KASIH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278272" y="36430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LATAR</a:t>
            </a:r>
            <a:r>
              <a:rPr lang="en-US" sz="40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BELAKANG</a:t>
            </a:r>
            <a:endParaRPr lang="en-US" sz="4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5747C70-A011-472F-A35A-7BC2E0E7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7" y="1427208"/>
            <a:ext cx="4003583" cy="400358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EDAC15D-8D2E-4FD5-AF9F-818EA5EC837E}"/>
              </a:ext>
            </a:extLst>
          </p:cNvPr>
          <p:cNvGrpSpPr/>
          <p:nvPr/>
        </p:nvGrpSpPr>
        <p:grpSpPr>
          <a:xfrm>
            <a:off x="5356949" y="1215505"/>
            <a:ext cx="6246163" cy="1052202"/>
            <a:chOff x="5356949" y="1215505"/>
            <a:chExt cx="6246163" cy="105220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450250-A9EA-48DE-80CC-A846B3A32D2C}"/>
                </a:ext>
              </a:extLst>
            </p:cNvPr>
            <p:cNvGrpSpPr/>
            <p:nvPr/>
          </p:nvGrpSpPr>
          <p:grpSpPr>
            <a:xfrm>
              <a:off x="5356949" y="1215505"/>
              <a:ext cx="6246163" cy="1052202"/>
              <a:chOff x="5356949" y="1692160"/>
              <a:chExt cx="6246163" cy="105220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E5AB37D-637D-4CA7-BA42-A27CEC4D2A67}"/>
                  </a:ext>
                </a:extLst>
              </p:cNvPr>
              <p:cNvSpPr/>
              <p:nvPr/>
            </p:nvSpPr>
            <p:spPr>
              <a:xfrm>
                <a:off x="5378756" y="1762029"/>
                <a:ext cx="6224356" cy="96112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2C0F475-C88C-43CB-9006-E8BF3D81906D}"/>
                  </a:ext>
                </a:extLst>
              </p:cNvPr>
              <p:cNvSpPr/>
              <p:nvPr/>
            </p:nvSpPr>
            <p:spPr>
              <a:xfrm>
                <a:off x="5356949" y="1692160"/>
                <a:ext cx="1052202" cy="1052202"/>
              </a:xfrm>
              <a:prstGeom prst="ellipse">
                <a:avLst/>
              </a:prstGeom>
              <a:gradFill flip="none" rotWithShape="1">
                <a:gsLst>
                  <a:gs pos="2000">
                    <a:srgbClr val="922691"/>
                  </a:gs>
                  <a:gs pos="100000">
                    <a:srgbClr val="652D9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Tw Cen MT" panose="020B06020201040206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A1CCCBB-0A4C-4F9F-990F-7F7B9C358DD6}"/>
                  </a:ext>
                </a:extLst>
              </p:cNvPr>
              <p:cNvSpPr/>
              <p:nvPr/>
            </p:nvSpPr>
            <p:spPr>
              <a:xfrm>
                <a:off x="6496285" y="1815761"/>
                <a:ext cx="4466787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Komoditas</a:t>
                </a:r>
                <a:r>
                  <a: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 Export </a:t>
                </a:r>
                <a:r>
                  <a:rPr lang="en-US" sz="16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Penting</a:t>
                </a:r>
                <a:endParaRPr lang="en-US" sz="1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F50F3-78F7-4717-933B-809577EB7F36}"/>
                  </a:ext>
                </a:extLst>
              </p:cNvPr>
              <p:cNvSpPr txBox="1"/>
              <p:nvPr/>
            </p:nvSpPr>
            <p:spPr>
              <a:xfrm>
                <a:off x="6496285" y="2206668"/>
                <a:ext cx="1410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(</a:t>
                </a:r>
                <a:r>
                  <a:rPr 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Juwana,2000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)</a:t>
                </a:r>
                <a:endParaRPr lang="en-ID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E9BCFA-B1F7-4984-8B4D-98DB5E61FE36}"/>
                </a:ext>
              </a:extLst>
            </p:cNvPr>
            <p:cNvSpPr/>
            <p:nvPr/>
          </p:nvSpPr>
          <p:spPr>
            <a:xfrm>
              <a:off x="5733571" y="1541802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9A521F-0483-4449-B651-5C5761E5AFDB}"/>
              </a:ext>
            </a:extLst>
          </p:cNvPr>
          <p:cNvGrpSpPr/>
          <p:nvPr/>
        </p:nvGrpSpPr>
        <p:grpSpPr>
          <a:xfrm>
            <a:off x="5378756" y="2300897"/>
            <a:ext cx="6224359" cy="1052202"/>
            <a:chOff x="5378756" y="2388449"/>
            <a:chExt cx="6224359" cy="105220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2483CB-E7E4-4CC6-AB5A-FFE23B885CE2}"/>
                </a:ext>
              </a:extLst>
            </p:cNvPr>
            <p:cNvGrpSpPr/>
            <p:nvPr/>
          </p:nvGrpSpPr>
          <p:grpSpPr>
            <a:xfrm>
              <a:off x="5378756" y="2388449"/>
              <a:ext cx="6224359" cy="1052202"/>
              <a:chOff x="5378756" y="3040208"/>
              <a:chExt cx="6224359" cy="105220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F5B03AC-C3CB-4639-815B-2D49066FF971}"/>
                  </a:ext>
                </a:extLst>
              </p:cNvPr>
              <p:cNvSpPr/>
              <p:nvPr/>
            </p:nvSpPr>
            <p:spPr>
              <a:xfrm>
                <a:off x="5378756" y="3079120"/>
                <a:ext cx="6224359" cy="961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CC1C51C-293B-47CE-A3CB-6C5423F2F388}"/>
                  </a:ext>
                </a:extLst>
              </p:cNvPr>
              <p:cNvSpPr/>
              <p:nvPr/>
            </p:nvSpPr>
            <p:spPr>
              <a:xfrm>
                <a:off x="10550913" y="3040208"/>
                <a:ext cx="1052202" cy="1052202"/>
              </a:xfrm>
              <a:prstGeom prst="ellipse">
                <a:avLst/>
              </a:prstGeom>
              <a:gradFill flip="none" rotWithShape="1">
                <a:gsLst>
                  <a:gs pos="2000">
                    <a:srgbClr val="1976BC"/>
                  </a:gs>
                  <a:gs pos="100000">
                    <a:srgbClr val="39B2E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Tw Cen MT" panose="020B0602020104020603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AABC22B-C818-4274-96A2-CF92CAA20DC7}"/>
                  </a:ext>
                </a:extLst>
              </p:cNvPr>
              <p:cNvSpPr/>
              <p:nvPr/>
            </p:nvSpPr>
            <p:spPr>
              <a:xfrm>
                <a:off x="5551689" y="3184388"/>
                <a:ext cx="4466787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Kelangkaan</a:t>
                </a:r>
                <a:r>
                  <a: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 </a:t>
                </a:r>
                <a:r>
                  <a:rPr lang="en-US" sz="16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Populasi</a:t>
                </a:r>
                <a:endParaRPr lang="en-US" sz="1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8AD312-BBCC-4E65-9970-58BCA22E9D89}"/>
                  </a:ext>
                </a:extLst>
              </p:cNvPr>
              <p:cNvSpPr txBox="1"/>
              <p:nvPr/>
            </p:nvSpPr>
            <p:spPr>
              <a:xfrm>
                <a:off x="5551689" y="3546202"/>
                <a:ext cx="14107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(Juwana,2000)</a:t>
                </a:r>
                <a:endParaRPr lang="en-ID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5DC49E-C5BF-4289-A1A0-60023395D0A7}"/>
                </a:ext>
              </a:extLst>
            </p:cNvPr>
            <p:cNvSpPr/>
            <p:nvPr/>
          </p:nvSpPr>
          <p:spPr>
            <a:xfrm>
              <a:off x="10903784" y="2749023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latin typeface="Tw Cen MT" panose="020B0602020104020603" pitchFamily="34" charset="0"/>
                </a:rPr>
                <a:t>2</a:t>
              </a:r>
              <a:endParaRPr lang="en-US" sz="16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03A443-7CD4-4441-85F1-17BFB2925435}"/>
              </a:ext>
            </a:extLst>
          </p:cNvPr>
          <p:cNvGrpSpPr/>
          <p:nvPr/>
        </p:nvGrpSpPr>
        <p:grpSpPr>
          <a:xfrm>
            <a:off x="5378755" y="3352238"/>
            <a:ext cx="6224359" cy="1052202"/>
            <a:chOff x="5378755" y="3527340"/>
            <a:chExt cx="6224359" cy="10522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E08C41-987C-4BE7-BFEE-4297D2FE5BDE}"/>
                </a:ext>
              </a:extLst>
            </p:cNvPr>
            <p:cNvGrpSpPr/>
            <p:nvPr/>
          </p:nvGrpSpPr>
          <p:grpSpPr>
            <a:xfrm>
              <a:off x="5378755" y="3527340"/>
              <a:ext cx="6224359" cy="1052202"/>
              <a:chOff x="5378756" y="1713389"/>
              <a:chExt cx="6224359" cy="105220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F4AA28B-13BB-43B0-9A19-D5212388F06E}"/>
                  </a:ext>
                </a:extLst>
              </p:cNvPr>
              <p:cNvSpPr/>
              <p:nvPr/>
            </p:nvSpPr>
            <p:spPr>
              <a:xfrm>
                <a:off x="5378756" y="1752301"/>
                <a:ext cx="6224359" cy="961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E33614D-5676-44F1-9095-9ECAAEA5F773}"/>
                  </a:ext>
                </a:extLst>
              </p:cNvPr>
              <p:cNvSpPr/>
              <p:nvPr/>
            </p:nvSpPr>
            <p:spPr>
              <a:xfrm>
                <a:off x="5378756" y="1713389"/>
                <a:ext cx="1052202" cy="1052202"/>
              </a:xfrm>
              <a:prstGeom prst="ellipse">
                <a:avLst/>
              </a:prstGeom>
              <a:gradFill flip="none" rotWithShape="1">
                <a:gsLst>
                  <a:gs pos="2000">
                    <a:srgbClr val="FBB754"/>
                  </a:gs>
                  <a:gs pos="100000">
                    <a:srgbClr val="F4931F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Tw Cen MT" panose="020B06020201040206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174A40-8E08-45E5-A4F0-A9AFB387F2D2}"/>
                  </a:ext>
                </a:extLst>
              </p:cNvPr>
              <p:cNvSpPr/>
              <p:nvPr/>
            </p:nvSpPr>
            <p:spPr>
              <a:xfrm>
                <a:off x="6583833" y="1854670"/>
                <a:ext cx="4466787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0" cap="none" spc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Produksi dari Budidaya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A01FB-DC9A-443D-91EF-11BCEACBD5E5}"/>
                  </a:ext>
                </a:extLst>
              </p:cNvPr>
              <p:cNvSpPr txBox="1"/>
              <p:nvPr/>
            </p:nvSpPr>
            <p:spPr>
              <a:xfrm>
                <a:off x="6583833" y="2216394"/>
                <a:ext cx="3327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(Kementerian Kelautan dan Perikanan)</a:t>
                </a:r>
                <a:endParaRPr lang="en-ID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1AB597-C0C4-46D8-9540-FFB3E56151C8}"/>
                </a:ext>
              </a:extLst>
            </p:cNvPr>
            <p:cNvSpPr/>
            <p:nvPr/>
          </p:nvSpPr>
          <p:spPr>
            <a:xfrm rot="21299670">
              <a:off x="5753860" y="3840610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latin typeface="Tw Cen MT" panose="020B0602020104020603" pitchFamily="34" charset="0"/>
                </a:rPr>
                <a:t>3</a:t>
              </a:r>
              <a:endParaRPr lang="en-US" sz="16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B7FAE4-87E6-4D8D-8568-E0028DD1389D}"/>
              </a:ext>
            </a:extLst>
          </p:cNvPr>
          <p:cNvGrpSpPr/>
          <p:nvPr/>
        </p:nvGrpSpPr>
        <p:grpSpPr>
          <a:xfrm>
            <a:off x="5378754" y="4389771"/>
            <a:ext cx="6224361" cy="1052202"/>
            <a:chOff x="5378754" y="4681602"/>
            <a:chExt cx="6224361" cy="10522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772513-4C7D-4B0B-94BD-7CCC9268109E}"/>
                </a:ext>
              </a:extLst>
            </p:cNvPr>
            <p:cNvGrpSpPr/>
            <p:nvPr/>
          </p:nvGrpSpPr>
          <p:grpSpPr>
            <a:xfrm>
              <a:off x="5378754" y="4681602"/>
              <a:ext cx="6224361" cy="1052202"/>
              <a:chOff x="5378756" y="3047077"/>
              <a:chExt cx="6224361" cy="105220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2BFB93A-2F60-4AC5-8F31-5DFBA0D4C961}"/>
                  </a:ext>
                </a:extLst>
              </p:cNvPr>
              <p:cNvSpPr/>
              <p:nvPr/>
            </p:nvSpPr>
            <p:spPr>
              <a:xfrm>
                <a:off x="5378756" y="3079120"/>
                <a:ext cx="6224359" cy="961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70EA19-F4D8-4C59-A6CA-178A13B68C99}"/>
                  </a:ext>
                </a:extLst>
              </p:cNvPr>
              <p:cNvSpPr/>
              <p:nvPr/>
            </p:nvSpPr>
            <p:spPr>
              <a:xfrm>
                <a:off x="10550915" y="3047077"/>
                <a:ext cx="1052202" cy="1052202"/>
              </a:xfrm>
              <a:prstGeom prst="ellipse">
                <a:avLst/>
              </a:prstGeom>
              <a:gradFill flip="none" rotWithShape="1">
                <a:gsLst>
                  <a:gs pos="46000">
                    <a:srgbClr val="39B24A"/>
                  </a:gs>
                  <a:gs pos="100000">
                    <a:srgbClr val="8DC648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Tw Cen MT" panose="020B0602020104020603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B0C581-7113-4C4B-ADAF-B6D0CE908BE1}"/>
                  </a:ext>
                </a:extLst>
              </p:cNvPr>
              <p:cNvSpPr/>
              <p:nvPr/>
            </p:nvSpPr>
            <p:spPr>
              <a:xfrm>
                <a:off x="5580875" y="3174662"/>
                <a:ext cx="4466787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0" cap="none" spc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Masalah dalam Budidaya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2279D1-2A57-4D1E-B1C5-43D61BFC29D1}"/>
                  </a:ext>
                </a:extLst>
              </p:cNvPr>
              <p:cNvSpPr txBox="1"/>
              <p:nvPr/>
            </p:nvSpPr>
            <p:spPr>
              <a:xfrm>
                <a:off x="5580875" y="3536475"/>
                <a:ext cx="4405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Kanibalisme &amp; Perkembangan Larva tidak seragam</a:t>
                </a:r>
                <a:endParaRPr lang="en-ID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D76AC1-1659-46E8-9087-B7EE4802D4DE}"/>
                </a:ext>
              </a:extLst>
            </p:cNvPr>
            <p:cNvSpPr/>
            <p:nvPr/>
          </p:nvSpPr>
          <p:spPr>
            <a:xfrm>
              <a:off x="10930177" y="4988550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latin typeface="Tw Cen MT" panose="020B0602020104020603" pitchFamily="34" charset="0"/>
                </a:rPr>
                <a:t>4</a:t>
              </a:r>
              <a:endParaRPr lang="en-US" sz="16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D04C95-451C-4253-A89D-B6BCA9FC7BEB}"/>
              </a:ext>
            </a:extLst>
          </p:cNvPr>
          <p:cNvGrpSpPr/>
          <p:nvPr/>
        </p:nvGrpSpPr>
        <p:grpSpPr>
          <a:xfrm>
            <a:off x="5378753" y="5436881"/>
            <a:ext cx="6224359" cy="1052202"/>
            <a:chOff x="5378753" y="5835720"/>
            <a:chExt cx="6224359" cy="105220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356C01-3AA4-4E21-A7E7-7AA7E888558C}"/>
                </a:ext>
              </a:extLst>
            </p:cNvPr>
            <p:cNvGrpSpPr/>
            <p:nvPr/>
          </p:nvGrpSpPr>
          <p:grpSpPr>
            <a:xfrm>
              <a:off x="5378753" y="5835720"/>
              <a:ext cx="6224359" cy="1052202"/>
              <a:chOff x="5378756" y="1713389"/>
              <a:chExt cx="6224359" cy="105220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6941CBC-BADD-4D2A-BC18-5FFD6FFDE465}"/>
                  </a:ext>
                </a:extLst>
              </p:cNvPr>
              <p:cNvSpPr/>
              <p:nvPr/>
            </p:nvSpPr>
            <p:spPr>
              <a:xfrm>
                <a:off x="5378756" y="1752301"/>
                <a:ext cx="6224359" cy="961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17022F1-97B1-4F34-B614-2D3DEE8AB8B8}"/>
                  </a:ext>
                </a:extLst>
              </p:cNvPr>
              <p:cNvSpPr/>
              <p:nvPr/>
            </p:nvSpPr>
            <p:spPr>
              <a:xfrm>
                <a:off x="5378756" y="1713389"/>
                <a:ext cx="1052202" cy="1052202"/>
              </a:xfrm>
              <a:prstGeom prst="ellipse">
                <a:avLst/>
              </a:prstGeom>
              <a:gradFill flip="none" rotWithShape="1">
                <a:gsLst>
                  <a:gs pos="2000">
                    <a:srgbClr val="EB3137"/>
                  </a:gs>
                  <a:gs pos="100000">
                    <a:srgbClr val="C11C2D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>
                  <a:latin typeface="Tw Cen MT" panose="020B0602020104020603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787C65-3F17-42D7-95EB-26D72D7E164D}"/>
                  </a:ext>
                </a:extLst>
              </p:cNvPr>
              <p:cNvSpPr/>
              <p:nvPr/>
            </p:nvSpPr>
            <p:spPr>
              <a:xfrm>
                <a:off x="6482525" y="1737937"/>
                <a:ext cx="487938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0" cap="none" spc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w Cen MT" panose="020B0602020104020603" pitchFamily="34" charset="0"/>
                  </a:rPr>
                  <a:t>Teknologi Pengolahan Citra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EE5084-DB9F-4120-B3FF-0BA6235D8604}"/>
                  </a:ext>
                </a:extLst>
              </p:cNvPr>
              <p:cNvSpPr txBox="1"/>
              <p:nvPr/>
            </p:nvSpPr>
            <p:spPr>
              <a:xfrm>
                <a:off x="6535193" y="2080204"/>
                <a:ext cx="3797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Membantu memudahkan dan meningkatkan </a:t>
                </a:r>
              </a:p>
              <a:p>
                <a:r>
                  <a:rPr 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" panose="020B0602020104020603" pitchFamily="34" charset="0"/>
                  </a:rPr>
                  <a:t>jumlah hasil produksi agar lebih optimal</a:t>
                </a:r>
                <a:endParaRPr lang="en-ID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0C9B95-62E3-4E63-AE98-D3B6456506B5}"/>
                </a:ext>
              </a:extLst>
            </p:cNvPr>
            <p:cNvSpPr/>
            <p:nvPr/>
          </p:nvSpPr>
          <p:spPr>
            <a:xfrm>
              <a:off x="5758019" y="6260761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latin typeface="Tw Cen MT" panose="020B0602020104020603" pitchFamily="34" charset="0"/>
                </a:rPr>
                <a:t>5</a:t>
              </a:r>
              <a:endParaRPr lang="en-US" sz="16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4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RUMUSAN</a:t>
            </a:r>
            <a:r>
              <a:rPr lang="en-US" sz="4000" b="1" dirty="0">
                <a:solidFill>
                  <a:srgbClr val="FFC000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MASALAH</a:t>
            </a:r>
            <a:endParaRPr lang="en-US" sz="40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08BC6-A0C4-45DB-A05C-0586EBEC884C}"/>
              </a:ext>
            </a:extLst>
          </p:cNvPr>
          <p:cNvGrpSpPr/>
          <p:nvPr/>
        </p:nvGrpSpPr>
        <p:grpSpPr>
          <a:xfrm>
            <a:off x="357852" y="2116075"/>
            <a:ext cx="10232308" cy="1277273"/>
            <a:chOff x="624114" y="1643294"/>
            <a:chExt cx="11660365" cy="12772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36546-8EF4-46CC-9D33-87137F07C6DE}"/>
                </a:ext>
              </a:extLst>
            </p:cNvPr>
            <p:cNvSpPr txBox="1"/>
            <p:nvPr/>
          </p:nvSpPr>
          <p:spPr>
            <a:xfrm>
              <a:off x="2306970" y="1720238"/>
              <a:ext cx="99775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Bagaimana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mendeteksi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fase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megalopa pada larva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kepiting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menggunakan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pengolahan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citra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dengan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algoritma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pengklasifikasian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berbasis</a:t>
              </a: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Jaringan Syaraf Tiruan (JST) ?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3E400F-0E60-42C3-8A88-C4B267DF913E}"/>
                </a:ext>
              </a:extLst>
            </p:cNvPr>
            <p:cNvSpPr txBox="1"/>
            <p:nvPr/>
          </p:nvSpPr>
          <p:spPr>
            <a:xfrm>
              <a:off x="624114" y="1643294"/>
              <a:ext cx="17767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E7099-D4AB-48C1-AA7E-3B6517A07E46}"/>
              </a:ext>
            </a:extLst>
          </p:cNvPr>
          <p:cNvGrpSpPr/>
          <p:nvPr/>
        </p:nvGrpSpPr>
        <p:grpSpPr>
          <a:xfrm>
            <a:off x="1759353" y="4300162"/>
            <a:ext cx="9980721" cy="1712897"/>
            <a:chOff x="624115" y="2812845"/>
            <a:chExt cx="9980721" cy="17128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681B7-3B8C-48C4-A752-F07DF9ACE37E}"/>
                </a:ext>
              </a:extLst>
            </p:cNvPr>
            <p:cNvSpPr txBox="1"/>
            <p:nvPr/>
          </p:nvSpPr>
          <p:spPr>
            <a:xfrm>
              <a:off x="2272989" y="2956082"/>
              <a:ext cx="83318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Bagaimana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mengirimkan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notifikasi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berupa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sms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petambak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secara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otomatis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ketika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hasil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klasifikasi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menunjukkan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bahwa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larva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kepiting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telah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memasuki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fase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megalopa?</a:t>
              </a:r>
            </a:p>
            <a:p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9376EE-E104-4D2E-AD67-36BB9E314678}"/>
                </a:ext>
              </a:extLst>
            </p:cNvPr>
            <p:cNvSpPr txBox="1"/>
            <p:nvPr/>
          </p:nvSpPr>
          <p:spPr>
            <a:xfrm>
              <a:off x="624115" y="2812845"/>
              <a:ext cx="15591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9948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EF3078"/>
                </a:solidFill>
                <a:latin typeface="Tw Cen MT" panose="020B0602020104020603" pitchFamily="34" charset="0"/>
              </a:rPr>
              <a:t>TUJUAN</a:t>
            </a:r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EF3078"/>
                </a:solidFill>
                <a:latin typeface="Tw Cen MT" panose="020B0602020104020603" pitchFamily="34" charset="0"/>
              </a:rPr>
              <a:t>PENELITIAN</a:t>
            </a:r>
            <a:endParaRPr lang="en-US" sz="40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436546-8EF4-46CC-9D33-87137F07C6DE}"/>
              </a:ext>
            </a:extLst>
          </p:cNvPr>
          <p:cNvSpPr txBox="1"/>
          <p:nvPr/>
        </p:nvSpPr>
        <p:spPr>
          <a:xfrm>
            <a:off x="2282617" y="1846860"/>
            <a:ext cx="943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Mendeteksi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fase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megalopa pada larva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kepiting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pengolahan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citra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algoritma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pengklasifikasian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berbasis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JST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E7099-D4AB-48C1-AA7E-3B6517A07E46}"/>
              </a:ext>
            </a:extLst>
          </p:cNvPr>
          <p:cNvGrpSpPr/>
          <p:nvPr/>
        </p:nvGrpSpPr>
        <p:grpSpPr>
          <a:xfrm>
            <a:off x="2213125" y="4415455"/>
            <a:ext cx="9118401" cy="1569660"/>
            <a:chOff x="1486435" y="2956082"/>
            <a:chExt cx="9118401" cy="15696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681B7-3B8C-48C4-A752-F07DF9ACE37E}"/>
                </a:ext>
              </a:extLst>
            </p:cNvPr>
            <p:cNvSpPr txBox="1"/>
            <p:nvPr/>
          </p:nvSpPr>
          <p:spPr>
            <a:xfrm>
              <a:off x="1486435" y="2956082"/>
              <a:ext cx="91184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Mengirimkan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notifikasi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berupa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sms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petambak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secara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otomatis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ketika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hasil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klasifikasi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menunjukkan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bahwa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larva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kepiting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telah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memasuki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fase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megalopa.</a:t>
              </a:r>
            </a:p>
            <a:p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E886D-0E2E-4318-B657-87C364F802E0}"/>
                </a:ext>
              </a:extLst>
            </p:cNvPr>
            <p:cNvSpPr txBox="1"/>
            <p:nvPr/>
          </p:nvSpPr>
          <p:spPr>
            <a:xfrm>
              <a:off x="1536800" y="3289899"/>
              <a:ext cx="2483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E88DB-14DF-4C3A-811E-430EA9A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3778" l="9778" r="89778">
                        <a14:foregroundMark x1="18222" y1="14667" x2="18222" y2="14667"/>
                        <a14:foregroundMark x1="36889" y1="93778" x2="36889" y2="93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983" y="3816915"/>
            <a:ext cx="1978501" cy="19785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30D3FE-17BD-40AA-9F0F-0BFC9CB89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39" t="15595" r="52639" b="15494"/>
          <a:stretch/>
        </p:blipFill>
        <p:spPr>
          <a:xfrm>
            <a:off x="734957" y="1752599"/>
            <a:ext cx="1069369" cy="1193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4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9948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26A6D1"/>
                </a:solidFill>
                <a:latin typeface="Tw Cen MT" panose="020B0602020104020603" pitchFamily="34" charset="0"/>
              </a:rPr>
              <a:t>MANFAAT</a:t>
            </a:r>
            <a:r>
              <a:rPr lang="en-US" sz="4000" b="1" dirty="0">
                <a:solidFill>
                  <a:srgbClr val="26A6D1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26A6D1"/>
                </a:solidFill>
                <a:latin typeface="Tw Cen MT" panose="020B0602020104020603" pitchFamily="34" charset="0"/>
              </a:rPr>
              <a:t>PENELITIAN</a:t>
            </a:r>
            <a:endParaRPr lang="en-US" sz="4000" b="1" dirty="0">
              <a:solidFill>
                <a:srgbClr val="26A6D1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2DD4-E759-4BB0-A0BD-E2974D89F6BC}"/>
              </a:ext>
            </a:extLst>
          </p:cNvPr>
          <p:cNvSpPr/>
          <p:nvPr/>
        </p:nvSpPr>
        <p:spPr>
          <a:xfrm>
            <a:off x="359923" y="1517323"/>
            <a:ext cx="11537005" cy="470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Manfaat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deteksi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kepiting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megalopa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2400" spc="-15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0" dirty="0" err="1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peringatan</a:t>
            </a:r>
            <a:r>
              <a:rPr lang="en-US" sz="3600" spc="-150" dirty="0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spc="-150" dirty="0" err="1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dini</a:t>
            </a:r>
            <a:r>
              <a:rPr lang="en-US" sz="3600" spc="-150" dirty="0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petambak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kepiting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memasuki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megalopa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petambak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segera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memisahkan</a:t>
            </a:r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larva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megalopa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>
                <a:solidFill>
                  <a:schemeClr val="accent6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larva </a:t>
            </a:r>
            <a:r>
              <a:rPr lang="en-US" sz="2400" dirty="0" err="1">
                <a:solidFill>
                  <a:schemeClr val="accent6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400" dirty="0">
                <a:solidFill>
                  <a:schemeClr val="accent6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zoea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berguna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petambak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menekan</a:t>
            </a:r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zoea yang </a:t>
            </a:r>
            <a:r>
              <a:rPr lang="en-US" sz="2400" dirty="0" err="1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mati</a:t>
            </a:r>
            <a:r>
              <a:rPr lang="en-US" sz="2400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akibat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kanibalisme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larva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megalopa,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kelulus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hidupan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kepiting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</a:t>
            </a: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pemenuhan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bibit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panen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kedepannya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en-US" sz="2400" dirty="0">
                <a:latin typeface="Tw Cen MT" panose="020B06020201040206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37417" y="4153886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6093765" y="3841391"/>
            <a:ext cx="1081940" cy="91112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  <a:stCxn id="19" idx="2"/>
            <a:endCxn id="60" idx="7"/>
          </p:cNvCxnSpPr>
          <p:nvPr/>
        </p:nvCxnSpPr>
        <p:spPr>
          <a:xfrm flipH="1">
            <a:off x="8010423" y="2198987"/>
            <a:ext cx="1790643" cy="121828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4170823" y="4331714"/>
            <a:ext cx="1325088" cy="64614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754739" y="4220839"/>
            <a:ext cx="1592300" cy="77525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TINJAUAN</a:t>
            </a:r>
            <a:r>
              <a:rPr lang="en-US" sz="4000" b="1" dirty="0">
                <a:solidFill>
                  <a:srgbClr val="FFC000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PUSTAKA</a:t>
            </a:r>
            <a:endParaRPr lang="en-US" sz="40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353020" y="4728786"/>
            <a:ext cx="872944" cy="882299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9294" y="6211669"/>
            <a:ext cx="379804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280021" y="3721593"/>
            <a:ext cx="909215" cy="96202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405038" y="621166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232780" y="4643927"/>
            <a:ext cx="958411" cy="99837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945200" y="621166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174568" y="3287366"/>
            <a:ext cx="962668" cy="933474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1371436" y="6186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801066" y="1672423"/>
            <a:ext cx="1094227" cy="105312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1911598" y="6309564"/>
            <a:ext cx="51441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218009" y="3284871"/>
            <a:ext cx="3277375" cy="1443915"/>
            <a:chOff x="104400" y="3809602"/>
            <a:chExt cx="2569887" cy="14439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Zoea 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104400" y="4176299"/>
              <a:ext cx="25698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385723"/>
                  </a:solidFill>
                </a:rPr>
                <a:t>Durasi</a:t>
              </a:r>
              <a:r>
                <a:rPr lang="en-US" sz="1600" dirty="0">
                  <a:solidFill>
                    <a:srgbClr val="385723"/>
                  </a:solidFill>
                </a:rPr>
                <a:t> </a:t>
              </a:r>
              <a:r>
                <a:rPr lang="en-US" sz="1600" dirty="0" err="1">
                  <a:solidFill>
                    <a:srgbClr val="385723"/>
                  </a:solidFill>
                </a:rPr>
                <a:t>waktu</a:t>
              </a:r>
              <a:r>
                <a:rPr lang="en-US" sz="1600" dirty="0">
                  <a:solidFill>
                    <a:srgbClr val="385723"/>
                  </a:solidFill>
                </a:rPr>
                <a:t> 3-4 </a:t>
              </a:r>
              <a:r>
                <a:rPr lang="en-US" sz="1600" dirty="0" err="1">
                  <a:solidFill>
                    <a:srgbClr val="385723"/>
                  </a:solidFill>
                </a:rPr>
                <a:t>hari</a:t>
              </a:r>
              <a:endParaRPr lang="en-US" sz="1600" dirty="0">
                <a:solidFill>
                  <a:srgbClr val="38572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Panjang 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karapas</a:t>
              </a: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 0.44-0.54 mm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Panjang badan 1.07-1.23</a:t>
              </a:r>
            </a:p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68897" y="4707307"/>
            <a:ext cx="3277375" cy="1725239"/>
            <a:chOff x="1971248" y="2835528"/>
            <a:chExt cx="3277375" cy="172523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Zoea 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1971248" y="3237328"/>
              <a:ext cx="32773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tahap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berikut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2-3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hari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dari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sebelumnya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Panjang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karapas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0.72-0.77 mm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Panjang badan 1.46-1.54</a:t>
              </a:r>
            </a:p>
            <a:p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26311" y="2841690"/>
            <a:ext cx="3044993" cy="1430240"/>
            <a:chOff x="3939212" y="3872063"/>
            <a:chExt cx="3044993" cy="143024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Zoea 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3939212" y="4225085"/>
              <a:ext cx="30449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tahap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berikut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2-3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hari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dari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tahap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sebelumnya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Panjang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karapas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0.79-0.87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Panjang badan 2.02-2.21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6436558" y="4202606"/>
            <a:ext cx="3044993" cy="1440687"/>
            <a:chOff x="5644392" y="2692391"/>
            <a:chExt cx="3044993" cy="144068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Zoea 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644392" y="2994305"/>
              <a:ext cx="304499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tahap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berikut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2-3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hari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dari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tahap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sebelumnya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Panjang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Karapas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0.98-1.06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Panjang badan 2.61-3.03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8891406" y="2716073"/>
            <a:ext cx="3144594" cy="1079962"/>
            <a:chOff x="7249069" y="3644885"/>
            <a:chExt cx="3144594" cy="107996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MEGALOPA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249069" y="3893850"/>
              <a:ext cx="31445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3-5 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hari</a:t>
              </a: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dari</a:t>
              </a: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tahap</a:t>
              </a: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sebelumnya</a:t>
              </a:r>
              <a:endParaRPr lang="en-US" sz="16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Panjang 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Karapas</a:t>
              </a: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 1.69-</a:t>
              </a:r>
              <a:r>
                <a:rPr lang="en-US" sz="1600" dirty="0" err="1">
                  <a:solidFill>
                    <a:srgbClr val="385723"/>
                  </a:solidFill>
                  <a:latin typeface="Tw Cen MT" panose="020B0602020104020603" pitchFamily="34" charset="0"/>
                </a:rPr>
                <a:t>1.81mm</a:t>
              </a:r>
              <a:endParaRPr lang="en-US" sz="16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3.00-3.2 mm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49D062-8BB5-468C-82C0-369F5D093E5C}"/>
              </a:ext>
            </a:extLst>
          </p:cNvPr>
          <p:cNvSpPr txBox="1"/>
          <p:nvPr/>
        </p:nvSpPr>
        <p:spPr>
          <a:xfrm>
            <a:off x="176989" y="1187053"/>
            <a:ext cx="53922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EF3078"/>
                </a:solidFill>
                <a:latin typeface="Tw Cen MT" panose="020B0602020104020603" pitchFamily="34" charset="0"/>
              </a:rPr>
              <a:t>1. Larva </a:t>
            </a:r>
            <a:r>
              <a:rPr lang="en-US" sz="3200" b="1" dirty="0" err="1">
                <a:solidFill>
                  <a:srgbClr val="EF3078"/>
                </a:solidFill>
                <a:latin typeface="Tw Cen MT" panose="020B0602020104020603" pitchFamily="34" charset="0"/>
              </a:rPr>
              <a:t>Kepiting</a:t>
            </a:r>
            <a:endParaRPr lang="en-US" sz="2000" b="1" dirty="0">
              <a:solidFill>
                <a:srgbClr val="EF3078"/>
              </a:solidFill>
              <a:latin typeface="Tw Cen MT" panose="020B0602020104020603" pitchFamily="34" charset="0"/>
            </a:endParaRPr>
          </a:p>
          <a:p>
            <a:r>
              <a:rPr lang="en-US" dirty="0" err="1">
                <a:solidFill>
                  <a:srgbClr val="3B5998"/>
                </a:solidFill>
              </a:rPr>
              <a:t>Daur</a:t>
            </a:r>
            <a:r>
              <a:rPr lang="en-US" dirty="0">
                <a:solidFill>
                  <a:srgbClr val="3B5998"/>
                </a:solidFill>
              </a:rPr>
              <a:t> </a:t>
            </a:r>
            <a:r>
              <a:rPr lang="en-US" dirty="0" err="1">
                <a:solidFill>
                  <a:srgbClr val="3B5998"/>
                </a:solidFill>
              </a:rPr>
              <a:t>hidup</a:t>
            </a:r>
            <a:r>
              <a:rPr lang="en-US" dirty="0">
                <a:solidFill>
                  <a:srgbClr val="3B5998"/>
                </a:solidFill>
              </a:rPr>
              <a:t> </a:t>
            </a:r>
            <a:r>
              <a:rPr lang="en-US" dirty="0" err="1">
                <a:solidFill>
                  <a:srgbClr val="3B5998"/>
                </a:solidFill>
              </a:rPr>
              <a:t>kepiting</a:t>
            </a:r>
            <a:r>
              <a:rPr lang="en-US" dirty="0">
                <a:solidFill>
                  <a:srgbClr val="3B5998"/>
                </a:solidFill>
              </a:rPr>
              <a:t> </a:t>
            </a:r>
            <a:r>
              <a:rPr lang="en-US" dirty="0" err="1">
                <a:solidFill>
                  <a:srgbClr val="3B5998"/>
                </a:solidFill>
              </a:rPr>
              <a:t>meliputi</a:t>
            </a:r>
            <a:r>
              <a:rPr lang="en-US" dirty="0">
                <a:solidFill>
                  <a:srgbClr val="3B5998"/>
                </a:solidFill>
              </a:rPr>
              <a:t> </a:t>
            </a:r>
            <a:r>
              <a:rPr lang="en-US" dirty="0" err="1">
                <a:solidFill>
                  <a:srgbClr val="3B5998"/>
                </a:solidFill>
              </a:rPr>
              <a:t>telur</a:t>
            </a:r>
            <a:r>
              <a:rPr lang="en-US" dirty="0">
                <a:solidFill>
                  <a:srgbClr val="3B5998"/>
                </a:solidFill>
              </a:rPr>
              <a:t>, larva (zoea dan megalopa), post larva </a:t>
            </a:r>
            <a:r>
              <a:rPr lang="en-US" dirty="0" err="1">
                <a:solidFill>
                  <a:srgbClr val="3B5998"/>
                </a:solidFill>
              </a:rPr>
              <a:t>atau</a:t>
            </a:r>
            <a:r>
              <a:rPr lang="en-US" dirty="0">
                <a:solidFill>
                  <a:srgbClr val="3B5998"/>
                </a:solidFill>
              </a:rPr>
              <a:t> </a:t>
            </a:r>
            <a:r>
              <a:rPr lang="en-US" dirty="0" err="1">
                <a:solidFill>
                  <a:srgbClr val="3B5998"/>
                </a:solidFill>
              </a:rPr>
              <a:t>juvenil</a:t>
            </a:r>
            <a:r>
              <a:rPr lang="en-US" dirty="0">
                <a:solidFill>
                  <a:srgbClr val="3B5998"/>
                </a:solidFill>
              </a:rPr>
              <a:t>, </a:t>
            </a:r>
            <a:r>
              <a:rPr lang="en-US" dirty="0" err="1">
                <a:solidFill>
                  <a:srgbClr val="3B5998"/>
                </a:solidFill>
              </a:rPr>
              <a:t>anakan</a:t>
            </a:r>
            <a:r>
              <a:rPr lang="en-US" dirty="0">
                <a:solidFill>
                  <a:srgbClr val="3B5998"/>
                </a:solidFill>
              </a:rPr>
              <a:t> dan </a:t>
            </a:r>
            <a:r>
              <a:rPr lang="en-US" dirty="0" err="1">
                <a:solidFill>
                  <a:srgbClr val="3B5998"/>
                </a:solidFill>
              </a:rPr>
              <a:t>dewasa</a:t>
            </a:r>
            <a:endParaRPr lang="en-US" sz="2000" b="1" dirty="0">
              <a:solidFill>
                <a:srgbClr val="3B5998"/>
              </a:solidFill>
              <a:latin typeface="Tw Cen MT" panose="020B0602020104020603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8DBD96B-95C9-4301-939A-D968EAE80FA5}"/>
              </a:ext>
            </a:extLst>
          </p:cNvPr>
          <p:cNvPicPr/>
          <p:nvPr/>
        </p:nvPicPr>
        <p:blipFill rotWithShape="1">
          <a:blip r:embed="rId2"/>
          <a:srcRect l="18716" t="10187" r="65137" b="59245"/>
          <a:stretch/>
        </p:blipFill>
        <p:spPr bwMode="auto">
          <a:xfrm>
            <a:off x="1353020" y="4649058"/>
            <a:ext cx="938586" cy="9620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090EF1-9EA2-4E6E-8EF6-9C710DF374CE}"/>
              </a:ext>
            </a:extLst>
          </p:cNvPr>
          <p:cNvPicPr/>
          <p:nvPr/>
        </p:nvPicPr>
        <p:blipFill rotWithShape="1">
          <a:blip r:embed="rId2"/>
          <a:srcRect l="36306" t="12065" r="49333" b="59281"/>
          <a:stretch/>
        </p:blipFill>
        <p:spPr bwMode="auto">
          <a:xfrm>
            <a:off x="3347039" y="3721654"/>
            <a:ext cx="878534" cy="9983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DC2B763-B092-4989-B0C3-762935E2D2D9}"/>
              </a:ext>
            </a:extLst>
          </p:cNvPr>
          <p:cNvPicPr/>
          <p:nvPr/>
        </p:nvPicPr>
        <p:blipFill rotWithShape="1">
          <a:blip r:embed="rId2"/>
          <a:srcRect l="53635" t="13382" r="34240" b="58639"/>
          <a:stretch/>
        </p:blipFill>
        <p:spPr bwMode="auto">
          <a:xfrm>
            <a:off x="5118762" y="4608466"/>
            <a:ext cx="1142287" cy="98362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66E00A7-C980-40B1-A912-B4001898C122}"/>
              </a:ext>
            </a:extLst>
          </p:cNvPr>
          <p:cNvPicPr/>
          <p:nvPr/>
        </p:nvPicPr>
        <p:blipFill rotWithShape="1">
          <a:blip r:embed="rId2"/>
          <a:srcRect l="66835" t="10187" r="19084" b="60134"/>
          <a:stretch/>
        </p:blipFill>
        <p:spPr bwMode="auto">
          <a:xfrm>
            <a:off x="7271304" y="3292505"/>
            <a:ext cx="865932" cy="85194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0369EBF-16BB-4592-9B02-2661CD94A921}"/>
              </a:ext>
            </a:extLst>
          </p:cNvPr>
          <p:cNvPicPr/>
          <p:nvPr/>
        </p:nvPicPr>
        <p:blipFill rotWithShape="1">
          <a:blip r:embed="rId2"/>
          <a:srcRect l="56077" t="42291" r="24821" b="22407"/>
          <a:stretch/>
        </p:blipFill>
        <p:spPr bwMode="auto">
          <a:xfrm>
            <a:off x="9838225" y="1672423"/>
            <a:ext cx="1019907" cy="10799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F1FD31-E178-4DBE-929B-01C1A04EB150}"/>
              </a:ext>
            </a:extLst>
          </p:cNvPr>
          <p:cNvSpPr/>
          <p:nvPr/>
        </p:nvSpPr>
        <p:spPr>
          <a:xfrm>
            <a:off x="4170823" y="6527813"/>
            <a:ext cx="8185631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indent="-540385" algn="just"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Joselin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jose.2004.seed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production and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farmin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blue swimmer crab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portunus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pelagicus.Central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Marine Fisheries Research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Institute.India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3" grpId="0" animBg="1"/>
      <p:bldP spid="15" grpId="0" animBg="1"/>
      <p:bldP spid="17" grpId="0" animBg="1"/>
      <p:bldP spid="19" grpId="0" animBg="1"/>
      <p:bldP spid="5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TINJAUAN</a:t>
            </a:r>
            <a:r>
              <a:rPr lang="en-US" sz="4000" b="1" dirty="0">
                <a:solidFill>
                  <a:srgbClr val="FFC000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PUSTAKA</a:t>
            </a:r>
            <a:endParaRPr lang="en-US" sz="4000" b="1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9294" y="6211669"/>
            <a:ext cx="379804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405038" y="621166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945200" y="621166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1371436" y="6186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1911598" y="6309564"/>
            <a:ext cx="51441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9D062-8BB5-468C-82C0-369F5D093E5C}"/>
              </a:ext>
            </a:extLst>
          </p:cNvPr>
          <p:cNvSpPr txBox="1"/>
          <p:nvPr/>
        </p:nvSpPr>
        <p:spPr>
          <a:xfrm>
            <a:off x="301716" y="1336908"/>
            <a:ext cx="10975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3A1A4"/>
                </a:solidFill>
                <a:latin typeface="Tw Cen MT" panose="020B0602020104020603" pitchFamily="34" charset="0"/>
              </a:rPr>
              <a:t>2. Pengolahan </a:t>
            </a:r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Citra</a:t>
            </a:r>
          </a:p>
          <a:p>
            <a:pPr algn="just"/>
            <a:r>
              <a:rPr lang="en-US" sz="2400" dirty="0" err="1">
                <a:solidFill>
                  <a:srgbClr val="3B5998"/>
                </a:solidFill>
              </a:rPr>
              <a:t>Pengolahan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citra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adalah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pemrosesan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citra</a:t>
            </a:r>
            <a:r>
              <a:rPr lang="en-US" sz="2400" dirty="0">
                <a:solidFill>
                  <a:srgbClr val="3B5998"/>
                </a:solidFill>
              </a:rPr>
              <a:t>, </a:t>
            </a:r>
            <a:r>
              <a:rPr lang="en-US" sz="2400" dirty="0" err="1">
                <a:solidFill>
                  <a:srgbClr val="3B5998"/>
                </a:solidFill>
              </a:rPr>
              <a:t>khususnya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dengan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menggunakan</a:t>
            </a:r>
            <a:endParaRPr lang="en-US" sz="2400" dirty="0">
              <a:solidFill>
                <a:srgbClr val="3B5998"/>
              </a:solidFill>
            </a:endParaRPr>
          </a:p>
          <a:p>
            <a:pPr algn="just"/>
            <a:r>
              <a:rPr lang="en-US" sz="2400" dirty="0" err="1">
                <a:solidFill>
                  <a:srgbClr val="3B5998"/>
                </a:solidFill>
              </a:rPr>
              <a:t>komputer</a:t>
            </a:r>
            <a:r>
              <a:rPr lang="en-US" sz="2400" dirty="0">
                <a:solidFill>
                  <a:srgbClr val="3B5998"/>
                </a:solidFill>
              </a:rPr>
              <a:t>, </a:t>
            </a:r>
            <a:r>
              <a:rPr lang="en-US" sz="2400" dirty="0" err="1">
                <a:solidFill>
                  <a:srgbClr val="3B5998"/>
                </a:solidFill>
              </a:rPr>
              <a:t>menjadi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citra</a:t>
            </a:r>
            <a:r>
              <a:rPr lang="en-US" sz="2400" dirty="0">
                <a:solidFill>
                  <a:srgbClr val="3B5998"/>
                </a:solidFill>
              </a:rPr>
              <a:t> yang </a:t>
            </a:r>
            <a:r>
              <a:rPr lang="en-US" sz="2400" dirty="0" err="1">
                <a:solidFill>
                  <a:srgbClr val="3B5998"/>
                </a:solidFill>
              </a:rPr>
              <a:t>kualitasnya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lebih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baik</a:t>
            </a:r>
            <a:r>
              <a:rPr lang="en-US" sz="2400" dirty="0">
                <a:solidFill>
                  <a:srgbClr val="3B5998"/>
                </a:solidFill>
              </a:rPr>
              <a:t>. </a:t>
            </a:r>
            <a:r>
              <a:rPr lang="en-US" sz="2400" b="1" dirty="0" err="1">
                <a:solidFill>
                  <a:srgbClr val="3B5998"/>
                </a:solidFill>
              </a:rPr>
              <a:t>Pengolahan</a:t>
            </a:r>
            <a:r>
              <a:rPr lang="en-US" sz="2400" b="1" dirty="0">
                <a:solidFill>
                  <a:srgbClr val="3B5998"/>
                </a:solidFill>
              </a:rPr>
              <a:t> Citra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bertujuan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memperbaiki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kualitas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citra</a:t>
            </a:r>
            <a:r>
              <a:rPr lang="en-US" sz="2400" dirty="0">
                <a:solidFill>
                  <a:srgbClr val="3B5998"/>
                </a:solidFill>
              </a:rPr>
              <a:t> agar </a:t>
            </a:r>
            <a:r>
              <a:rPr lang="en-US" sz="2400" dirty="0" err="1">
                <a:solidFill>
                  <a:srgbClr val="3B5998"/>
                </a:solidFill>
              </a:rPr>
              <a:t>mudah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diinterpretasi</a:t>
            </a:r>
            <a:r>
              <a:rPr lang="en-US" sz="2400" dirty="0">
                <a:solidFill>
                  <a:srgbClr val="3B5998"/>
                </a:solidFill>
              </a:rPr>
              <a:t> oleh </a:t>
            </a:r>
            <a:r>
              <a:rPr lang="en-US" sz="2400" dirty="0" err="1">
                <a:solidFill>
                  <a:srgbClr val="3B5998"/>
                </a:solidFill>
              </a:rPr>
              <a:t>manusia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atau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mesin</a:t>
            </a:r>
            <a:r>
              <a:rPr lang="en-US" sz="2400" dirty="0">
                <a:solidFill>
                  <a:srgbClr val="3B5998"/>
                </a:solidFill>
              </a:rPr>
              <a:t> (</a:t>
            </a:r>
            <a:r>
              <a:rPr lang="en-US" sz="2400" dirty="0" err="1">
                <a:solidFill>
                  <a:srgbClr val="3B5998"/>
                </a:solidFill>
              </a:rPr>
              <a:t>dalam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hal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ini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komputer</a:t>
            </a:r>
            <a:r>
              <a:rPr lang="en-US" sz="2400" dirty="0">
                <a:solidFill>
                  <a:srgbClr val="3B5998"/>
                </a:solidFill>
              </a:rPr>
              <a:t>).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16D70A-D64F-4FCD-B4D1-A5EBDFFD67D3}"/>
              </a:ext>
            </a:extLst>
          </p:cNvPr>
          <p:cNvSpPr txBox="1"/>
          <p:nvPr/>
        </p:nvSpPr>
        <p:spPr>
          <a:xfrm>
            <a:off x="297214" y="3512678"/>
            <a:ext cx="10975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EE2A31"/>
                </a:solidFill>
                <a:latin typeface="Tw Cen MT" panose="020B0602020104020603" pitchFamily="34" charset="0"/>
              </a:rPr>
              <a:t>3. </a:t>
            </a:r>
            <a:r>
              <a:rPr lang="en-US" sz="3200" b="1" dirty="0" err="1">
                <a:solidFill>
                  <a:srgbClr val="EE2A31"/>
                </a:solidFill>
                <a:latin typeface="Tw Cen MT" panose="020B0602020104020603" pitchFamily="34" charset="0"/>
              </a:rPr>
              <a:t>Jaringan</a:t>
            </a:r>
            <a:r>
              <a:rPr lang="en-US" sz="3200" b="1" dirty="0">
                <a:solidFill>
                  <a:srgbClr val="EE2A31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solidFill>
                  <a:srgbClr val="EE2A31"/>
                </a:solidFill>
                <a:latin typeface="Tw Cen MT" panose="020B0602020104020603" pitchFamily="34" charset="0"/>
              </a:rPr>
              <a:t>Syaraf</a:t>
            </a:r>
            <a:r>
              <a:rPr lang="en-US" sz="3200" b="1" dirty="0">
                <a:solidFill>
                  <a:srgbClr val="EE2A31"/>
                </a:solidFill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solidFill>
                  <a:srgbClr val="EE2A31"/>
                </a:solidFill>
                <a:latin typeface="Tw Cen MT" panose="020B0602020104020603" pitchFamily="34" charset="0"/>
              </a:rPr>
              <a:t>Tiruan</a:t>
            </a:r>
            <a:endParaRPr lang="en-US" sz="3200" b="1" dirty="0">
              <a:solidFill>
                <a:srgbClr val="EE2A31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2400" dirty="0" err="1">
                <a:solidFill>
                  <a:srgbClr val="3B5998"/>
                </a:solidFill>
              </a:rPr>
              <a:t>Jaringan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syaraf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tiruan</a:t>
            </a:r>
            <a:r>
              <a:rPr lang="en-US" sz="2400" dirty="0">
                <a:solidFill>
                  <a:srgbClr val="3B5998"/>
                </a:solidFill>
              </a:rPr>
              <a:t> (</a:t>
            </a:r>
            <a:r>
              <a:rPr lang="en-US" sz="2400" dirty="0" err="1">
                <a:solidFill>
                  <a:srgbClr val="3B5998"/>
                </a:solidFill>
              </a:rPr>
              <a:t>JST</a:t>
            </a:r>
            <a:r>
              <a:rPr lang="en-US" sz="2400" dirty="0">
                <a:solidFill>
                  <a:srgbClr val="3B5998"/>
                </a:solidFill>
              </a:rPr>
              <a:t>) </a:t>
            </a:r>
            <a:r>
              <a:rPr lang="en-US" sz="2400" dirty="0" err="1">
                <a:solidFill>
                  <a:srgbClr val="3B5998"/>
                </a:solidFill>
              </a:rPr>
              <a:t>atau</a:t>
            </a:r>
            <a:r>
              <a:rPr lang="en-US" sz="2400" dirty="0">
                <a:solidFill>
                  <a:srgbClr val="3B5998"/>
                </a:solidFill>
              </a:rPr>
              <a:t> Artificial Neural Network </a:t>
            </a:r>
            <a:r>
              <a:rPr lang="en-US" sz="2400" dirty="0" err="1">
                <a:solidFill>
                  <a:srgbClr val="3B5998"/>
                </a:solidFill>
              </a:rPr>
              <a:t>adalah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suatu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metode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komputasi</a:t>
            </a:r>
            <a:r>
              <a:rPr lang="en-US" sz="2400" dirty="0">
                <a:solidFill>
                  <a:srgbClr val="3B5998"/>
                </a:solidFill>
              </a:rPr>
              <a:t> yang </a:t>
            </a:r>
            <a:r>
              <a:rPr lang="en-US" sz="2400" dirty="0" err="1">
                <a:solidFill>
                  <a:srgbClr val="3B5998"/>
                </a:solidFill>
              </a:rPr>
              <a:t>meniru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sistem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jaringan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syaraf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biologis</a:t>
            </a:r>
            <a:r>
              <a:rPr lang="en-US" sz="2400" dirty="0">
                <a:solidFill>
                  <a:srgbClr val="3B5998"/>
                </a:solidFill>
              </a:rPr>
              <a:t>. </a:t>
            </a:r>
            <a:r>
              <a:rPr lang="en-US" sz="2400" dirty="0" err="1">
                <a:solidFill>
                  <a:srgbClr val="3B5998"/>
                </a:solidFill>
              </a:rPr>
              <a:t>JST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dibentuk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sebagai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generalisasi</a:t>
            </a:r>
            <a:r>
              <a:rPr lang="en-US" sz="2400" dirty="0">
                <a:solidFill>
                  <a:srgbClr val="3B5998"/>
                </a:solidFill>
              </a:rPr>
              <a:t> model </a:t>
            </a:r>
            <a:r>
              <a:rPr lang="en-US" sz="2400" dirty="0" err="1">
                <a:solidFill>
                  <a:srgbClr val="3B5998"/>
                </a:solidFill>
              </a:rPr>
              <a:t>matematika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dari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jaringan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syaraf</a:t>
            </a:r>
            <a:r>
              <a:rPr lang="en-US" sz="2400" dirty="0">
                <a:solidFill>
                  <a:srgbClr val="3B5998"/>
                </a:solidFill>
              </a:rPr>
              <a:t> </a:t>
            </a:r>
            <a:r>
              <a:rPr lang="en-US" sz="2400" dirty="0" err="1">
                <a:solidFill>
                  <a:srgbClr val="3B5998"/>
                </a:solidFill>
              </a:rPr>
              <a:t>biologi</a:t>
            </a:r>
            <a:r>
              <a:rPr lang="en-US" sz="2400" dirty="0">
                <a:solidFill>
                  <a:srgbClr val="3B5998"/>
                </a:solidFill>
              </a:rPr>
              <a:t> (Purnomo </a:t>
            </a:r>
            <a:r>
              <a:rPr lang="en-US" sz="2400" dirty="0" err="1">
                <a:solidFill>
                  <a:srgbClr val="3B5998"/>
                </a:solidFill>
              </a:rPr>
              <a:t>HM,2006</a:t>
            </a:r>
            <a:r>
              <a:rPr lang="en-US" sz="2400" dirty="0">
                <a:solidFill>
                  <a:srgbClr val="3B5998"/>
                </a:solidFill>
              </a:rPr>
              <a:t>: </a:t>
            </a:r>
            <a:r>
              <a:rPr lang="en-US" sz="2400" dirty="0" err="1">
                <a:solidFill>
                  <a:srgbClr val="3B5998"/>
                </a:solidFill>
              </a:rPr>
              <a:t>Siang,2004</a:t>
            </a:r>
            <a:r>
              <a:rPr lang="en-US" sz="2400" dirty="0">
                <a:solidFill>
                  <a:srgbClr val="3B5998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062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STATE OF THE ART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9294" y="6211669"/>
            <a:ext cx="379804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405038" y="621166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945200" y="621166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1371436" y="6186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1911598" y="6309564"/>
            <a:ext cx="51441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9BBF5E-3B80-48A3-8168-CC3776A0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1" y="1163385"/>
            <a:ext cx="11059602" cy="62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B45B7-8B17-4C63-AF5D-59BE2038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75" y="1255267"/>
            <a:ext cx="5613605" cy="5151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37C3C-FD29-4A90-8F05-70A07A5C3E48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EF3078"/>
                </a:solidFill>
                <a:latin typeface="Tw Cen MT" panose="020B0602020104020603" pitchFamily="34" charset="0"/>
              </a:rPr>
              <a:t>Kerangka</a:t>
            </a:r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4000" b="1" dirty="0" err="1">
                <a:solidFill>
                  <a:srgbClr val="EF3078"/>
                </a:solidFill>
                <a:latin typeface="Tw Cen MT" panose="020B0602020104020603" pitchFamily="34" charset="0"/>
              </a:rPr>
              <a:t>Pikir</a:t>
            </a:r>
            <a:endParaRPr lang="en-US" sz="40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51CDBB-04A7-4B5A-AC62-7182B515F423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F364C7-C118-4760-A6D0-06D4747AF02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23E84C-53DD-404D-9365-2BF6CAF11342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34C89B-5D78-4F6C-B73B-BB48055E088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546EAB-C6E8-430A-9016-B12F7B2AAFAA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42B201-72D3-4D66-A5B5-05545CB4D31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4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15767</TotalTime>
  <Words>581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LENOVO</cp:lastModifiedBy>
  <cp:revision>187</cp:revision>
  <dcterms:created xsi:type="dcterms:W3CDTF">2017-10-30T13:02:30Z</dcterms:created>
  <dcterms:modified xsi:type="dcterms:W3CDTF">2019-04-06T03:28:21Z</dcterms:modified>
</cp:coreProperties>
</file>