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ED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727-DCC4-4243-85E7-D3EC1CFBC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BB6B-AF24-4C05-B65E-D8D735A68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3382-AF47-41D5-A184-C9217F1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B7EE-B637-468D-BEDF-40717072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163E-AC45-4A97-9383-E4999C7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9413-A0D2-41B8-81EE-77FEC2B4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91D5-B9EE-4E6E-B65E-91A733AE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C903-741B-418B-B089-4DE75B2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511F-EA3A-440D-9C75-6B128EC2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B471-950A-49CB-95D2-B2510B16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50445-7878-42AB-86AF-C87ECB2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7F43-FA80-4699-A316-40FDD0F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EDF4-6794-4697-AB58-D342FABC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84F3-6CE4-4F34-A7AE-A969651D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F22-A6F8-4AF9-8992-89621793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EF80-93C8-41F2-8781-AD221A7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C8E-6EEC-4618-A35B-C6BD3B2A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3106A-58BF-4525-AA95-266A35C0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F793-D939-4566-8DD8-5D455526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553F-0E8F-4EF9-9438-5EB5E97C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1AF4-DD03-41F3-83D6-C629C385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C90D-7A2B-48FE-AD19-F6EDA11F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7594-8E7A-4081-8DF1-D7028DC7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7B25-DF62-4269-9723-0657D94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D1A7-52C0-4584-95C6-3BB216F5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7F11-3AB5-46FB-8C09-31B02A65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5A94-4883-4AE5-80E8-C1188FE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D640-59CE-4834-94E6-02E14840D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4F14-B38C-4461-95E1-5311C290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52A3-AD02-4C68-9AB6-F2F3635C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0CCE2-63B9-4AB8-90B5-22FA981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18D-D2F6-4238-A603-9F49BCD5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337E-16B4-4C37-9969-F7FA0F90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D29F-5B3F-4F8C-975A-6E747CD1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B847-27BD-4FEA-89BB-83DCF0623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CC71-B5E9-43F5-BC8B-A2F023A6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A4000-A3D1-49A6-9EAC-6135A58C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63CE-8073-452E-852A-0B097EF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7F960-DC75-4B57-A50C-47DF9A2C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4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D6AB-CF60-40DA-9E51-12778D2B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65ED-A816-42D3-9176-37D5F1F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5E482-5DD3-492D-B851-A5DC8C26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E9B38-F771-4A10-8F75-D7D4ED2C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7E8D-901B-4AFF-8F5B-F0C8BB92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A5027-E212-4D73-8D76-A16DB5E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5DCE-9668-47D0-9467-120A658D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69F1-F6E2-4E96-877C-96EC8606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1287-FF8F-4D1B-9128-2B2F4AE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3CC5-ED91-4940-9385-665417DB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4B73F-458F-4441-BA62-D7057FC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190A-D70E-4405-936C-EBFFCEAC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EAD7-CED1-4902-828B-3D37C46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5E3D-E3C1-4EDF-8BCF-2DDEEFB7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97B11-B7C1-4B02-A01F-F91B62A5A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B982-E49F-4924-8E2A-AE73E19F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2292-C019-4D6C-B441-D062483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4DF3-7C74-4EC3-BC00-875FDA18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F7C5-9FCF-4083-BFA2-627D163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69B4C-9BD8-47C8-8F65-5E7C7A68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B78C-064A-489B-BF17-FFA34C1AF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1EE0-099C-4AF7-915E-5102BECF6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13E82-C92C-46AA-8370-989E97B0C8C4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7506-A8AD-4CD8-9ED5-5D61E23E6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4930-4F22-43A5-9973-B27D4A2B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D59D-6D2D-47E5-BA3C-6E35067CE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9471-1D19-4B72-8CE2-6DFBD190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53" y="1305914"/>
            <a:ext cx="11029827" cy="1468260"/>
          </a:xfrm>
        </p:spPr>
        <p:txBody>
          <a:bodyPr>
            <a:no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DETEKSI DAN PERHITUNGAN JUMLAH LARVA KEPITING RAJUNGAN DENGAN METODE OBJECT DETECTION</a:t>
            </a:r>
            <a:endParaRPr lang="en-US" sz="4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FEFA6A-E6B8-4D90-85F0-DD0B47024FEB}"/>
              </a:ext>
            </a:extLst>
          </p:cNvPr>
          <p:cNvSpPr txBox="1">
            <a:spLocks/>
          </p:cNvSpPr>
          <p:nvPr/>
        </p:nvSpPr>
        <p:spPr>
          <a:xfrm>
            <a:off x="1676400" y="5221068"/>
            <a:ext cx="9144000" cy="8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Muhammad Arief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Wicaksono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D42115302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3D4E4A-6FC8-4292-A3BC-4B13D7CC4A6B}"/>
              </a:ext>
            </a:extLst>
          </p:cNvPr>
          <p:cNvSpPr txBox="1">
            <a:spLocks/>
          </p:cNvSpPr>
          <p:nvPr/>
        </p:nvSpPr>
        <p:spPr>
          <a:xfrm>
            <a:off x="1524000" y="223520"/>
            <a:ext cx="9144000" cy="270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Bahnschrift" panose="020B0502040204020203" pitchFamily="34" charset="0"/>
              </a:rPr>
              <a:t>Seminar Proposal</a:t>
            </a:r>
            <a:endParaRPr lang="en-US" sz="4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7FC2-8EEE-4CDB-ABC7-E4D7B8F2C786}"/>
              </a:ext>
            </a:extLst>
          </p:cNvPr>
          <p:cNvCxnSpPr>
            <a:cxnSpLocks/>
          </p:cNvCxnSpPr>
          <p:nvPr/>
        </p:nvCxnSpPr>
        <p:spPr>
          <a:xfrm>
            <a:off x="3675380" y="910631"/>
            <a:ext cx="48412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C269F-415C-4E93-8B80-176D0BDEB1A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96000" y="2926080"/>
            <a:ext cx="0" cy="20756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F1F7AC-00DC-4A1A-948A-8E0F244D97F6}"/>
              </a:ext>
            </a:extLst>
          </p:cNvPr>
          <p:cNvCxnSpPr>
            <a:cxnSpLocks/>
          </p:cNvCxnSpPr>
          <p:nvPr/>
        </p:nvCxnSpPr>
        <p:spPr>
          <a:xfrm>
            <a:off x="5833872" y="3429000"/>
            <a:ext cx="0" cy="1152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6BE652-C869-4B1F-AEC7-3C9D1B05A60A}"/>
              </a:ext>
            </a:extLst>
          </p:cNvPr>
          <p:cNvCxnSpPr>
            <a:cxnSpLocks/>
          </p:cNvCxnSpPr>
          <p:nvPr/>
        </p:nvCxnSpPr>
        <p:spPr>
          <a:xfrm>
            <a:off x="6379464" y="3429000"/>
            <a:ext cx="0" cy="11521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0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194904" y="1768569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Gambar Larva </a:t>
            </a:r>
            <a:r>
              <a:rPr lang="en-US" sz="1400" dirty="0" err="1">
                <a:solidFill>
                  <a:srgbClr val="5F9ED7"/>
                </a:solidFill>
              </a:rPr>
              <a:t>Kepiting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  <a:r>
              <a:rPr lang="en-US" sz="1400" dirty="0" err="1">
                <a:solidFill>
                  <a:srgbClr val="5F9ED7"/>
                </a:solidFill>
              </a:rPr>
              <a:t>Rajungan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  <a:r>
              <a:rPr lang="en-US" sz="1400" dirty="0" err="1">
                <a:solidFill>
                  <a:srgbClr val="5F9ED7"/>
                </a:solidFill>
              </a:rPr>
              <a:t>dikumpulkan</a:t>
            </a:r>
            <a:endParaRPr lang="en-US" sz="1400" dirty="0">
              <a:solidFill>
                <a:srgbClr val="5F9ED7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F5FB7-65AB-48E0-9B43-5C897186C13B}"/>
              </a:ext>
            </a:extLst>
          </p:cNvPr>
          <p:cNvSpPr/>
          <p:nvPr/>
        </p:nvSpPr>
        <p:spPr>
          <a:xfrm>
            <a:off x="2746653" y="1768569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Gambar Bounding Box dan generate file </a:t>
            </a:r>
            <a:r>
              <a:rPr lang="en-US" sz="1400" dirty="0" err="1">
                <a:solidFill>
                  <a:srgbClr val="5F9ED7"/>
                </a:solidFill>
              </a:rPr>
              <a:t>Anotasi</a:t>
            </a:r>
            <a:endParaRPr lang="en-US" sz="1400" dirty="0">
              <a:solidFill>
                <a:srgbClr val="5F9ED7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74A26-885E-4AC9-95AD-381489F285EE}"/>
              </a:ext>
            </a:extLst>
          </p:cNvPr>
          <p:cNvSpPr/>
          <p:nvPr/>
        </p:nvSpPr>
        <p:spPr>
          <a:xfrm>
            <a:off x="5540648" y="1553712"/>
            <a:ext cx="1411224" cy="42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Training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47063-F183-4B05-9C33-7DC9A5977C44}"/>
              </a:ext>
            </a:extLst>
          </p:cNvPr>
          <p:cNvSpPr/>
          <p:nvPr/>
        </p:nvSpPr>
        <p:spPr>
          <a:xfrm>
            <a:off x="5540648" y="2473479"/>
            <a:ext cx="1411224" cy="429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Validation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0EA4E-F61E-4D56-B227-F90A5E89A9B7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117424" y="2228453"/>
            <a:ext cx="62922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C5E68-E361-4D0B-A1E3-C4B55EEA097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669173" y="1768569"/>
            <a:ext cx="871475" cy="4598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053AC-1D82-4431-A2EE-2F3DEF4CF073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4669173" y="2228453"/>
            <a:ext cx="871475" cy="4598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59F6448-03D1-4B5A-A308-9505E8FE1792}"/>
              </a:ext>
            </a:extLst>
          </p:cNvPr>
          <p:cNvSpPr/>
          <p:nvPr/>
        </p:nvSpPr>
        <p:spPr>
          <a:xfrm>
            <a:off x="7823347" y="1768568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Training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284875-52A1-4846-8044-E3CC7466360F}"/>
              </a:ext>
            </a:extLst>
          </p:cNvPr>
          <p:cNvSpPr/>
          <p:nvPr/>
        </p:nvSpPr>
        <p:spPr>
          <a:xfrm>
            <a:off x="9837188" y="3576032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Model di </a:t>
            </a:r>
            <a:r>
              <a:rPr lang="en-US" sz="1400" dirty="0" err="1">
                <a:solidFill>
                  <a:srgbClr val="5F9ED7"/>
                </a:solidFill>
              </a:rPr>
              <a:t>hasilkan</a:t>
            </a:r>
            <a:endParaRPr lang="en-US" sz="1400" dirty="0">
              <a:solidFill>
                <a:srgbClr val="5F9ED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FF0F2E-878A-4F99-B0B3-2B5B1312614E}"/>
              </a:ext>
            </a:extLst>
          </p:cNvPr>
          <p:cNvSpPr/>
          <p:nvPr/>
        </p:nvSpPr>
        <p:spPr>
          <a:xfrm>
            <a:off x="7914668" y="5447504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Model yang </a:t>
            </a:r>
            <a:r>
              <a:rPr lang="en-US" sz="1400" dirty="0" err="1">
                <a:solidFill>
                  <a:srgbClr val="5F9ED7"/>
                </a:solidFill>
              </a:rPr>
              <a:t>telah</a:t>
            </a:r>
            <a:r>
              <a:rPr lang="en-US" sz="1400" dirty="0">
                <a:solidFill>
                  <a:srgbClr val="5F9ED7"/>
                </a:solidFill>
              </a:rPr>
              <a:t> di train di </a:t>
            </a:r>
            <a:r>
              <a:rPr lang="en-US" sz="1400" dirty="0" err="1">
                <a:solidFill>
                  <a:srgbClr val="5F9ED7"/>
                </a:solidFill>
              </a:rPr>
              <a:t>ujicoba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  <a:r>
              <a:rPr lang="en-US" sz="1400" dirty="0" err="1">
                <a:solidFill>
                  <a:srgbClr val="5F9ED7"/>
                </a:solidFill>
              </a:rPr>
              <a:t>mendeteksi</a:t>
            </a:r>
            <a:r>
              <a:rPr lang="en-US" sz="1400" dirty="0">
                <a:solidFill>
                  <a:srgbClr val="5F9ED7"/>
                </a:solidFill>
              </a:rPr>
              <a:t> data training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7F42F0-9461-42E2-AEA9-EA79DEC2E244}"/>
              </a:ext>
            </a:extLst>
          </p:cNvPr>
          <p:cNvSpPr/>
          <p:nvPr/>
        </p:nvSpPr>
        <p:spPr>
          <a:xfrm>
            <a:off x="5540648" y="5447503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5F9ED7"/>
                </a:solidFill>
              </a:rPr>
              <a:t>Implementasi</a:t>
            </a:r>
            <a:r>
              <a:rPr lang="en-US" sz="1400" dirty="0">
                <a:solidFill>
                  <a:srgbClr val="5F9ED7"/>
                </a:solidFill>
              </a:rPr>
              <a:t> pada </a:t>
            </a:r>
            <a:r>
              <a:rPr lang="en-US" sz="1400" dirty="0" err="1">
                <a:solidFill>
                  <a:srgbClr val="5F9ED7"/>
                </a:solidFill>
              </a:rPr>
              <a:t>sistem</a:t>
            </a:r>
            <a:endParaRPr lang="en-US" sz="1400" dirty="0">
              <a:solidFill>
                <a:srgbClr val="5F9ED7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9A3C01-B607-4EEC-B28E-A86CE4A5FA63}"/>
              </a:ext>
            </a:extLst>
          </p:cNvPr>
          <p:cNvSpPr/>
          <p:nvPr/>
        </p:nvSpPr>
        <p:spPr>
          <a:xfrm>
            <a:off x="3068580" y="5447502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5F9ED7"/>
                </a:solidFill>
              </a:rPr>
              <a:t>Hitung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  <a:r>
              <a:rPr lang="en-US" sz="1400" dirty="0" err="1">
                <a:solidFill>
                  <a:srgbClr val="5F9ED7"/>
                </a:solidFill>
              </a:rPr>
              <a:t>Jumlah</a:t>
            </a:r>
            <a:r>
              <a:rPr lang="en-US" sz="1400" dirty="0">
                <a:solidFill>
                  <a:srgbClr val="5F9ED7"/>
                </a:solidFill>
              </a:rPr>
              <a:t> Larva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CCDBD8-470A-459A-AC08-8C723D9C076B}"/>
              </a:ext>
            </a:extLst>
          </p:cNvPr>
          <p:cNvSpPr/>
          <p:nvPr/>
        </p:nvSpPr>
        <p:spPr>
          <a:xfrm>
            <a:off x="645536" y="5447502"/>
            <a:ext cx="1922520" cy="919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F9ED7"/>
                </a:solidFill>
              </a:rPr>
              <a:t>Hasil Output : </a:t>
            </a:r>
            <a:r>
              <a:rPr lang="en-US" sz="1400" dirty="0" err="1">
                <a:solidFill>
                  <a:srgbClr val="5F9ED7"/>
                </a:solidFill>
              </a:rPr>
              <a:t>Jumlah</a:t>
            </a:r>
            <a:r>
              <a:rPr lang="en-US" sz="1400" dirty="0">
                <a:solidFill>
                  <a:srgbClr val="5F9ED7"/>
                </a:solidFill>
              </a:rPr>
              <a:t> larva pada 1 </a:t>
            </a:r>
            <a:r>
              <a:rPr lang="en-US" sz="1400" dirty="0" err="1">
                <a:solidFill>
                  <a:srgbClr val="5F9ED7"/>
                </a:solidFill>
              </a:rPr>
              <a:t>kolam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  <a:r>
              <a:rPr lang="en-US" sz="1400" dirty="0" err="1">
                <a:solidFill>
                  <a:srgbClr val="5F9ED7"/>
                </a:solidFill>
              </a:rPr>
              <a:t>Pemeliharaan</a:t>
            </a:r>
            <a:r>
              <a:rPr lang="en-US" sz="1400" dirty="0">
                <a:solidFill>
                  <a:srgbClr val="5F9ED7"/>
                </a:solidFill>
              </a:rPr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4245F7-C8F0-4E25-BC50-5F0B3C38E752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>
            <a:off x="2568056" y="5907386"/>
            <a:ext cx="500524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681469-27F1-41ED-98DD-B814529F046E}"/>
              </a:ext>
            </a:extLst>
          </p:cNvPr>
          <p:cNvCxnSpPr>
            <a:stCxn id="29" idx="1"/>
            <a:endCxn id="30" idx="3"/>
          </p:cNvCxnSpPr>
          <p:nvPr/>
        </p:nvCxnSpPr>
        <p:spPr>
          <a:xfrm flipH="1" flipV="1">
            <a:off x="4991100" y="5907386"/>
            <a:ext cx="549548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891825-CA95-488A-A8BE-2539187FBFAB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 flipV="1">
            <a:off x="7463168" y="5907387"/>
            <a:ext cx="451500" cy="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EA4F8F-A486-4233-84B7-807CD1D2E8A7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6951872" y="1768569"/>
            <a:ext cx="871475" cy="4598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24DE93-225A-4A76-8016-3CAE13B45D82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 flipV="1">
            <a:off x="6951872" y="2228452"/>
            <a:ext cx="871475" cy="4598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2DAAC1-9346-4D9B-A157-979966941709}"/>
              </a:ext>
            </a:extLst>
          </p:cNvPr>
          <p:cNvCxnSpPr>
            <a:stCxn id="26" idx="3"/>
            <a:endCxn id="27" idx="0"/>
          </p:cNvCxnSpPr>
          <p:nvPr/>
        </p:nvCxnSpPr>
        <p:spPr>
          <a:xfrm>
            <a:off x="9745867" y="2228452"/>
            <a:ext cx="1052581" cy="134758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344464-A7EB-4EB0-B1BF-BD364B31ACE6}"/>
              </a:ext>
            </a:extLst>
          </p:cNvPr>
          <p:cNvCxnSpPr>
            <a:stCxn id="27" idx="2"/>
            <a:endCxn id="28" idx="3"/>
          </p:cNvCxnSpPr>
          <p:nvPr/>
        </p:nvCxnSpPr>
        <p:spPr>
          <a:xfrm flipH="1">
            <a:off x="9837188" y="4495799"/>
            <a:ext cx="961260" cy="141158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1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97FC-CCB7-4A22-BF4A-1E92F9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27B83-1121-4809-ADB3-948759B2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21" y="2858105"/>
            <a:ext cx="2116213" cy="2473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88306-F2BD-417D-B32D-3D0C4342449B}"/>
              </a:ext>
            </a:extLst>
          </p:cNvPr>
          <p:cNvSpPr txBox="1"/>
          <p:nvPr/>
        </p:nvSpPr>
        <p:spPr>
          <a:xfrm>
            <a:off x="462746" y="5661878"/>
            <a:ext cx="3244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Sebelum</a:t>
            </a:r>
            <a:r>
              <a:rPr lang="en-US" sz="1200" dirty="0">
                <a:solidFill>
                  <a:schemeClr val="bg1"/>
                </a:solidFill>
              </a:rPr>
              <a:t> Zoea yang </a:t>
            </a:r>
            <a:r>
              <a:rPr lang="en-US" sz="1200" dirty="0" err="1">
                <a:solidFill>
                  <a:schemeClr val="bg1"/>
                </a:solidFill>
              </a:rPr>
              <a:t>dipanen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penetasan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Dipindahkan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pemeliharaan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menggunakan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wadah</a:t>
            </a:r>
            <a:r>
              <a:rPr lang="en-US" sz="1200" dirty="0">
                <a:solidFill>
                  <a:schemeClr val="bg1"/>
                </a:solidFill>
              </a:rPr>
              <a:t> 1 Liter, </a:t>
            </a:r>
            <a:r>
              <a:rPr lang="en-US" sz="1200" dirty="0" err="1">
                <a:solidFill>
                  <a:schemeClr val="bg1"/>
                </a:solidFill>
              </a:rPr>
              <a:t>kamera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mengambil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larva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BBF3DF-1039-42F4-995D-C40C7A64D16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19ECD9-02D0-4D41-ADB5-13AC0053C22A}"/>
              </a:ext>
            </a:extLst>
          </p:cNvPr>
          <p:cNvSpPr txBox="1"/>
          <p:nvPr/>
        </p:nvSpPr>
        <p:spPr>
          <a:xfrm>
            <a:off x="8037589" y="5288340"/>
            <a:ext cx="3495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Gambar larva </a:t>
            </a:r>
            <a:r>
              <a:rPr lang="en-US" sz="1200" dirty="0" err="1">
                <a:solidFill>
                  <a:schemeClr val="bg1"/>
                </a:solidFill>
              </a:rPr>
              <a:t>kemudian</a:t>
            </a:r>
            <a:r>
              <a:rPr lang="en-US" sz="1200" dirty="0">
                <a:solidFill>
                  <a:schemeClr val="bg1"/>
                </a:solidFill>
              </a:rPr>
              <a:t> di </a:t>
            </a:r>
            <a:r>
              <a:rPr lang="en-US" sz="1200" dirty="0" err="1">
                <a:solidFill>
                  <a:schemeClr val="bg1"/>
                </a:solidFill>
              </a:rPr>
              <a:t>kirim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Laptop dan di proses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mendeteksi</a:t>
            </a:r>
            <a:r>
              <a:rPr lang="en-US" sz="1200" dirty="0">
                <a:solidFill>
                  <a:schemeClr val="bg1"/>
                </a:solidFill>
              </a:rPr>
              <a:t> larva yang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pada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kemudian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perhitungan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jumlah</a:t>
            </a:r>
            <a:r>
              <a:rPr lang="en-US" sz="1200" dirty="0">
                <a:solidFill>
                  <a:schemeClr val="bg1"/>
                </a:solidFill>
              </a:rPr>
              <a:t> larva pada 1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. Hal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dilakukan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berulang-ulang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sebanyak</a:t>
            </a:r>
            <a:r>
              <a:rPr lang="en-US" sz="1200" dirty="0">
                <a:solidFill>
                  <a:schemeClr val="bg1"/>
                </a:solidFill>
              </a:rPr>
              <a:t> 200 </a:t>
            </a:r>
            <a:r>
              <a:rPr lang="en-US" sz="1200" dirty="0" err="1">
                <a:solidFill>
                  <a:schemeClr val="bg1"/>
                </a:solidFill>
              </a:rPr>
              <a:t>gambar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lalu</a:t>
            </a:r>
            <a:r>
              <a:rPr lang="en-US" sz="1200" dirty="0">
                <a:solidFill>
                  <a:schemeClr val="bg1"/>
                </a:solidFill>
              </a:rPr>
              <a:t> total larva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200 </a:t>
            </a:r>
            <a:r>
              <a:rPr lang="en-US" sz="1200" dirty="0" err="1">
                <a:solidFill>
                  <a:schemeClr val="bg1"/>
                </a:solidFill>
              </a:rPr>
              <a:t>wadah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dihitung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laptop vector png">
            <a:extLst>
              <a:ext uri="{FF2B5EF4-FFF2-40B4-BE49-F238E27FC236}">
                <a16:creationId xmlns:a16="http://schemas.microsoft.com/office/drawing/2014/main" id="{4E103B87-44CC-44B6-8943-54106542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945" r="90884">
                        <a14:foregroundMark x1="37431" y1="73684" x2="29834" y2="76140"/>
                        <a14:foregroundMark x1="29834" y1="76140" x2="21133" y2="71404"/>
                        <a14:foregroundMark x1="34254" y1="71579" x2="49309" y2="71228"/>
                        <a14:foregroundMark x1="49309" y1="71228" x2="53729" y2="73509"/>
                        <a14:foregroundMark x1="54972" y1="73860" x2="52762" y2="68421"/>
                        <a14:foregroundMark x1="37707" y1="74912" x2="45994" y2="75614"/>
                        <a14:foregroundMark x1="45994" y1="75614" x2="60221" y2="74912"/>
                        <a14:foregroundMark x1="60221" y1="74912" x2="67403" y2="77719"/>
                        <a14:foregroundMark x1="67403" y1="77719" x2="74586" y2="73509"/>
                        <a14:foregroundMark x1="74586" y1="73509" x2="82044" y2="73158"/>
                        <a14:foregroundMark x1="82044" y1="73158" x2="73757" y2="74737"/>
                        <a14:foregroundMark x1="73757" y1="74737" x2="64917" y2="73333"/>
                        <a14:foregroundMark x1="64917" y1="73333" x2="74309" y2="71930"/>
                        <a14:foregroundMark x1="74309" y1="71930" x2="66022" y2="72807"/>
                        <a14:foregroundMark x1="66022" y1="72807" x2="82320" y2="72105"/>
                        <a14:foregroundMark x1="90884" y1="84737" x2="89641" y2="817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498" y="2748356"/>
            <a:ext cx="3522130" cy="27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A37D8C4-AE5B-42E2-B69E-768A3F89EF11}"/>
              </a:ext>
            </a:extLst>
          </p:cNvPr>
          <p:cNvSpPr/>
          <p:nvPr/>
        </p:nvSpPr>
        <p:spPr>
          <a:xfrm>
            <a:off x="3378999" y="4151617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9E96FD-565F-41E4-8690-1D628975F675}"/>
              </a:ext>
            </a:extLst>
          </p:cNvPr>
          <p:cNvSpPr/>
          <p:nvPr/>
        </p:nvSpPr>
        <p:spPr>
          <a:xfrm>
            <a:off x="2222952" y="1932045"/>
            <a:ext cx="9385027" cy="8309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err="1">
                <a:solidFill>
                  <a:schemeClr val="accent1"/>
                </a:solidFill>
              </a:rPr>
              <a:t>Mirip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dengan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judul</a:t>
            </a:r>
            <a:r>
              <a:rPr lang="en-US" sz="4000" dirty="0">
                <a:solidFill>
                  <a:schemeClr val="accent1"/>
                </a:solidFill>
              </a:rPr>
              <a:t> S2, </a:t>
            </a:r>
            <a:r>
              <a:rPr lang="en-US" sz="4000" dirty="0" err="1">
                <a:solidFill>
                  <a:schemeClr val="accent1"/>
                </a:solidFill>
              </a:rPr>
              <a:t>dimana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bedanya</a:t>
            </a:r>
            <a:r>
              <a:rPr lang="en-US" sz="40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97FC-CCB7-4A22-BF4A-1E92F969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Hasil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BBF3DF-1039-42F4-995D-C40C7A64D16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6BE4B8-8ABB-44DE-B9EF-23E309F216A6}"/>
              </a:ext>
            </a:extLst>
          </p:cNvPr>
          <p:cNvSpPr/>
          <p:nvPr/>
        </p:nvSpPr>
        <p:spPr>
          <a:xfrm>
            <a:off x="2222952" y="3429000"/>
            <a:ext cx="9385027" cy="8309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 err="1">
                <a:solidFill>
                  <a:schemeClr val="accent1"/>
                </a:solidFill>
              </a:rPr>
              <a:t>Menggunakan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Kamera</a:t>
            </a:r>
            <a:r>
              <a:rPr lang="en-US" sz="4000" dirty="0">
                <a:solidFill>
                  <a:schemeClr val="accent1"/>
                </a:solidFill>
              </a:rPr>
              <a:t>/</a:t>
            </a:r>
            <a:r>
              <a:rPr lang="en-US" sz="4000" dirty="0" err="1">
                <a:solidFill>
                  <a:schemeClr val="accent1"/>
                </a:solidFill>
              </a:rPr>
              <a:t>mikroskop</a:t>
            </a:r>
            <a:r>
              <a:rPr lang="en-US" sz="40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5E529F-658F-4027-BDFC-DCE573418929}"/>
              </a:ext>
            </a:extLst>
          </p:cNvPr>
          <p:cNvSpPr/>
          <p:nvPr/>
        </p:nvSpPr>
        <p:spPr>
          <a:xfrm>
            <a:off x="2222952" y="4925955"/>
            <a:ext cx="9385027" cy="83099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829D8-B334-43F5-A5D9-F2E61BC06EBB}"/>
              </a:ext>
            </a:extLst>
          </p:cNvPr>
          <p:cNvSpPr/>
          <p:nvPr/>
        </p:nvSpPr>
        <p:spPr>
          <a:xfrm>
            <a:off x="2297338" y="5021840"/>
            <a:ext cx="8988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Apakah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deteksi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chemeClr val="accent1"/>
                </a:solidFill>
              </a:rPr>
              <a:t>dilakukan</a:t>
            </a:r>
            <a:r>
              <a:rPr lang="en-US" sz="3600" dirty="0">
                <a:solidFill>
                  <a:schemeClr val="accent1"/>
                </a:solidFill>
              </a:rPr>
              <a:t> per larva </a:t>
            </a:r>
            <a:r>
              <a:rPr lang="en-US" sz="3600" dirty="0" err="1">
                <a:solidFill>
                  <a:schemeClr val="accent1"/>
                </a:solidFill>
              </a:rPr>
              <a:t>atau</a:t>
            </a:r>
            <a:r>
              <a:rPr lang="en-US" sz="3600" dirty="0">
                <a:solidFill>
                  <a:schemeClr val="accent1"/>
                </a:solidFill>
              </a:rPr>
              <a:t> group?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4D700D7-E0C0-4B46-A8F1-470103609C9A}"/>
              </a:ext>
            </a:extLst>
          </p:cNvPr>
          <p:cNvSpPr/>
          <p:nvPr/>
        </p:nvSpPr>
        <p:spPr>
          <a:xfrm>
            <a:off x="504825" y="1932045"/>
            <a:ext cx="1343025" cy="811155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42334176-0BB1-4A39-95FE-EEBC3BEBFFDB}"/>
              </a:ext>
            </a:extLst>
          </p:cNvPr>
          <p:cNvSpPr/>
          <p:nvPr/>
        </p:nvSpPr>
        <p:spPr>
          <a:xfrm>
            <a:off x="396071" y="3438920"/>
            <a:ext cx="1343025" cy="811155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89657228-4282-45C8-8902-B98B7DD7D9AA}"/>
              </a:ext>
            </a:extLst>
          </p:cNvPr>
          <p:cNvSpPr/>
          <p:nvPr/>
        </p:nvSpPr>
        <p:spPr>
          <a:xfrm>
            <a:off x="400658" y="4945797"/>
            <a:ext cx="1343025" cy="811155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Latar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Belakang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8DCE3-157D-4987-83E2-B86057B9DA36}"/>
              </a:ext>
            </a:extLst>
          </p:cNvPr>
          <p:cNvSpPr/>
          <p:nvPr/>
        </p:nvSpPr>
        <p:spPr>
          <a:xfrm>
            <a:off x="771525" y="1527174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Larva </a:t>
            </a:r>
            <a:r>
              <a:rPr lang="en-US" sz="2400" dirty="0" err="1">
                <a:solidFill>
                  <a:schemeClr val="tx1"/>
                </a:solidFill>
              </a:rPr>
              <a:t>Rajungan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berada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Balai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Perikanan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Budidaya</a:t>
            </a:r>
            <a:r>
              <a:rPr lang="en-US" sz="2400" dirty="0">
                <a:solidFill>
                  <a:schemeClr val="tx1"/>
                </a:solidFill>
              </a:rPr>
              <a:t> Air </a:t>
            </a:r>
            <a:r>
              <a:rPr lang="en-US" sz="2400" dirty="0" err="1">
                <a:solidFill>
                  <a:schemeClr val="tx1"/>
                </a:solidFill>
              </a:rPr>
              <a:t>Payau</a:t>
            </a:r>
            <a:r>
              <a:rPr lang="en-US" sz="2400" dirty="0">
                <a:solidFill>
                  <a:schemeClr val="tx1"/>
                </a:solidFill>
              </a:rPr>
              <a:t> (BPBAP) </a:t>
            </a:r>
            <a:r>
              <a:rPr lang="en-US" sz="2400" dirty="0" err="1">
                <a:solidFill>
                  <a:schemeClr val="tx1"/>
                </a:solidFill>
              </a:rPr>
              <a:t>Takalar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survival rate </a:t>
            </a:r>
            <a:r>
              <a:rPr lang="en-US" sz="2400" dirty="0" err="1">
                <a:solidFill>
                  <a:schemeClr val="tx1"/>
                </a:solidFill>
              </a:rPr>
              <a:t>sebesar</a:t>
            </a:r>
            <a:r>
              <a:rPr lang="en-US" sz="2400" dirty="0">
                <a:solidFill>
                  <a:schemeClr val="tx1"/>
                </a:solidFill>
              </a:rPr>
              <a:t> 50%.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194610-C1FC-4E53-9B7D-80754D295EF2}"/>
              </a:ext>
            </a:extLst>
          </p:cNvPr>
          <p:cNvSpPr/>
          <p:nvPr/>
        </p:nvSpPr>
        <p:spPr>
          <a:xfrm>
            <a:off x="587648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4F5560-3428-42BF-A3FB-1278134465A5}"/>
              </a:ext>
            </a:extLst>
          </p:cNvPr>
          <p:cNvSpPr/>
          <p:nvPr/>
        </p:nvSpPr>
        <p:spPr>
          <a:xfrm>
            <a:off x="6746602" y="1527174"/>
            <a:ext cx="4724400" cy="2447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</a:rPr>
              <a:t>Namun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nilai</a:t>
            </a:r>
            <a:r>
              <a:rPr lang="en-US" sz="2200" dirty="0">
                <a:solidFill>
                  <a:schemeClr val="tx1"/>
                </a:solidFill>
              </a:rPr>
              <a:t> 50% </a:t>
            </a:r>
            <a:r>
              <a:rPr lang="en-US" sz="2200" dirty="0" err="1">
                <a:solidFill>
                  <a:schemeClr val="tx1"/>
                </a:solidFill>
              </a:rPr>
              <a:t>ini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hanyalah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perkiraan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dari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pembudidaya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saja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tanpa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ada</a:t>
            </a:r>
            <a:r>
              <a:rPr lang="en-US" sz="2200" dirty="0">
                <a:solidFill>
                  <a:schemeClr val="tx1"/>
                </a:solidFill>
              </a:rPr>
              <a:t> formula </a:t>
            </a:r>
            <a:r>
              <a:rPr lang="en-US" sz="2200" dirty="0" err="1">
                <a:solidFill>
                  <a:schemeClr val="tx1"/>
                </a:solidFill>
              </a:rPr>
              <a:t>untuk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menghitungnya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dirty="0" err="1">
                <a:solidFill>
                  <a:schemeClr val="tx1"/>
                </a:solidFill>
              </a:rPr>
              <a:t>mereka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menghitung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jumlah</a:t>
            </a:r>
            <a:r>
              <a:rPr lang="en-US" sz="2200" dirty="0">
                <a:solidFill>
                  <a:schemeClr val="tx1"/>
                </a:solidFill>
              </a:rPr>
              <a:t> larva </a:t>
            </a:r>
            <a:r>
              <a:rPr lang="en-US" sz="2200" dirty="0" err="1">
                <a:solidFill>
                  <a:schemeClr val="tx1"/>
                </a:solidFill>
              </a:rPr>
              <a:t>dalam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satu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kolam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dengan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metode</a:t>
            </a:r>
            <a:r>
              <a:rPr lang="en-US" sz="2200" dirty="0">
                <a:solidFill>
                  <a:schemeClr val="tx1"/>
                </a:solidFill>
              </a:rPr>
              <a:t> sampling.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8792E0-2BAD-4D56-9714-D80278DF7B12}"/>
              </a:ext>
            </a:extLst>
          </p:cNvPr>
          <p:cNvSpPr/>
          <p:nvPr/>
        </p:nvSpPr>
        <p:spPr>
          <a:xfrm>
            <a:off x="6562725" y="1330750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03FDD-5633-4622-8821-A4FE2F20E14C}"/>
              </a:ext>
            </a:extLst>
          </p:cNvPr>
          <p:cNvSpPr/>
          <p:nvPr/>
        </p:nvSpPr>
        <p:spPr>
          <a:xfrm>
            <a:off x="720998" y="4255293"/>
            <a:ext cx="4724400" cy="24479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pembudidaya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1 L air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memperkirakan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larva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perhitungan</a:t>
            </a:r>
            <a:r>
              <a:rPr lang="en-US" dirty="0">
                <a:solidFill>
                  <a:schemeClr val="tx1"/>
                </a:solidFill>
              </a:rPr>
              <a:t> sampling </a:t>
            </a:r>
            <a:r>
              <a:rPr lang="en-US" dirty="0" err="1">
                <a:solidFill>
                  <a:schemeClr val="tx1"/>
                </a:solidFill>
              </a:rPr>
              <a:t>sekitar</a:t>
            </a:r>
            <a:r>
              <a:rPr lang="en-US" dirty="0">
                <a:solidFill>
                  <a:schemeClr val="tx1"/>
                </a:solidFill>
              </a:rPr>
              <a:t> 3 kali,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mengalikan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200 yang </a:t>
            </a: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200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air pada </a:t>
            </a:r>
            <a:r>
              <a:rPr lang="en-US" dirty="0" err="1">
                <a:solidFill>
                  <a:schemeClr val="tx1"/>
                </a:solidFill>
              </a:rPr>
              <a:t>kolam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pemeliharaan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0BD5DD-6C94-4A81-B137-A82E30529926}"/>
              </a:ext>
            </a:extLst>
          </p:cNvPr>
          <p:cNvSpPr/>
          <p:nvPr/>
        </p:nvSpPr>
        <p:spPr>
          <a:xfrm>
            <a:off x="537121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EF06B9-81D2-409C-A1DF-E247175808A4}"/>
              </a:ext>
            </a:extLst>
          </p:cNvPr>
          <p:cNvSpPr/>
          <p:nvPr/>
        </p:nvSpPr>
        <p:spPr>
          <a:xfrm>
            <a:off x="6746602" y="4255293"/>
            <a:ext cx="4724400" cy="2447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Setelah </a:t>
            </a:r>
            <a:r>
              <a:rPr lang="en-US" sz="2000" dirty="0" err="1">
                <a:solidFill>
                  <a:schemeClr val="tx1"/>
                </a:solidFill>
              </a:rPr>
              <a:t>kurang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lebih</a:t>
            </a:r>
            <a:r>
              <a:rPr lang="en-US" sz="2000" dirty="0">
                <a:solidFill>
                  <a:schemeClr val="tx1"/>
                </a:solidFill>
              </a:rPr>
              <a:t> 15 </a:t>
            </a:r>
            <a:r>
              <a:rPr lang="en-US" sz="2000" dirty="0" err="1">
                <a:solidFill>
                  <a:schemeClr val="tx1"/>
                </a:solidFill>
              </a:rPr>
              <a:t>hari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pembudidaya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mengamati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memperkirakan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seberapa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banyak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jumlah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larva </a:t>
            </a:r>
            <a:r>
              <a:rPr lang="en-US" sz="2000" dirty="0" err="1">
                <a:solidFill>
                  <a:schemeClr val="tx1"/>
                </a:solidFill>
              </a:rPr>
              <a:t>tahapan</a:t>
            </a:r>
            <a:r>
              <a:rPr lang="en-US" sz="2000" dirty="0">
                <a:solidFill>
                  <a:schemeClr val="tx1"/>
                </a:solidFill>
              </a:rPr>
              <a:t> Zoea yang </a:t>
            </a:r>
            <a:r>
              <a:rPr lang="en-US" sz="2000" dirty="0" err="1">
                <a:solidFill>
                  <a:schemeClr val="tx1"/>
                </a:solidFill>
              </a:rPr>
              <a:t>berubah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megalopa, </a:t>
            </a:r>
            <a:r>
              <a:rPr lang="en-US" sz="2000" dirty="0" err="1">
                <a:solidFill>
                  <a:schemeClr val="tx1"/>
                </a:solidFill>
              </a:rPr>
              <a:t>sehingga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didapatkanlah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nilai</a:t>
            </a:r>
            <a:r>
              <a:rPr lang="en-US" sz="2000" dirty="0">
                <a:solidFill>
                  <a:schemeClr val="tx1"/>
                </a:solidFill>
              </a:rPr>
              <a:t> survival rate </a:t>
            </a:r>
            <a:r>
              <a:rPr lang="en-US" sz="2000" dirty="0" err="1">
                <a:solidFill>
                  <a:schemeClr val="tx1"/>
                </a:solidFill>
              </a:rPr>
              <a:t>sebesar</a:t>
            </a:r>
            <a:r>
              <a:rPr lang="en-US" sz="2000" dirty="0">
                <a:solidFill>
                  <a:schemeClr val="tx1"/>
                </a:solidFill>
              </a:rPr>
              <a:t> 50%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3D1D1-A6BC-475F-A86C-E175DE7DDA2F}"/>
              </a:ext>
            </a:extLst>
          </p:cNvPr>
          <p:cNvSpPr/>
          <p:nvPr/>
        </p:nvSpPr>
        <p:spPr>
          <a:xfrm>
            <a:off x="6562725" y="4058869"/>
            <a:ext cx="495300" cy="495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878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59370-CF58-445A-A914-FCD8DA742A39}"/>
              </a:ext>
            </a:extLst>
          </p:cNvPr>
          <p:cNvSpPr/>
          <p:nvPr/>
        </p:nvSpPr>
        <p:spPr>
          <a:xfrm>
            <a:off x="6385560" y="0"/>
            <a:ext cx="5918200" cy="7111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Rumusan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613680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AF3E435-C417-46BB-96AA-B4AD492275D8}"/>
              </a:ext>
            </a:extLst>
          </p:cNvPr>
          <p:cNvSpPr/>
          <p:nvPr/>
        </p:nvSpPr>
        <p:spPr>
          <a:xfrm>
            <a:off x="-365760" y="4229049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pemeliharaan</a:t>
            </a:r>
            <a:endParaRPr lang="en-US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28D64-FD07-421B-AAE8-C91689C7637B}"/>
              </a:ext>
            </a:extLst>
          </p:cNvPr>
          <p:cNvSpPr/>
          <p:nvPr/>
        </p:nvSpPr>
        <p:spPr>
          <a:xfrm>
            <a:off x="1122680" y="1753565"/>
            <a:ext cx="5262880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kamera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diatas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detection?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70152-CAFF-40F3-8C41-DC478B21D740}"/>
              </a:ext>
            </a:extLst>
          </p:cNvPr>
          <p:cNvGrpSpPr/>
          <p:nvPr/>
        </p:nvGrpSpPr>
        <p:grpSpPr>
          <a:xfrm>
            <a:off x="7200629" y="1189829"/>
            <a:ext cx="4991371" cy="4121663"/>
            <a:chOff x="5617294" y="1329657"/>
            <a:chExt cx="3493222" cy="28845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0A057-27A9-4D7E-983B-C0E1C85A5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294" y="1943331"/>
              <a:ext cx="1796149" cy="2270881"/>
            </a:xfrm>
            <a:prstGeom prst="rect">
              <a:avLst/>
            </a:prstGeom>
          </p:spPr>
        </p:pic>
        <p:pic>
          <p:nvPicPr>
            <p:cNvPr id="1026" name="Picture 2" descr="Image result for magnifier vector png">
              <a:extLst>
                <a:ext uri="{FF2B5EF4-FFF2-40B4-BE49-F238E27FC236}">
                  <a16:creationId xmlns:a16="http://schemas.microsoft.com/office/drawing/2014/main" id="{4A046BEE-D571-4C37-B313-E2CD8689A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5560" y="1329657"/>
              <a:ext cx="2724956" cy="283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0164C0-4AC6-45E5-AAB1-E246124F02A3}"/>
              </a:ext>
            </a:extLst>
          </p:cNvPr>
          <p:cNvSpPr/>
          <p:nvPr/>
        </p:nvSpPr>
        <p:spPr>
          <a:xfrm>
            <a:off x="360165" y="1598907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C03A59-3D4E-4E04-9073-A5C8D659C7C7}"/>
              </a:ext>
            </a:extLst>
          </p:cNvPr>
          <p:cNvSpPr/>
          <p:nvPr/>
        </p:nvSpPr>
        <p:spPr>
          <a:xfrm>
            <a:off x="4991494" y="4074391"/>
            <a:ext cx="8082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3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Batasan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Masalah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D326E2-5E78-4AF9-9A12-701B7712564D}"/>
              </a:ext>
            </a:extLst>
          </p:cNvPr>
          <p:cNvGrpSpPr/>
          <p:nvPr/>
        </p:nvGrpSpPr>
        <p:grpSpPr>
          <a:xfrm>
            <a:off x="487680" y="1767568"/>
            <a:ext cx="8826605" cy="568960"/>
            <a:chOff x="944880" y="1605280"/>
            <a:chExt cx="8826605" cy="5689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A122B-132E-4E3A-AAC4-E5444639EF74}"/>
                </a:ext>
              </a:extLst>
            </p:cNvPr>
            <p:cNvSpPr/>
            <p:nvPr/>
          </p:nvSpPr>
          <p:spPr>
            <a:xfrm>
              <a:off x="944880" y="16052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FF9F8E-B81B-412C-80B0-1E0AA06083DF}"/>
                </a:ext>
              </a:extLst>
            </p:cNvPr>
            <p:cNvSpPr/>
            <p:nvPr/>
          </p:nvSpPr>
          <p:spPr>
            <a:xfrm>
              <a:off x="1513840" y="1654760"/>
              <a:ext cx="8257645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Objek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penelitian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kepiting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di BPBAP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Takalar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EE89D-614A-4CF1-8788-231C74888007}"/>
              </a:ext>
            </a:extLst>
          </p:cNvPr>
          <p:cNvGrpSpPr/>
          <p:nvPr/>
        </p:nvGrpSpPr>
        <p:grpSpPr>
          <a:xfrm>
            <a:off x="1222979" y="3348791"/>
            <a:ext cx="9575469" cy="863250"/>
            <a:chOff x="1300811" y="2957183"/>
            <a:chExt cx="9575469" cy="8632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08B0F9-574F-4C0B-9C0A-0C5E00F1A37F}"/>
                </a:ext>
              </a:extLst>
            </p:cNvPr>
            <p:cNvSpPr/>
            <p:nvPr/>
          </p:nvSpPr>
          <p:spPr>
            <a:xfrm>
              <a:off x="1300811" y="2976880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6BDDA5-7BBE-410C-BC2F-55B0BCEF3806}"/>
                </a:ext>
              </a:extLst>
            </p:cNvPr>
            <p:cNvSpPr/>
            <p:nvPr/>
          </p:nvSpPr>
          <p:spPr>
            <a:xfrm>
              <a:off x="1894840" y="2957183"/>
              <a:ext cx="8981440" cy="86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Perhitungan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kepiting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mendeteksi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jumlah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larva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rajungan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pada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sebuah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wadah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58570-49F8-497E-A4DE-A7B5CA45B779}"/>
              </a:ext>
            </a:extLst>
          </p:cNvPr>
          <p:cNvGrpSpPr/>
          <p:nvPr/>
        </p:nvGrpSpPr>
        <p:grpSpPr>
          <a:xfrm>
            <a:off x="1845910" y="4989304"/>
            <a:ext cx="4539650" cy="568960"/>
            <a:chOff x="2113611" y="4144597"/>
            <a:chExt cx="4539650" cy="5689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10402AA-648F-40D0-B5A4-6DFE3B1B5A34}"/>
                </a:ext>
              </a:extLst>
            </p:cNvPr>
            <p:cNvSpPr/>
            <p:nvPr/>
          </p:nvSpPr>
          <p:spPr>
            <a:xfrm>
              <a:off x="2113611" y="4144597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3C57B2-33F0-4B93-9F8E-DFA5BD0CC9B3}"/>
                </a:ext>
              </a:extLst>
            </p:cNvPr>
            <p:cNvSpPr/>
            <p:nvPr/>
          </p:nvSpPr>
          <p:spPr>
            <a:xfrm>
              <a:off x="2713528" y="4182856"/>
              <a:ext cx="3939733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Deteksi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object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berupa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gambar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153F7-5C4F-4101-9E4D-290151BB0AA2}"/>
              </a:ext>
            </a:extLst>
          </p:cNvPr>
          <p:cNvGrpSpPr/>
          <p:nvPr/>
        </p:nvGrpSpPr>
        <p:grpSpPr>
          <a:xfrm>
            <a:off x="2766406" y="6028605"/>
            <a:ext cx="5631934" cy="568960"/>
            <a:chOff x="2113611" y="4144597"/>
            <a:chExt cx="5631934" cy="5689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6E8B9D-29D0-4917-ABF7-BB96EF4785F1}"/>
                </a:ext>
              </a:extLst>
            </p:cNvPr>
            <p:cNvSpPr/>
            <p:nvPr/>
          </p:nvSpPr>
          <p:spPr>
            <a:xfrm>
              <a:off x="2113611" y="4144597"/>
              <a:ext cx="568960" cy="56896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5F9ED7"/>
                  </a:solidFill>
                </a:rPr>
                <a:t>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D3298D-6AB8-4AEC-A096-3E12A5D2D755}"/>
                </a:ext>
              </a:extLst>
            </p:cNvPr>
            <p:cNvSpPr/>
            <p:nvPr/>
          </p:nvSpPr>
          <p:spPr>
            <a:xfrm>
              <a:off x="2738020" y="4194077"/>
              <a:ext cx="5007525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Gambar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diambil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oleh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kamera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diatas</a:t>
              </a:r>
              <a:r>
                <a:rPr lang="en-US" sz="24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air</a:t>
              </a:r>
              <a:endPara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5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84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Tujuan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4A465A-84DA-4C70-8260-2BA119288980}"/>
              </a:ext>
            </a:extLst>
          </p:cNvPr>
          <p:cNvSpPr/>
          <p:nvPr/>
        </p:nvSpPr>
        <p:spPr>
          <a:xfrm>
            <a:off x="1695448" y="4168849"/>
            <a:ext cx="9845041" cy="205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id-ID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mendeteksi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kolam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endParaRPr lang="en-US" sz="2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ujuan penelitian vector png">
            <a:extLst>
              <a:ext uri="{FF2B5EF4-FFF2-40B4-BE49-F238E27FC236}">
                <a16:creationId xmlns:a16="http://schemas.microsoft.com/office/drawing/2014/main" id="{09041430-2178-4461-BB00-93F820BB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30" y="1518492"/>
            <a:ext cx="1973939" cy="213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B9E084-9EA9-44FB-92B6-ABF53C89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4168849"/>
            <a:ext cx="458462" cy="474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072F0-4CDB-469E-BB80-30CBE9D4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6" y="5350096"/>
            <a:ext cx="458462" cy="4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1D87DB-D812-4032-88B2-C957A9D3F910}"/>
              </a:ext>
            </a:extLst>
          </p:cNvPr>
          <p:cNvSpPr/>
          <p:nvPr/>
        </p:nvSpPr>
        <p:spPr>
          <a:xfrm>
            <a:off x="8424674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54E82-1B80-47D6-B0CC-597B338C39C9}"/>
              </a:ext>
            </a:extLst>
          </p:cNvPr>
          <p:cNvSpPr/>
          <p:nvPr/>
        </p:nvSpPr>
        <p:spPr>
          <a:xfrm>
            <a:off x="0" y="1188720"/>
            <a:ext cx="3767328" cy="566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80" y="117842"/>
            <a:ext cx="10515600" cy="1067256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Manfaat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0" y="1189829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150F4-60B2-4E45-8034-803D6AD7FB85}"/>
              </a:ext>
            </a:extLst>
          </p:cNvPr>
          <p:cNvSpPr/>
          <p:nvPr/>
        </p:nvSpPr>
        <p:spPr>
          <a:xfrm>
            <a:off x="686970" y="4415761"/>
            <a:ext cx="2626848" cy="126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endParaRPr lang="en-US" sz="2400" b="1" dirty="0">
              <a:solidFill>
                <a:srgbClr val="5F9ED7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8062F-5814-4430-BD88-7517832B5551}"/>
              </a:ext>
            </a:extLst>
          </p:cNvPr>
          <p:cNvSpPr/>
          <p:nvPr/>
        </p:nvSpPr>
        <p:spPr>
          <a:xfrm>
            <a:off x="4529165" y="5008520"/>
            <a:ext cx="2992230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Waktu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67EC6-DF11-47C2-9082-529F7656607B}"/>
              </a:ext>
            </a:extLst>
          </p:cNvPr>
          <p:cNvSpPr/>
          <p:nvPr/>
        </p:nvSpPr>
        <p:spPr>
          <a:xfrm>
            <a:off x="8824870" y="4415761"/>
            <a:ext cx="2966936" cy="2445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Survival Rate Larva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kepiting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rajungan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lang="en-US" sz="2400" b="1" dirty="0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400" b="1" dirty="0" err="1">
                <a:solidFill>
                  <a:srgbClr val="5F9ED7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jelas</a:t>
            </a:r>
            <a:endParaRPr lang="en-US" sz="2400" b="1" dirty="0">
              <a:solidFill>
                <a:srgbClr val="5F9ED7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4876C-AA6F-42B0-9804-0AB8A40C4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0" y="1766258"/>
            <a:ext cx="2063500" cy="2514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D03BEB-22D9-4973-B024-583E4626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3" y="1818967"/>
            <a:ext cx="1548279" cy="2361429"/>
          </a:xfrm>
          <a:prstGeom prst="rect">
            <a:avLst/>
          </a:prstGeom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3EB2C86-7264-451E-8487-9A346985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1" y="2202434"/>
            <a:ext cx="2442236" cy="220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D5D47B-6578-4205-9538-6D4F5B0334CA}"/>
              </a:ext>
            </a:extLst>
          </p:cNvPr>
          <p:cNvSpPr/>
          <p:nvPr/>
        </p:nvSpPr>
        <p:spPr>
          <a:xfrm>
            <a:off x="10756869" y="1412872"/>
            <a:ext cx="10823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solidFill>
                  <a:srgbClr val="5F9E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462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Penelitian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Terkait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0F3555-7FB0-43D2-83CC-90B94AB06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4442"/>
              </p:ext>
            </p:extLst>
          </p:nvPr>
        </p:nvGraphicFramePr>
        <p:xfrm>
          <a:off x="396070" y="1443404"/>
          <a:ext cx="11513081" cy="523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820">
                  <a:extLst>
                    <a:ext uri="{9D8B030D-6E8A-4147-A177-3AD203B41FA5}">
                      <a16:colId xmlns:a16="http://schemas.microsoft.com/office/drawing/2014/main" val="3645325008"/>
                    </a:ext>
                  </a:extLst>
                </a:gridCol>
                <a:gridCol w="3413211">
                  <a:extLst>
                    <a:ext uri="{9D8B030D-6E8A-4147-A177-3AD203B41FA5}">
                      <a16:colId xmlns:a16="http://schemas.microsoft.com/office/drawing/2014/main" val="2980398819"/>
                    </a:ext>
                  </a:extLst>
                </a:gridCol>
                <a:gridCol w="1592832">
                  <a:extLst>
                    <a:ext uri="{9D8B030D-6E8A-4147-A177-3AD203B41FA5}">
                      <a16:colId xmlns:a16="http://schemas.microsoft.com/office/drawing/2014/main" val="27981380"/>
                    </a:ext>
                  </a:extLst>
                </a:gridCol>
                <a:gridCol w="1009123">
                  <a:extLst>
                    <a:ext uri="{9D8B030D-6E8A-4147-A177-3AD203B41FA5}">
                      <a16:colId xmlns:a16="http://schemas.microsoft.com/office/drawing/2014/main" val="244153763"/>
                    </a:ext>
                  </a:extLst>
                </a:gridCol>
                <a:gridCol w="1683356">
                  <a:extLst>
                    <a:ext uri="{9D8B030D-6E8A-4147-A177-3AD203B41FA5}">
                      <a16:colId xmlns:a16="http://schemas.microsoft.com/office/drawing/2014/main" val="831976328"/>
                    </a:ext>
                  </a:extLst>
                </a:gridCol>
                <a:gridCol w="2204739">
                  <a:extLst>
                    <a:ext uri="{9D8B030D-6E8A-4147-A177-3AD203B41FA5}">
                      <a16:colId xmlns:a16="http://schemas.microsoft.com/office/drawing/2014/main" val="3135535711"/>
                    </a:ext>
                  </a:extLst>
                </a:gridCol>
              </a:tblGrid>
              <a:tr h="6215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Peneliti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Judul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70341"/>
                  </a:ext>
                </a:extLst>
              </a:tr>
              <a:tr h="1812969">
                <a:tc>
                  <a:txBody>
                    <a:bodyPr/>
                    <a:lstStyle/>
                    <a:p>
                      <a:r>
                        <a:rPr lang="fi-FI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Valliappan Raman, Sundresan Perumal, </a:t>
                      </a:r>
                    </a:p>
                    <a:p>
                      <a:r>
                        <a:rPr lang="fi-FI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Sujata Navaratnam, </a:t>
                      </a:r>
                    </a:p>
                    <a:p>
                      <a:r>
                        <a:rPr lang="fi-FI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Siti Fazilah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 Assisted Counter System for Larvae and Juvenile Fish in Malaysian Fishing Hatcheries by Machine Learning Approach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Larva dan juvenile </a:t>
                      </a:r>
                      <a:r>
                        <a:rPr lang="en-US" dirty="0" err="1"/>
                        <a:t>ikan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Segmentasi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klasifikasi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pada Larva 82% dan </a:t>
                      </a:r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pada juvenile 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66206"/>
                  </a:ext>
                </a:extLst>
              </a:tr>
              <a:tr h="1709371">
                <a:tc>
                  <a:txBody>
                    <a:bodyPr/>
                    <a:lstStyle/>
                    <a:p>
                      <a:r>
                        <a:rPr lang="en-US" sz="1200" dirty="0"/>
                        <a:t>A. Sanchez-Ortiz,</a:t>
                      </a:r>
                    </a:p>
                    <a:p>
                      <a:pPr marL="228600" indent="-228600">
                        <a:buAutoNum type="alphaUcPeriod"/>
                      </a:pPr>
                      <a:r>
                        <a:rPr lang="en-US" sz="1200" dirty="0"/>
                        <a:t>Arista-</a:t>
                      </a:r>
                      <a:r>
                        <a:rPr lang="en-US" sz="1200" dirty="0" err="1"/>
                        <a:t>Jlife</a:t>
                      </a:r>
                      <a:r>
                        <a:rPr lang="en-US" sz="1200" dirty="0"/>
                        <a:t>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err="1"/>
                        <a:t>Atoany</a:t>
                      </a:r>
                      <a:r>
                        <a:rPr lang="en-US" sz="1200" dirty="0"/>
                        <a:t> Nazareth Fierro,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M. Cedillo-Hernandez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Mosquito larva classification method based on convolutional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Nyamuk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Convolutional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sebuah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telur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nyamuk</a:t>
                      </a:r>
                      <a:r>
                        <a:rPr lang="en-US" dirty="0"/>
                        <a:t> 96.88%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04157"/>
                  </a:ext>
                </a:extLst>
              </a:tr>
              <a:tr h="1087781">
                <a:tc>
                  <a:txBody>
                    <a:bodyPr/>
                    <a:lstStyle/>
                    <a:p>
                      <a:r>
                        <a:rPr lang="en-US" sz="1200" dirty="0"/>
                        <a:t>J.H. </a:t>
                      </a:r>
                      <a:r>
                        <a:rPr lang="en-US" sz="1200" dirty="0" err="1"/>
                        <a:t>Almarinez</a:t>
                      </a:r>
                      <a:r>
                        <a:rPr lang="en-US" sz="1200" dirty="0"/>
                        <a:t>,</a:t>
                      </a:r>
                    </a:p>
                    <a:p>
                      <a:r>
                        <a:rPr lang="en-US" sz="1200" dirty="0"/>
                        <a:t>Alexander A 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of mangrove crab classification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Larva </a:t>
                      </a:r>
                      <a:r>
                        <a:rPr lang="en-US" dirty="0" err="1"/>
                        <a:t>Kepiting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Bakau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 Nearest </a:t>
                      </a:r>
                      <a:r>
                        <a:rPr lang="en-US" dirty="0" err="1"/>
                        <a:t>Neighbour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Rata-rata </a:t>
                      </a:r>
                      <a:r>
                        <a:rPr lang="en-US" dirty="0" err="1"/>
                        <a:t>akurasi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sebesar</a:t>
                      </a:r>
                      <a:r>
                        <a:rPr lang="en-US" dirty="0"/>
                        <a:t> 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69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07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81C69-8924-4952-8E02-BFCD4E87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8" y="117841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Kerangka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Pikir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94A01-AB09-4CA3-92F9-6334D23600DA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598948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A7A3F5-BBC1-4D13-BD6C-999CE82E51A7}"/>
              </a:ext>
            </a:extLst>
          </p:cNvPr>
          <p:cNvSpPr/>
          <p:nvPr/>
        </p:nvSpPr>
        <p:spPr>
          <a:xfrm>
            <a:off x="465728" y="1600992"/>
            <a:ext cx="4097128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MASALAH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Larva </a:t>
            </a:r>
            <a:r>
              <a:rPr lang="en-US" dirty="0" err="1">
                <a:solidFill>
                  <a:srgbClr val="5F9ED7"/>
                </a:solidFill>
              </a:rPr>
              <a:t>secara</a:t>
            </a:r>
            <a:r>
              <a:rPr lang="en-US" dirty="0">
                <a:solidFill>
                  <a:srgbClr val="5F9ED7"/>
                </a:solidFill>
              </a:rPr>
              <a:t> manual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5F9ED7"/>
                </a:solidFill>
              </a:rPr>
              <a:t>Menggunakan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perkiraan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Survival Rate di </a:t>
            </a:r>
            <a:r>
              <a:rPr lang="en-US" dirty="0" err="1">
                <a:solidFill>
                  <a:srgbClr val="5F9ED7"/>
                </a:solidFill>
              </a:rPr>
              <a:t>tentukan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tanpa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adanya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yang </a:t>
            </a:r>
            <a:r>
              <a:rPr lang="en-US" dirty="0" err="1">
                <a:solidFill>
                  <a:srgbClr val="5F9ED7"/>
                </a:solidFill>
              </a:rPr>
              <a:t>jelas</a:t>
            </a:r>
            <a:r>
              <a:rPr lang="en-US" dirty="0">
                <a:solidFill>
                  <a:srgbClr val="5F9ED7"/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1F68B5-3D39-4EAE-8CDB-88F0845DB1CA}"/>
              </a:ext>
            </a:extLst>
          </p:cNvPr>
          <p:cNvSpPr/>
          <p:nvPr/>
        </p:nvSpPr>
        <p:spPr>
          <a:xfrm>
            <a:off x="3135930" y="4572001"/>
            <a:ext cx="4809436" cy="2168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DESAIN SISTEM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Gambar larva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diambil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kamera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Gambar </a:t>
            </a:r>
            <a:r>
              <a:rPr lang="en-US" dirty="0" err="1">
                <a:solidFill>
                  <a:srgbClr val="5F9ED7"/>
                </a:solidFill>
              </a:rPr>
              <a:t>lalu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dikirim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ke</a:t>
            </a:r>
            <a:r>
              <a:rPr lang="en-US" dirty="0">
                <a:solidFill>
                  <a:srgbClr val="5F9ED7"/>
                </a:solidFill>
              </a:rPr>
              <a:t> Laptop yang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di </a:t>
            </a:r>
            <a:r>
              <a:rPr lang="en-US" dirty="0" err="1">
                <a:solidFill>
                  <a:srgbClr val="5F9ED7"/>
                </a:solidFill>
              </a:rPr>
              <a:t>olah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algoritma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objek</a:t>
            </a:r>
            <a:endParaRPr lang="en-US" dirty="0">
              <a:solidFill>
                <a:srgbClr val="5F9ED7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5F9ED7"/>
                </a:solidFill>
              </a:rPr>
              <a:t>Hasil </a:t>
            </a:r>
            <a:r>
              <a:rPr lang="en-US" dirty="0" err="1">
                <a:solidFill>
                  <a:srgbClr val="5F9ED7"/>
                </a:solidFill>
              </a:rPr>
              <a:t>perhitungan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akan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memunculkan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keseluruhan</a:t>
            </a:r>
            <a:r>
              <a:rPr lang="en-US" dirty="0">
                <a:solidFill>
                  <a:srgbClr val="5F9ED7"/>
                </a:solidFill>
              </a:rPr>
              <a:t> larva pada 1 </a:t>
            </a:r>
            <a:r>
              <a:rPr lang="en-US" dirty="0" err="1">
                <a:solidFill>
                  <a:srgbClr val="5F9ED7"/>
                </a:solidFill>
              </a:rPr>
              <a:t>kolam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214493-3250-475F-A6F0-A5F7334AAAB2}"/>
              </a:ext>
            </a:extLst>
          </p:cNvPr>
          <p:cNvSpPr/>
          <p:nvPr/>
        </p:nvSpPr>
        <p:spPr>
          <a:xfrm>
            <a:off x="7326635" y="1600993"/>
            <a:ext cx="3911636" cy="18280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F9ED7"/>
                </a:solidFill>
              </a:rPr>
              <a:t>HASIL</a:t>
            </a:r>
          </a:p>
          <a:p>
            <a:pPr algn="ctr"/>
            <a:r>
              <a:rPr lang="en-US" dirty="0" err="1">
                <a:solidFill>
                  <a:srgbClr val="5F9ED7"/>
                </a:solidFill>
              </a:rPr>
              <a:t>Sistem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dapat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menghitung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</a:t>
            </a:r>
            <a:r>
              <a:rPr lang="en-US" dirty="0" err="1">
                <a:solidFill>
                  <a:srgbClr val="5F9ED7"/>
                </a:solidFill>
              </a:rPr>
              <a:t>kepiting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rajungan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dengan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akurasi</a:t>
            </a:r>
            <a:r>
              <a:rPr lang="en-US" dirty="0">
                <a:solidFill>
                  <a:srgbClr val="5F9ED7"/>
                </a:solidFill>
              </a:rPr>
              <a:t> yang </a:t>
            </a:r>
            <a:r>
              <a:rPr lang="en-US" dirty="0" err="1">
                <a:solidFill>
                  <a:srgbClr val="5F9ED7"/>
                </a:solidFill>
              </a:rPr>
              <a:t>tinggi</a:t>
            </a:r>
            <a:endParaRPr lang="en-US" dirty="0">
              <a:solidFill>
                <a:srgbClr val="5F9ED7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7EBFCD-4893-43DA-B0B7-AAFFBBAFFB7E}"/>
              </a:ext>
            </a:extLst>
          </p:cNvPr>
          <p:cNvCxnSpPr/>
          <p:nvPr/>
        </p:nvCxnSpPr>
        <p:spPr>
          <a:xfrm>
            <a:off x="2576052" y="3539306"/>
            <a:ext cx="2123767" cy="97339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CA4A8D-AACE-491A-A93F-D26489CC6ADE}"/>
              </a:ext>
            </a:extLst>
          </p:cNvPr>
          <p:cNvCxnSpPr>
            <a:cxnSpLocks/>
          </p:cNvCxnSpPr>
          <p:nvPr/>
        </p:nvCxnSpPr>
        <p:spPr>
          <a:xfrm flipV="1">
            <a:off x="6096000" y="3539305"/>
            <a:ext cx="2123767" cy="97339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9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25D5C-36D9-4531-A8C3-0E79F12D080A}"/>
              </a:ext>
            </a:extLst>
          </p:cNvPr>
          <p:cNvSpPr/>
          <p:nvPr/>
        </p:nvSpPr>
        <p:spPr>
          <a:xfrm>
            <a:off x="993531" y="217560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9ED7"/>
                </a:solidFill>
              </a:rPr>
              <a:t>Input Gambar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97FA1-C1D0-40B6-9F56-85E55F5BC362}"/>
              </a:ext>
            </a:extLst>
          </p:cNvPr>
          <p:cNvSpPr/>
          <p:nvPr/>
        </p:nvSpPr>
        <p:spPr>
          <a:xfrm>
            <a:off x="8656025" y="217560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oleh </a:t>
            </a:r>
            <a:r>
              <a:rPr lang="en-US" dirty="0" err="1">
                <a:solidFill>
                  <a:srgbClr val="5F9ED7"/>
                </a:solidFill>
              </a:rPr>
              <a:t>Algoritma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deteksi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objek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FF0EB-E33F-4534-B192-79301C37551B}"/>
              </a:ext>
            </a:extLst>
          </p:cNvPr>
          <p:cNvSpPr/>
          <p:nvPr/>
        </p:nvSpPr>
        <p:spPr>
          <a:xfrm>
            <a:off x="8656026" y="5399627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5F9ED7"/>
                </a:solidFill>
              </a:rPr>
              <a:t>Menghitung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pada </a:t>
            </a:r>
            <a:r>
              <a:rPr lang="en-US" dirty="0" err="1">
                <a:solidFill>
                  <a:srgbClr val="5F9ED7"/>
                </a:solidFill>
              </a:rPr>
              <a:t>gambar</a:t>
            </a:r>
            <a:endParaRPr lang="en-US" dirty="0">
              <a:solidFill>
                <a:srgbClr val="5F9ED7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E73FEA-EC84-4C23-9AA5-CCB3CEE4FDED}"/>
              </a:ext>
            </a:extLst>
          </p:cNvPr>
          <p:cNvSpPr txBox="1">
            <a:spLocks/>
          </p:cNvSpPr>
          <p:nvPr/>
        </p:nvSpPr>
        <p:spPr>
          <a:xfrm>
            <a:off x="282848" y="1178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Rancangan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Sistem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13E4C-A68B-48CD-9A5D-F37B600CB456}"/>
              </a:ext>
            </a:extLst>
          </p:cNvPr>
          <p:cNvCxnSpPr>
            <a:cxnSpLocks/>
          </p:cNvCxnSpPr>
          <p:nvPr/>
        </p:nvCxnSpPr>
        <p:spPr>
          <a:xfrm>
            <a:off x="396071" y="1189829"/>
            <a:ext cx="45950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B0BA1F-9C56-4CFC-BF23-3DC8927CE5F2}"/>
              </a:ext>
            </a:extLst>
          </p:cNvPr>
          <p:cNvSpPr/>
          <p:nvPr/>
        </p:nvSpPr>
        <p:spPr>
          <a:xfrm>
            <a:off x="993531" y="5399628"/>
            <a:ext cx="2444261" cy="1169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5F9ED7"/>
                </a:solidFill>
              </a:rPr>
              <a:t>Hasil Output : </a:t>
            </a:r>
            <a:r>
              <a:rPr lang="en-US" dirty="0" err="1">
                <a:solidFill>
                  <a:srgbClr val="5F9ED7"/>
                </a:solidFill>
              </a:rPr>
              <a:t>Jumlah</a:t>
            </a:r>
            <a:r>
              <a:rPr lang="en-US" dirty="0">
                <a:solidFill>
                  <a:srgbClr val="5F9ED7"/>
                </a:solidFill>
              </a:rPr>
              <a:t> larva pada 1 </a:t>
            </a:r>
            <a:r>
              <a:rPr lang="en-US" dirty="0" err="1">
                <a:solidFill>
                  <a:srgbClr val="5F9ED7"/>
                </a:solidFill>
              </a:rPr>
              <a:t>kolam</a:t>
            </a:r>
            <a:r>
              <a:rPr lang="en-US" dirty="0">
                <a:solidFill>
                  <a:srgbClr val="5F9ED7"/>
                </a:solidFill>
              </a:rPr>
              <a:t> </a:t>
            </a:r>
            <a:r>
              <a:rPr lang="en-US" dirty="0" err="1">
                <a:solidFill>
                  <a:srgbClr val="5F9ED7"/>
                </a:solidFill>
              </a:rPr>
              <a:t>Pemeliharaan</a:t>
            </a:r>
            <a:r>
              <a:rPr lang="en-US" dirty="0">
                <a:solidFill>
                  <a:srgbClr val="5F9ED7"/>
                </a:solidFill>
              </a:rPr>
              <a:t>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9420EF-7307-4E19-BAD1-A0EDA2AFB84B}"/>
              </a:ext>
            </a:extLst>
          </p:cNvPr>
          <p:cNvSpPr/>
          <p:nvPr/>
        </p:nvSpPr>
        <p:spPr>
          <a:xfrm>
            <a:off x="3717314" y="2436445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8DFDF5D-BE13-401D-A2EC-D4EA1F6C8897}"/>
              </a:ext>
            </a:extLst>
          </p:cNvPr>
          <p:cNvSpPr/>
          <p:nvPr/>
        </p:nvSpPr>
        <p:spPr>
          <a:xfrm rot="5400000">
            <a:off x="8955001" y="4019939"/>
            <a:ext cx="184631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400D9F-B3CC-4D9E-A5AB-A29E3BF034DA}"/>
              </a:ext>
            </a:extLst>
          </p:cNvPr>
          <p:cNvSpPr/>
          <p:nvPr/>
        </p:nvSpPr>
        <p:spPr>
          <a:xfrm flipH="1">
            <a:off x="3717314" y="5660465"/>
            <a:ext cx="4658590" cy="6477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610</Words>
  <Application>Microsoft Office PowerPoint</Application>
  <PresentationFormat>Widescreen</PresentationFormat>
  <Paragraphs>104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Bahnschrift</vt:lpstr>
      <vt:lpstr>Calibri</vt:lpstr>
      <vt:lpstr>Calibri Light</vt:lpstr>
      <vt:lpstr>Office Theme</vt:lpstr>
      <vt:lpstr>DETEKSI DAN PERHITUNGAN JUMLAH LARVA KEPITING RAJUNGAN DENGAN METODE OBJECT DETECTION</vt:lpstr>
      <vt:lpstr>Latar Belakang Masalah</vt:lpstr>
      <vt:lpstr>Rumusan Masalah</vt:lpstr>
      <vt:lpstr>Batasan Masalah</vt:lpstr>
      <vt:lpstr>Tujuan Penelitian</vt:lpstr>
      <vt:lpstr>Manfaat Penelitian</vt:lpstr>
      <vt:lpstr>Penelitian Terkait</vt:lpstr>
      <vt:lpstr>Kerangka Pikir</vt:lpstr>
      <vt:lpstr>PowerPoint Presentation</vt:lpstr>
      <vt:lpstr>PowerPoint Presentation</vt:lpstr>
      <vt:lpstr>Rancangan Sistem </vt:lpstr>
      <vt:lpstr>Hasil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 w2211</dc:creator>
  <cp:lastModifiedBy>Arief w2211</cp:lastModifiedBy>
  <cp:revision>60</cp:revision>
  <dcterms:created xsi:type="dcterms:W3CDTF">2019-07-04T05:49:18Z</dcterms:created>
  <dcterms:modified xsi:type="dcterms:W3CDTF">2019-08-28T01:28:58Z</dcterms:modified>
</cp:coreProperties>
</file>