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jp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№2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Задача о погоне</a:t>
            </a:r>
            <a:br/>
            <a:br/>
            <a:r>
              <a:rPr/>
              <a:t>Извекова Мария Петровна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Чтобы найти расстояние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(расстояние после которого катер начнет двигаться вокруг полюса), необходимо составить простое уравнение. Пусть через время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катер и лодка окажутся на одном расстоянииx от полюса. За это время лодка пройдет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, а катер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x</m:t>
                    </m:r>
                  </m:oMath>
                </a14:m>
                <a:r>
                  <a:rPr/>
                  <a:t> (или </a:t>
                </a:r>
                <a14:m>
                  <m:oMath xmlns:m="http://schemas.openxmlformats.org/officeDocument/2006/math">
                    <m:r>
                      <m:t>k</m:t>
                    </m:r>
                    <m:r>
                      <m:rPr>
                        <m:sty m:val="p"/>
                      </m:rPr>
                      <m:t>+</m:t>
                    </m:r>
                    <m:r>
                      <m:t>x</m:t>
                    </m:r>
                  </m:oMath>
                </a14:m>
                <a:r>
                  <a:rPr/>
                  <a:t>, в зависимости от начального положения катера относительно полюса). Время, за которое они пройдут это расстояние, вычисляется как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x</m:t>
                        </m:r>
                      </m:num>
                      <m:den>
                        <m:r>
                          <m:t>v</m:t>
                        </m:r>
                      </m:den>
                    </m:f>
                  </m:oMath>
                </a14:m>
                <a:r>
                  <a:rPr/>
                  <a:t> или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x</m:t>
                        </m:r>
                      </m:num>
                      <m:den>
                        <m:r>
                          <m:t>5.1</m:t>
                        </m:r>
                        <m:r>
                          <m:t>v</m:t>
                        </m:r>
                      </m:den>
                    </m:f>
                  </m:oMath>
                </a14:m>
                <a:r>
                  <a:rPr/>
                  <a:t> (во втором случае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k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x</m:t>
                        </m:r>
                      </m:num>
                      <m:den>
                        <m:r>
                          <m:t>5.1</m:t>
                        </m:r>
                        <m:r>
                          <m:t>v</m:t>
                        </m:r>
                      </m:den>
                    </m:f>
                  </m:oMath>
                </a14:m>
                <a:r>
                  <a:rPr/>
                  <a:t>). Так как время одно и то же, то эти величины одинаковы. Тогда неизвестное расстояниеx можно найти из следующего уравнения: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x</m:t>
                          </m:r>
                        </m:num>
                        <m:den>
                          <m:r>
                            <m:t>v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x</m:t>
                          </m:r>
                        </m:num>
                        <m:den>
                          <m:r>
                            <m:t>5.1</m:t>
                          </m:r>
                          <m:r>
                            <m:t>v</m:t>
                          </m:r>
                        </m:den>
                      </m:f>
                      <m:r>
                        <m:rPr>
                          <m:nor/>
                          <m:sty m:val="p"/>
                        </m:rPr>
                        <m:t> – в первом случае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x</m:t>
                          </m:r>
                        </m:num>
                        <m:den>
                          <m:r>
                            <m:t>v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x</m:t>
                          </m:r>
                        </m:num>
                        <m:den>
                          <m:r>
                            <m:t>5.1</m:t>
                          </m:r>
                          <m:r>
                            <m:t>v</m:t>
                          </m:r>
                        </m:den>
                      </m:f>
                      <m:r>
                        <m:rPr>
                          <m:nor/>
                          <m:sty m:val="p"/>
                        </m:rPr>
                        <m:t> – во втором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Отсюда мы найдем два значения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17.3</m:t>
                        </m:r>
                      </m:num>
                      <m:den>
                        <m:r>
                          <m:t>6.1</m:t>
                        </m:r>
                      </m:den>
                    </m:f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17.3</m:t>
                        </m:r>
                      </m:num>
                      <m:den>
                        <m:r>
                          <m:t>4.1</m:t>
                        </m:r>
                      </m:den>
                    </m:f>
                  </m:oMath>
                </a14:m>
                <a:r>
                  <a:rPr/>
                  <a:t>, задачу будем решать для двух случаев.</a:t>
                </a:r>
              </a:p>
              <a:p>
                <a:pPr lvl="0" indent="0" marL="0">
                  <a:buNone/>
                </a:pPr>
                <a:r>
                  <a:rPr/>
                  <a:t>После того, как катер береговой охраны окажется на одном расстоянии от полюса, что и лодка, он должен сменить прямолинейную траекторию и начать двигаться вокруг полюса удаляясь от него со скоростью лодки </a:t>
                </a:r>
                <a14:m>
                  <m:oMath xmlns:m="http://schemas.openxmlformats.org/officeDocument/2006/math">
                    <m:r>
                      <m:t>v</m:t>
                    </m:r>
                  </m:oMath>
                </a14:m>
                <a:r>
                  <a:rPr/>
                  <a:t>. Для этого скорость катера раскладываем на две составляющие: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 - радиальная скорость и -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τ</m:t>
                        </m:r>
                      </m:sub>
                    </m:sSub>
                  </m:oMath>
                </a14:m>
                <a:r>
                  <a:rPr/>
                  <a:t> тангенциальная скорость. Радиальная скорость - это скорость, с которой катер удаляется от полюса,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r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r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</m:oMath>
                </a14:m>
                <a:r>
                  <a:rPr/>
                  <a:t>. Нам нужно, чтобы эта скорость была равна скорости лодки, поэтому полагаем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r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v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Тангенциальная скорость – это линейная скорость вращения катера относительно полюса. Она равна произведению угловой скорости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θ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</m:oMath>
                </a14:m>
                <a:r>
                  <a:rPr/>
                  <a:t> на радиус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r</m:t>
                    </m:r>
                    <m:f>
                      <m:fPr>
                        <m:type m:val="bar"/>
                      </m:fPr>
                      <m:num>
                        <m:r>
                          <m:t>d</m:t>
                        </m:r>
                        <m:r>
                          <m:t>θ</m:t>
                        </m:r>
                      </m:num>
                      <m:den>
                        <m:r>
                          <m:t>d</m:t>
                        </m:r>
                        <m:r>
                          <m:t>t</m:t>
                        </m:r>
                      </m:den>
                    </m:f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Получаем: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v</m:t>
                          </m:r>
                        </m:e>
                        <m:sub>
                          <m:r>
                            <m:t>τ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r>
                            <m:t>26.01</m:t>
                          </m:r>
                          <m:sSup>
                            <m:e>
                              <m:r>
                                <m:t>v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sSup>
                            <m:e>
                              <m:r>
                                <m:t>v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rad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r>
                            <m:t>25.01</m:t>
                          </m:r>
                        </m:e>
                      </m:rad>
                      <m:r>
                        <m:t>v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Из чего можно вывести: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t>θ</m:t>
                          </m:r>
                        </m:num>
                        <m:den>
                          <m:r>
                            <m:t>d</m:t>
                          </m:r>
                          <m: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r>
                            <m:t>25.01</m:t>
                          </m:r>
                        </m:e>
                      </m:rad>
                      <m:r>
                        <m:t>v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Решение исходной задачи сводится к решению системы из двух дифференциальных уравнений: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/>
                              <m:e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d</m:t>
                                    </m:r>
                                    <m:r>
                                      <m:t>r</m:t>
                                    </m:r>
                                  </m:num>
                                  <m:den>
                                    <m:r>
                                      <m:t>d</m:t>
                                    </m:r>
                                    <m:r>
                                      <m:t>t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v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m:t>r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d</m:t>
                                    </m:r>
                                    <m:r>
                                      <m:t>θ</m:t>
                                    </m:r>
                                  </m:num>
                                  <m:den>
                                    <m:r>
                                      <m:t>d</m:t>
                                    </m:r>
                                    <m:r>
                                      <m:t>t</m:t>
                                    </m:r>
                                  </m:den>
                                </m:f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ad>
                                  <m:radPr>
                                    <m:degHide m:val="on"/>
                                  </m:radPr>
                                  <m:deg/>
                                  <m:e>
                                    <m:r>
                                      <m:t>25.01</m:t>
                                    </m:r>
                                  </m:e>
                                </m:rad>
                                <m:r>
                                  <m:t>v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С начальными условиями для первого случая: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/>
                              <m:e>
                                <m:sSub>
                                  <m:e>
                                    <m:r>
                                      <m:t>θ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0</m:t>
                                </m:r>
                              </m:e>
                            </m:mr>
                            <m:mr>
                              <m:e/>
                              <m:e>
                                <m:sSub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17.3</m:t>
                                    </m:r>
                                  </m:num>
                                  <m:den>
                                    <m:r>
                                      <m:t>6.1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Или для второго: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/>
                              <m:e>
                                <m:sSub>
                                  <m:e>
                                    <m:r>
                                      <m:t>θ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π</m:t>
                                </m:r>
                              </m:e>
                            </m:mr>
                            <m:mr>
                              <m:e/>
                              <m:e>
                                <m:sSub>
                                  <m:e>
                                    <m:r>
                                      <m:t>r</m:t>
                                    </m:r>
                                  </m:e>
                                  <m:sub>
                                    <m: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f>
                                  <m:fPr>
                                    <m:type m:val="bar"/>
                                  </m:fPr>
                                  <m:num>
                                    <m:r>
                                      <m:t>17.3</m:t>
                                    </m:r>
                                  </m:num>
                                  <m:den>
                                    <m:r>
                                      <m:t>4.1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Исключая из полученной системы производную по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, можно перейти к следующему уравнению: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t>r</m:t>
                          </m:r>
                        </m:num>
                        <m:den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r</m:t>
                          </m:r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r>
                                <m:t>15.81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Начальные условия остаются прежними. Решив это уравнение, мы получим траекторию движения катера в полярных координатах.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Построение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DifferentialEquations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08000"/>
                </a:solidFill>
                <a:latin typeface="Courier"/>
              </a:rPr>
              <a:t>Plots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расстояние от лодки до катера</a:t>
            </a:r>
            <a:br/>
            <a:r>
              <a:rPr>
                <a:latin typeface="Courier"/>
              </a:rPr>
              <a:t>k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11.4</a:t>
            </a:r>
            <a:r>
              <a:rPr>
                <a:latin typeface="Courier"/>
              </a:rPr>
              <a:t>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начальные условия для 1 и 2 случаев</a:t>
            </a:r>
            <a:br/>
            <a:r>
              <a:rPr>
                <a:latin typeface="Courier"/>
              </a:rPr>
              <a:t>r0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5.1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r0_2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k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3.1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theta0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880000"/>
                </a:solidFill>
                <a:latin typeface="Courier"/>
              </a:rPr>
              <a:t>pi</a:t>
            </a:r>
            <a:r>
              <a:rPr>
                <a:latin typeface="Courier"/>
              </a:rPr>
              <a:t>) </a:t>
            </a:r>
            <a:br/>
            <a:r>
              <a:rPr>
                <a:latin typeface="Courier"/>
              </a:rPr>
              <a:t>theta0_2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solidFill>
                  <a:srgbClr val="880000"/>
                </a:solidFill>
                <a:latin typeface="Courier"/>
              </a:rPr>
              <a:t>pi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pi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данные для движения лодки браконьеров</a:t>
            </a:r>
            <a:br/>
            <a:r>
              <a:rPr>
                <a:latin typeface="Courier"/>
              </a:rPr>
              <a:t>fi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solidFill>
                  <a:srgbClr val="880000"/>
                </a:solidFill>
                <a:latin typeface="Courier"/>
              </a:rPr>
              <a:t>pi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50</a:t>
            </a:r>
            <a:r>
              <a:rPr>
                <a:latin typeface="Courier"/>
              </a:rPr>
              <a:t>);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функция, описывающая движение лодки браконьеров</a:t>
            </a:r>
            <a:br/>
            <a:r>
              <a:rPr>
                <a:solidFill>
                  <a:srgbClr val="06287E"/>
                </a:solidFill>
                <a:latin typeface="Courier"/>
              </a:rPr>
              <a:t>x</a:t>
            </a:r>
            <a:r>
              <a:rPr>
                <a:latin typeface="Courier"/>
              </a:rPr>
              <a:t>(t)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tan</a:t>
            </a:r>
            <a:r>
              <a:rPr>
                <a:latin typeface="Courier"/>
              </a:rPr>
              <a:t>(fi)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t;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функция, описывающая движение катера береговой охраны</a:t>
            </a:r>
            <a:br/>
            <a:r>
              <a:rPr>
                <a:solidFill>
                  <a:srgbClr val="06287E"/>
                </a:solidFill>
                <a:latin typeface="Courier"/>
              </a:rPr>
              <a:t>f</a:t>
            </a:r>
            <a:r>
              <a:rPr>
                <a:latin typeface="Courier"/>
              </a:rPr>
              <a:t>(r, p, t)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15.81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постановка проблемы и решение ДУ для 1 случая</a:t>
            </a:r>
            <a:br/>
            <a:r>
              <a:rPr>
                <a:latin typeface="Courier"/>
              </a:rPr>
              <a:t>prob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ODEProblem</a:t>
            </a:r>
            <a:r>
              <a:rPr>
                <a:latin typeface="Courier"/>
              </a:rPr>
              <a:t>(f, r0, theta0)</a:t>
            </a:r>
            <a:br/>
            <a:r>
              <a:rPr>
                <a:latin typeface="Courier"/>
              </a:rPr>
              <a:t>sol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solve</a:t>
            </a:r>
            <a:r>
              <a:rPr>
                <a:latin typeface="Courier"/>
              </a:rPr>
              <a:t>(prob, saveat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0.01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(sol.t, sol.u, proj</a:t>
            </a:r>
            <a:r>
              <a:rPr>
                <a:solidFill>
                  <a:srgbClr val="666666"/>
                </a:solidFill>
                <a:latin typeface="Courier"/>
              </a:rPr>
              <a:t>=:</a:t>
            </a:r>
            <a:r>
              <a:rPr>
                <a:latin typeface="Courier"/>
              </a:rPr>
              <a:t>polar, lims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latin typeface="Courier"/>
              </a:rPr>
              <a:t>), label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"Траекория движения катера"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./image/photo_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49300"/>
            <a:ext cx="51054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 i="1">
                <a:solidFill>
                  <a:srgbClr val="60A0B0"/>
                </a:solidFill>
                <a:latin typeface="Courier"/>
              </a:rPr>
              <a:t>## необходимые действия для построения траектории движения лодки</a:t>
            </a:r>
            <a:br/>
            <a:br/>
            <a:r>
              <a:rPr>
                <a:latin typeface="Courier"/>
              </a:rPr>
              <a:t>ugol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[fi for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latin typeface="Courier"/>
              </a:rPr>
              <a:t>)]</a:t>
            </a:r>
            <a:br/>
            <a:br/>
            <a:r>
              <a:rPr>
                <a:latin typeface="Courier"/>
              </a:rPr>
              <a:t>x_lims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06287E"/>
                </a:solidFill>
                <a:latin typeface="Courier"/>
              </a:rPr>
              <a:t>x</a:t>
            </a:r>
            <a:r>
              <a:rPr>
                <a:latin typeface="Courier"/>
              </a:rPr>
              <a:t>(i) for i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latin typeface="Courier"/>
              </a:rPr>
              <a:t>)]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отрисовка траектории движения лодки вместе с катером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plot!</a:t>
            </a:r>
            <a:r>
              <a:rPr>
                <a:latin typeface="Courier"/>
              </a:rPr>
              <a:t>(ugol, x_lims, proj</a:t>
            </a:r>
            <a:r>
              <a:rPr>
                <a:solidFill>
                  <a:srgbClr val="666666"/>
                </a:solidFill>
                <a:latin typeface="Courier"/>
              </a:rPr>
              <a:t>=:</a:t>
            </a:r>
            <a:r>
              <a:rPr>
                <a:latin typeface="Courier"/>
              </a:rPr>
              <a:t>polar, lims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latin typeface="Courier"/>
              </a:rPr>
              <a:t>), label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"Траекория движения лодки"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image/photo_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 b="1">
                <a:solidFill>
                  <a:srgbClr val="00800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Printf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Определяем функцию y(x)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</a:t>
            </a:r>
            <a:r>
              <a:rPr>
                <a:latin typeface="Courier"/>
              </a:rPr>
              <a:t>(x)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173</a:t>
            </a:r>
            <a:r>
              <a:rPr>
                <a:solidFill>
                  <a:srgbClr val="06287E"/>
                </a:solidFill>
                <a:latin typeface="Courier"/>
              </a:rPr>
              <a:t>*exp</a:t>
            </a:r>
            <a:r>
              <a:rPr>
                <a:latin typeface="Courier"/>
              </a:rPr>
              <a:t>((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x)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2501</a:t>
            </a:r>
            <a:r>
              <a:rPr>
                <a:latin typeface="Courier"/>
              </a:rPr>
              <a:t>))))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61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end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Вычисляем y(3π/4)</a:t>
            </a:r>
            <a:br/>
            <a:r>
              <a:rPr>
                <a:latin typeface="Courier"/>
              </a:rPr>
              <a:t>x_value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pi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br/>
            <a:r>
              <a:rPr>
                <a:latin typeface="Courier"/>
              </a:rPr>
              <a:t>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</a:t>
            </a:r>
            <a:r>
              <a:rPr>
                <a:latin typeface="Courier"/>
              </a:rPr>
              <a:t>(x_value)</a:t>
            </a:r>
            <a:br/>
            <a:br/>
            <a:r>
              <a:rPr>
                <a:solidFill>
                  <a:srgbClr val="BC7A00"/>
                </a:solidFill>
                <a:latin typeface="Courier"/>
              </a:rPr>
              <a:t>@printf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"y(3π/4) = %.5f\n"</a:t>
            </a:r>
            <a:r>
              <a:rPr>
                <a:latin typeface="Courier"/>
              </a:rPr>
              <a:t>, result)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точка пересечения лодки и катера для 1 случая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π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4.54289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Теперь перейдем к решению в случае 2.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 i="1">
                <a:solidFill>
                  <a:srgbClr val="60A0B0"/>
                </a:solidFill>
                <a:latin typeface="Courier"/>
              </a:rPr>
              <a:t># постановка проблемы и решение ДУ для 2 случая</a:t>
            </a:r>
            <a:br/>
            <a:br/>
            <a:r>
              <a:rPr>
                <a:latin typeface="Courier"/>
              </a:rPr>
              <a:t>prob_2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ODEProblem</a:t>
            </a:r>
            <a:r>
              <a:rPr>
                <a:latin typeface="Courier"/>
              </a:rPr>
              <a:t>(f, r0_2, theta0_2)</a:t>
            </a:r>
            <a:br/>
            <a:r>
              <a:rPr>
                <a:latin typeface="Courier"/>
              </a:rPr>
              <a:t>sol_2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solve</a:t>
            </a:r>
            <a:r>
              <a:rPr>
                <a:latin typeface="Courier"/>
              </a:rPr>
              <a:t>(prob_2, saveat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0.01</a:t>
            </a:r>
            <a:r>
              <a:rPr>
                <a:latin typeface="Courier"/>
              </a:rPr>
              <a:t>)</a:t>
            </a:r>
            <a:br/>
            <a:br/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(sol_2.t, sol_2.u, proj</a:t>
            </a:r>
            <a:r>
              <a:rPr>
                <a:solidFill>
                  <a:srgbClr val="666666"/>
                </a:solidFill>
                <a:latin typeface="Courier"/>
              </a:rPr>
              <a:t>=:</a:t>
            </a:r>
            <a:r>
              <a:rPr>
                <a:latin typeface="Courier"/>
              </a:rPr>
              <a:t>polar, lims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latin typeface="Courier"/>
              </a:rPr>
              <a:t>), label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"Траекория движения катера"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В результате получаем такой рисунок (рис. [-@fig:003]):</a:t>
            </a:r>
          </a:p>
        </p:txBody>
      </p:sp>
      <p:pic>
        <p:nvPicPr>
          <p:cNvPr descr="image/photo_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2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Докладчик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 i="1">
                <a:solidFill>
                  <a:srgbClr val="60A0B0"/>
                </a:solidFill>
                <a:latin typeface="Courier"/>
              </a:rPr>
              <a:t># отрисовка траектории движения лодки вместе с катером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plot!</a:t>
            </a:r>
            <a:r>
              <a:rPr>
                <a:latin typeface="Courier"/>
              </a:rPr>
              <a:t>(ugol, x_lims, proj</a:t>
            </a:r>
            <a:r>
              <a:rPr>
                <a:solidFill>
                  <a:srgbClr val="666666"/>
                </a:solidFill>
                <a:latin typeface="Courier"/>
              </a:rPr>
              <a:t>=:</a:t>
            </a:r>
            <a:r>
              <a:rPr>
                <a:latin typeface="Courier"/>
              </a:rPr>
              <a:t>polar, lims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15</a:t>
            </a:r>
            <a:r>
              <a:rPr>
                <a:latin typeface="Courier"/>
              </a:rPr>
              <a:t>), label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"Траекория движения лодки"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В результате получаем такой рисунок (рис. [-@fig:004]):</a:t>
            </a:r>
          </a:p>
        </p:txBody>
      </p:sp>
      <p:pic>
        <p:nvPicPr>
          <p:cNvPr descr="image/photo_4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 b="1">
                <a:solidFill>
                  <a:srgbClr val="008000"/>
                </a:solidFill>
                <a:latin typeface="Courier"/>
              </a:rPr>
              <a:t>using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Printf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Определяем функцию y(x)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</a:t>
            </a:r>
            <a:r>
              <a:rPr>
                <a:latin typeface="Courier"/>
              </a:rPr>
              <a:t>(x)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173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x)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2501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pi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2501</a:t>
            </a:r>
            <a:r>
              <a:rPr>
                <a:latin typeface="Courier"/>
              </a:rPr>
              <a:t>)))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41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end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Вычисляем y(3π/4)</a:t>
            </a:r>
            <a:br/>
            <a:r>
              <a:rPr>
                <a:latin typeface="Courier"/>
              </a:rPr>
              <a:t>x_value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pi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br/>
            <a:r>
              <a:rPr>
                <a:latin typeface="Courier"/>
              </a:rPr>
              <a:t>result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y</a:t>
            </a:r>
            <a:r>
              <a:rPr>
                <a:latin typeface="Courier"/>
              </a:rPr>
              <a:t>(x_value)</a:t>
            </a:r>
            <a:br/>
            <a:br/>
            <a:r>
              <a:rPr>
                <a:solidFill>
                  <a:srgbClr val="BC7A00"/>
                </a:solidFill>
                <a:latin typeface="Courier"/>
              </a:rPr>
              <a:t>@printf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"y(3π/4) = %.5f\n"</a:t>
            </a:r>
            <a:r>
              <a:rPr>
                <a:latin typeface="Courier"/>
              </a:rPr>
              <a:t>, result)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y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π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12.66772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 процессе выполнения данной лабораторной работы я построила математическую модель для выбора правильной стратегии при решении примера задаче о погоне и решила задачу коши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Извекова Мария Петровна</a:t>
            </a:r>
          </a:p>
          <a:p>
            <a:pPr lvl="0"/>
            <a:r>
              <a:rPr/>
              <a:t>студентка 3 курса</a:t>
            </a:r>
          </a:p>
          <a:p>
            <a:pPr lvl="0"/>
            <a:r>
              <a:rPr/>
              <a:t>факультет Физико-математических и естественных наук</a:t>
            </a:r>
          </a:p>
          <a:p>
            <a:pPr lvl="0"/>
            <a:r>
              <a:rPr/>
              <a:t>Российский университет дружбы народов</a:t>
            </a:r>
          </a:p>
        </p:txBody>
      </p:sp>
      <p:pic>
        <p:nvPicPr>
          <p:cNvPr descr="./image/photo_m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Вводная часть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Цели и задачи</a:t>
            </a:r>
          </a:p>
          <a:p>
            <a:pPr lvl="0" indent="0" marL="0">
              <a:buNone/>
            </a:pPr>
            <a:r>
              <a:rPr/>
              <a:t>Построить математическую модель для выбора правильной стратегии при решении примера задаче о погоне.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 море в тумане катер береговой охраны преследует лодку браконьеров. Через определенный промежуток времени туман рассеивается, и лодка обнаруживается на расстоянии 17,3 км от катера. Затем лодка снова скрывается в тумане и уходит прямолинейно в неизвестном направлении. Известно, что скорость катера в 5,1 раза больше скорости браконьерской лодки.</a:t>
            </a:r>
          </a:p>
          <a:p>
            <a:pPr lvl="0" indent="-342900" marL="342900">
              <a:buAutoNum type="arabicPeriod"/>
            </a:pPr>
            <a:r>
              <a:rPr/>
              <a:t>Запишите уравнение, описывающее движение катера, с начальными условиями для двух случаев (в зависимости от расположения катера относительно лодки в начальный момент времени).</a:t>
            </a:r>
          </a:p>
          <a:p>
            <a:pPr lvl="0" indent="-342900" marL="342900">
              <a:buAutoNum type="arabicPeriod"/>
            </a:pPr>
            <a:r>
              <a:rPr/>
              <a:t>Постройте траекторию движения катера и лодки для двух случаев.</a:t>
            </a:r>
          </a:p>
          <a:p>
            <a:pPr lvl="0" indent="-342900" marL="342900">
              <a:buAutoNum type="arabicPeriod"/>
            </a:pPr>
            <a:r>
              <a:rPr/>
              <a:t>Найдите точку пересечения траектории катера и лодки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Теоретическое 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Кривая погони — кривая, представляющая собой решение задачи о «погоне», которая ставится следующим образом. Пусть точка A равномерно движется по некоторой заданной кривой. Требуется найти траекторию равномерного движения точки P такую, что касательная, проведённая к траектории в любой момент движения, проходила бы через соответствующее этому моменту положение точки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Создание шаблона сценария для NS-2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Принимем за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– место нахождения лодки браконьеров в момент обнаружения,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k</m:t>
                        </m:r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k</m:t>
                    </m:r>
                  </m:oMath>
                </a14:m>
                <a:r>
                  <a:rPr/>
                  <a:t> - место нахождения катера береговой охраны относительно лодки браконьеров в момент обнаружения лодки.</a:t>
                </a:r>
              </a:p>
              <a:p>
                <a:pPr lvl="0" indent="0" marL="0">
                  <a:buNone/>
                </a:pPr>
                <a:r>
                  <a:rPr/>
                  <a:t>Введем полярные координаты. Считаем, что полюс - это точка обнаружения лодки браконьеров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k</m:t>
                        </m:r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(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k</m:t>
                        </m:r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), а полярная ось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 проходит через точку нахождения катера береговой охраны.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Траектория катера должна быть такой, чтобы и катер, и лодка все время были на одном расстоянии от полюса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, только в этом случае траектория катера пересечется с траекторией лодки. Поэтому для начала катер береговой охраны должен двигаться некоторое время прямолинейно, пока не окажется на том же расстоянии от полюса, что и лодка браконьеров. После этого катер береговой охраны должен двигаться вокруг полюса удаляясь от него с той же скоростью, что и лодка браконьеров.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№2</dc:title>
  <dc:creator>Извекова Мария Петровна</dc:creator>
  <cp:keywords/>
  <dcterms:created xsi:type="dcterms:W3CDTF">2025-03-08T12:44:06Z</dcterms:created>
  <dcterms:modified xsi:type="dcterms:W3CDTF">2025-03-08T12:44:06Z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header-includes">
    <vt:lpwstr/>
  </property>
  <property fmtid="{D5CDD505-2E9C-101B-9397-08002B2CF9AE}" pid="6" name="institute">
    <vt:lpwstr/>
  </property>
  <property fmtid="{D5CDD505-2E9C-101B-9397-08002B2CF9AE}" pid="7" name="section-titles">
    <vt:lpwstr>True</vt:lpwstr>
  </property>
  <property fmtid="{D5CDD505-2E9C-101B-9397-08002B2CF9AE}" pid="8" name="slide_level">
    <vt:lpwstr>2</vt:lpwstr>
  </property>
  <property fmtid="{D5CDD505-2E9C-101B-9397-08002B2CF9AE}" pid="9" name="subtitle">
    <vt:lpwstr>Задача о погоне</vt:lpwstr>
  </property>
  <property fmtid="{D5CDD505-2E9C-101B-9397-08002B2CF9AE}" pid="10" name="theme">
    <vt:lpwstr>metropolis</vt:lpwstr>
  </property>
  <property fmtid="{D5CDD505-2E9C-101B-9397-08002B2CF9AE}" pid="11" name="toc">
    <vt:lpwstr>False</vt:lpwstr>
  </property>
  <property fmtid="{D5CDD505-2E9C-101B-9397-08002B2CF9AE}" pid="12" name="toc-title">
    <vt:lpwstr>Содержание</vt:lpwstr>
  </property>
</Properties>
</file>