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mailto:1132226460@pfur.ru" TargetMode="External" /><Relationship Id="rId3"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Лабораторная работа 14</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Модели обслуживания с приоритетами</a:t>
            </a:r>
            <a:br/>
            <a:br/>
            <a:r>
              <a:rPr/>
              <a:t>Извекова Мария Петровна</a:t>
            </a:r>
          </a:p>
        </p:txBody>
      </p:sp>
      <p:sp>
        <p:nvSpPr>
          <p:cNvPr id="4" name="Date Placeholder 3"/>
          <p:cNvSpPr>
            <a:spLocks noGrp="1"/>
          </p:cNvSpPr>
          <p:nvPr>
            <p:ph idx="10" sz="half" type="dt"/>
          </p:nvPr>
        </p:nvSpPr>
        <p:spPr/>
        <p:txBody>
          <a:bodyPr/>
          <a:lstStyle/>
          <a:p>
            <a:pPr lvl="0" indent="0" marL="0">
              <a:buNone/>
            </a:pPr>
            <a:r>
              <a:rPr/>
              <a:t>17 мая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3.png" id="0" name="Picture 1"/>
          <p:cNvPicPr>
            <a:picLocks noGrp="1" noChangeAspect="1"/>
          </p:cNvPicPr>
          <p:nvPr/>
        </p:nvPicPr>
        <p:blipFill>
          <a:blip r:embed="rId2"/>
          <a:stretch>
            <a:fillRect/>
          </a:stretch>
        </p:blipFill>
        <p:spPr bwMode="auto">
          <a:xfrm>
            <a:off x="3429000" y="1193800"/>
            <a:ext cx="227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Построение модели 2</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4.png" id="0" name="Picture 1"/>
          <p:cNvPicPr>
            <a:picLocks noGrp="1" noChangeAspect="1"/>
          </p:cNvPicPr>
          <p:nvPr/>
        </p:nvPicPr>
        <p:blipFill>
          <a:blip r:embed="rId2"/>
          <a:stretch>
            <a:fillRect/>
          </a:stretch>
        </p:blipFill>
        <p:spPr bwMode="auto">
          <a:xfrm>
            <a:off x="1244600" y="1193800"/>
            <a:ext cx="24511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Отчет модели 2</a:t>
            </a:r>
          </a:p>
        </p:txBody>
      </p:sp>
      <p:pic>
        <p:nvPicPr>
          <p:cNvPr descr="image/5.png" id="0" name="Picture 1"/>
          <p:cNvPicPr>
            <a:picLocks noGrp="1" noChangeAspect="1"/>
          </p:cNvPicPr>
          <p:nvPr/>
        </p:nvPicPr>
        <p:blipFill>
          <a:blip r:embed="rId3"/>
          <a:stretch>
            <a:fillRect/>
          </a:stretch>
        </p:blipFill>
        <p:spPr bwMode="auto">
          <a:xfrm>
            <a:off x="4648200" y="1676400"/>
            <a:ext cx="4038600" cy="19177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Отчет модели 2</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Выводы</a:t>
            </a:r>
          </a:p>
        </p:txBody>
      </p:sp>
      <p:sp>
        <p:nvSpPr>
          <p:cNvPr id="3" name="Content Placeholder 2"/>
          <p:cNvSpPr>
            <a:spLocks noGrp="1"/>
          </p:cNvSpPr>
          <p:nvPr>
            <p:ph idx="1"/>
          </p:nvPr>
        </p:nvSpPr>
        <p:spPr/>
        <p:txBody>
          <a:bodyPr/>
          <a:lstStyle/>
          <a:p>
            <a:pPr lvl="0" indent="0" marL="0">
              <a:buNone/>
            </a:pPr>
            <a:r>
              <a:rPr/>
              <a:t>В результате была реализована с помощью gpss:</a:t>
            </a:r>
          </a:p>
          <a:p>
            <a:pPr lvl="0" indent="0" marL="0">
              <a:buNone/>
            </a:pPr>
            <a:r>
              <a:rPr/>
              <a:t>Модели обслуживания с приоритетами; Модель обслуживания в порту судов двух типов; Cделан анализ двух очтетов по данным моделям.</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Библиография</a:t>
            </a:r>
          </a:p>
        </p:txBody>
      </p:sp>
      <p:sp>
        <p:nvSpPr>
          <p:cNvPr id="3" name="Content Placeholder 2"/>
          <p:cNvSpPr>
            <a:spLocks noGrp="1"/>
          </p:cNvSpPr>
          <p:nvPr>
            <p:ph idx="1"/>
          </p:nvPr>
        </p:nvSpPr>
        <p:spPr/>
        <p:txBody>
          <a:bodyPr/>
          <a:lstStyle/>
          <a:p>
            <a:pPr lvl="0" indent="-342900" marL="342900">
              <a:buAutoNum type="arabicPeriod"/>
            </a:pPr>
            <a:r>
              <a:rPr/>
              <a:t>Королькова А. В., Кулябов Д. С. Модели обработки заказов</a:t>
            </a:r>
          </a:p>
          <a:p>
            <a:pPr lvl="0" indent="-342900" marL="342900">
              <a:buAutoNum type="arabicPeriod"/>
            </a:pPr>
            <a:r>
              <a:rPr/>
              <a:t>Королькова А. В., Кулябов Д. С. Имитационное моделирование в GPSS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Докладчик</a:t>
            </a:r>
          </a:p>
        </p:txBody>
      </p:sp>
      <p:sp>
        <p:nvSpPr>
          <p:cNvPr id="3" name="Content Placeholder 2"/>
          <p:cNvSpPr>
            <a:spLocks noGrp="1"/>
          </p:cNvSpPr>
          <p:nvPr>
            <p:ph idx="1" sz="half"/>
          </p:nvPr>
        </p:nvSpPr>
        <p:spPr/>
        <p:txBody>
          <a:bodyPr/>
          <a:lstStyle/>
          <a:p>
            <a:pPr lvl="0"/>
            <a:r>
              <a:rPr/>
              <a:t>Извекова Мария Петровна</a:t>
            </a:r>
          </a:p>
          <a:p>
            <a:pPr lvl="0"/>
            <a:r>
              <a:rPr/>
              <a:t>студентка 3-го курса</a:t>
            </a:r>
          </a:p>
          <a:p>
            <a:pPr lvl="0"/>
            <a:r>
              <a:rPr/>
              <a:t>Российский университет дружбы народов</a:t>
            </a:r>
          </a:p>
          <a:p>
            <a:pPr lvl="0"/>
            <a:r>
              <a:rPr>
                <a:hlinkClick r:id="rId2"/>
              </a:rPr>
              <a:t>1132226460@pfur.ru</a:t>
            </a:r>
          </a:p>
        </p:txBody>
      </p:sp>
      <p:pic>
        <p:nvPicPr>
          <p:cNvPr descr="./image/my_photo.jp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Цель работы</a:t>
            </a:r>
          </a:p>
        </p:txBody>
      </p:sp>
      <p:sp>
        <p:nvSpPr>
          <p:cNvPr id="3" name="Content Placeholder 2"/>
          <p:cNvSpPr>
            <a:spLocks noGrp="1"/>
          </p:cNvSpPr>
          <p:nvPr>
            <p:ph idx="1"/>
          </p:nvPr>
        </p:nvSpPr>
        <p:spPr/>
        <p:txBody>
          <a:bodyPr/>
          <a:lstStyle/>
          <a:p>
            <a:pPr lvl="0" indent="0" marL="0">
              <a:buNone/>
            </a:pPr>
            <a:r>
              <a:rPr/>
              <a:t>Построить модель обслуживания механиков на складе и модель обслуживания в порту судов двух типов и проанализировать их отчеты</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Задание</a:t>
            </a:r>
          </a:p>
        </p:txBody>
      </p:sp>
      <p:sp>
        <p:nvSpPr>
          <p:cNvPr id="3" name="Content Placeholder 2"/>
          <p:cNvSpPr>
            <a:spLocks noGrp="1"/>
          </p:cNvSpPr>
          <p:nvPr>
            <p:ph idx="1"/>
          </p:nvPr>
        </p:nvSpPr>
        <p:spPr/>
        <p:txBody>
          <a:bodyPr/>
          <a:lstStyle/>
          <a:p>
            <a:pPr lvl="0" indent="0" marL="0">
              <a:buNone/>
            </a:pPr>
            <a:r>
              <a:rPr/>
              <a:t>Построить модели: 1. модель обслуживания механиков на складе 2. Модель обслуживания в порту судов двух типов 3. Сделать анализ отчетов этих двух моделей</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Модели обслуживания с приоритетами</a:t>
            </a:r>
          </a:p>
        </p:txBody>
      </p:sp>
      <p:sp>
        <p:nvSpPr>
          <p:cNvPr id="3" name="Content Placeholder 2"/>
          <p:cNvSpPr>
            <a:spLocks noGrp="1"/>
          </p:cNvSpPr>
          <p:nvPr>
            <p:ph idx="1"/>
          </p:nvPr>
        </p:nvSpPr>
        <p:spPr/>
        <p:txBody>
          <a:bodyPr/>
          <a:lstStyle/>
          <a:p>
            <a:pPr lvl="0" indent="0" marL="0">
              <a:buNone/>
            </a:pPr>
            <a:r>
              <a:rPr/>
              <a:t>На фабрике на складе работает один кладовщик, который выдает запасные части механикам, обслуживающим станки. Время, необходимое для удовлетворения запроса, зависит от типа запасной части. Запросы бывают двух категорий. Для первой категории интервалы времени прихода механиков 420 ± 360 сек., время обслуживания — 300 ± 90 сек. Для второй категории интервалы времени прихода механиков 360 ± 240 сек., время обслуживания — 100 ± 30 сек. Порядок обслуживания механиков кладовщиком такой: запросы первой категории обслуживаются только в том случае, когда в очереди нет ни одного запроса второй категории. Внутри одной категории дисциплина обслуживания — «первым пришел – первым обслужился». Необходимо создать модель работы кладовой, моделирование выполнять в течение восьмичасового рабочего дня.</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1.png" id="0" name="Picture 1"/>
          <p:cNvPicPr>
            <a:picLocks noGrp="1" noChangeAspect="1"/>
          </p:cNvPicPr>
          <p:nvPr/>
        </p:nvPicPr>
        <p:blipFill>
          <a:blip r:embed="rId2"/>
          <a:stretch>
            <a:fillRect/>
          </a:stretch>
        </p:blipFill>
        <p:spPr bwMode="auto">
          <a:xfrm>
            <a:off x="34036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Построение модели 1</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2.png" id="0" name="Picture 1"/>
          <p:cNvPicPr>
            <a:picLocks noGrp="1" noChangeAspect="1"/>
          </p:cNvPicPr>
          <p:nvPr/>
        </p:nvPicPr>
        <p:blipFill>
          <a:blip r:embed="rId2"/>
          <a:stretch>
            <a:fillRect/>
          </a:stretch>
        </p:blipFill>
        <p:spPr bwMode="auto">
          <a:xfrm>
            <a:off x="3314700" y="1193800"/>
            <a:ext cx="2501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Отчет модели 1</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Модель обслуживания в порту судов двух типов</a:t>
            </a:r>
          </a:p>
        </p:txBody>
      </p:sp>
      <p:sp>
        <p:nvSpPr>
          <p:cNvPr id="3" name="Content Placeholder 2"/>
          <p:cNvSpPr>
            <a:spLocks noGrp="1"/>
          </p:cNvSpPr>
          <p:nvPr>
            <p:ph idx="1"/>
          </p:nvPr>
        </p:nvSpPr>
        <p:spPr/>
        <p:txBody>
          <a:bodyPr/>
          <a:lstStyle/>
          <a:p>
            <a:pPr lvl="0" indent="0" marL="0">
              <a:buNone/>
            </a:pPr>
            <a:r>
              <a:rPr/>
              <a:t>Морские суда двух типов прибывают в порт, где происходит их разгрузка. В порту есть два буксира, обеспечивающих ввод и вывод кораблей из порта. К первому типу судов относятся корабли малого тоннажа, которые требуют использования одного буксира. Корабли второго типа имеют большие размеры, и для их ввода и вывода из порта требуется два буксира. Из-за различия размеров двух типов кораблей необходимы и причалы различного размера. Кроме того, корабли имеют различное время погрузки/разгрузки. Требуется построить модель системы, в которой можно оценить время ожидания кораблями каждого типа входа в порт. Время ожидания входа в порт включает время ожидания освобождения причала и буксира. Корабль, ожидающий освобождения причала, не обслуживается буксиром до тех пор, пока не будет предоставлен нужный причал. Корабль второго типа не займёт буксир до тех пор, пока ему не будут доступны оба буксира.</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Параметры модели: – для корабля первого типа: – интервал прибытия: 130 ± 30 мин; – время входа в порт: 30 ± 7 мин; – количество доступных причалов: 6; – время погрузки/разгрузки: 12 ± 2 час; – время выхода из порта: 20 ± 5 мин; – для корабля второго типа: – интервал прибытия: 390 ± 60 мин; – время входа в порт: 45 ± 12 мин; – количество доступных причалов: 3; – время погрузки/разгрузки: 18 ± 4 час; – время выхода из порта: 35 ± 10 мин. – время моделирования: 365 дней по 8 часов.</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Лабораторная работа 14</dc:title>
  <dc:creator>Извекова Мария Петровна</dc:creator>
  <cp:keywords/>
  <dcterms:created xsi:type="dcterms:W3CDTF">2025-05-17T09:58:49Z</dcterms:created>
  <dcterms:modified xsi:type="dcterms:W3CDTF">2025-05-17T09:58:49Z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abel-lang">
    <vt:lpwstr>russian</vt:lpwstr>
  </property>
  <property fmtid="{D5CDD505-2E9C-101B-9397-08002B2CF9AE}" pid="4" name="babel-otherlangs">
    <vt:lpwstr>english</vt:lpwstr>
  </property>
  <property fmtid="{D5CDD505-2E9C-101B-9397-08002B2CF9AE}" pid="5" name="date">
    <vt:lpwstr>17 мая 2025</vt:lpwstr>
  </property>
  <property fmtid="{D5CDD505-2E9C-101B-9397-08002B2CF9AE}" pid="6" name="header-includes">
    <vt:lpwstr/>
  </property>
  <property fmtid="{D5CDD505-2E9C-101B-9397-08002B2CF9AE}" pid="7" name="institute">
    <vt:lpwstr/>
  </property>
  <property fmtid="{D5CDD505-2E9C-101B-9397-08002B2CF9AE}" pid="8" name="section-titles">
    <vt:lpwstr>True</vt:lpwstr>
  </property>
  <property fmtid="{D5CDD505-2E9C-101B-9397-08002B2CF9AE}" pid="9" name="slide_level">
    <vt:lpwstr>2</vt:lpwstr>
  </property>
  <property fmtid="{D5CDD505-2E9C-101B-9397-08002B2CF9AE}" pid="10" name="subtitle">
    <vt:lpwstr>Модели обслуживания с приоритетами</vt:lpwstr>
  </property>
  <property fmtid="{D5CDD505-2E9C-101B-9397-08002B2CF9AE}" pid="11" name="theme">
    <vt:lpwstr>metropolis</vt:lpwstr>
  </property>
  <property fmtid="{D5CDD505-2E9C-101B-9397-08002B2CF9AE}" pid="12" name="toc">
    <vt:lpwstr>False</vt:lpwstr>
  </property>
  <property fmtid="{D5CDD505-2E9C-101B-9397-08002B2CF9AE}" pid="13" name="toc-title">
    <vt:lpwstr>Содержание</vt:lpwstr>
  </property>
</Properties>
</file>