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Quicksa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icksand-regular.fntdata"/><Relationship Id="rId25" Type="http://schemas.openxmlformats.org/officeDocument/2006/relationships/slide" Target="slides/slide19.xml"/><Relationship Id="rId27" Type="http://schemas.openxmlformats.org/officeDocument/2006/relationships/font" Target="fonts/Quicksa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cf2fd20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cf2fd20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fac9409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fac9409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ac9409e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ac9409e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ac9409e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ac9409e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ac9409e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ac9409e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c83d9b5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c83d9b5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4cf2fd20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4cf2fd20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5c83d9b5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5c83d9b5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cf2fd20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cf2fd2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cf2fd2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cf2fd2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0d2df4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50d2df4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cf2fd20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cf2fd20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ac9409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ac9409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cf2fd2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cf2fd2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cf2fd20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cf2fd20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ac9409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ac9409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cf2fd20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cf2fd20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cf2fd20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cf2fd2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ac9409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ac9409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56" name="Google Shape;56;p14"/>
          <p:cNvCxnSpPr>
            <a:stCxn id="57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4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5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6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9C0BA"/>
                </a:solidFill>
              </a:defRPr>
            </a:lvl1pPr>
            <a:lvl2pPr lvl="1" rtl="0">
              <a:buNone/>
              <a:defRPr>
                <a:solidFill>
                  <a:srgbClr val="39C0BA"/>
                </a:solidFill>
              </a:defRPr>
            </a:lvl2pPr>
            <a:lvl3pPr lvl="2" rtl="0">
              <a:buNone/>
              <a:defRPr>
                <a:solidFill>
                  <a:srgbClr val="39C0BA"/>
                </a:solidFill>
              </a:defRPr>
            </a:lvl3pPr>
            <a:lvl4pPr lvl="3" rtl="0">
              <a:buNone/>
              <a:defRPr>
                <a:solidFill>
                  <a:srgbClr val="39C0BA"/>
                </a:solidFill>
              </a:defRPr>
            </a:lvl4pPr>
            <a:lvl5pPr lvl="4" rtl="0">
              <a:buNone/>
              <a:defRPr>
                <a:solidFill>
                  <a:srgbClr val="39C0BA"/>
                </a:solidFill>
              </a:defRPr>
            </a:lvl5pPr>
            <a:lvl6pPr lvl="5" rtl="0">
              <a:buNone/>
              <a:defRPr>
                <a:solidFill>
                  <a:srgbClr val="39C0BA"/>
                </a:solidFill>
              </a:defRPr>
            </a:lvl6pPr>
            <a:lvl7pPr lvl="6" rtl="0">
              <a:buNone/>
              <a:defRPr>
                <a:solidFill>
                  <a:srgbClr val="39C0BA"/>
                </a:solidFill>
              </a:defRPr>
            </a:lvl7pPr>
            <a:lvl8pPr lvl="7" rtl="0">
              <a:buNone/>
              <a:defRPr>
                <a:solidFill>
                  <a:srgbClr val="39C0BA"/>
                </a:solidFill>
              </a:defRPr>
            </a:lvl8pPr>
            <a:lvl9pPr lvl="8" rtl="0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2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0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1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" name="Google Shape;106;p22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2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3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grassknoted/asl-alphabet" TargetMode="External"/><Relationship Id="rId4" Type="http://schemas.openxmlformats.org/officeDocument/2006/relationships/hyperlink" Target="https://www.kaggle.com/datamung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Machine Learning Approach to American Sign Language Interpretation</a:t>
            </a:r>
            <a:endParaRPr sz="4800"/>
          </a:p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Marieke Sorge and Mikayla Geiger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Instructional Video Results</a:t>
            </a:r>
            <a:endParaRPr sz="2000"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41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Predicting the images from the video only gives ~12.24% accuracy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Usually predicts ‘F’ or ‘Y’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50" y="1152475"/>
            <a:ext cx="36385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Methods to Improve Predictions</a:t>
            </a:r>
            <a:endParaRPr sz="2000"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60150"/>
            <a:ext cx="4111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augmentation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8300"/>
            <a:ext cx="1831800" cy="18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875" y="2149799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311625" y="4176350"/>
            <a:ext cx="18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Original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2516875" y="4176350"/>
            <a:ext cx="19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Rotated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225" y="214980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4796525" y="4176350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Flip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050" y="214980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6987675" y="4176350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Contrast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Methods to Improve Predictions</a:t>
            </a:r>
            <a:endParaRPr sz="2000"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Dropout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Randomly drops neurons f</a:t>
            </a:r>
            <a:r>
              <a:rPr lang="en"/>
              <a:t>rom layer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Padding=’same’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Full image is used each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Added additional layers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Changed pool-size in MaxPooling2d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Increases size of input window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Added Global Average Pooling Layer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Increased number of Epochs to 50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75" y="2440523"/>
            <a:ext cx="3089250" cy="209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441" y="2442751"/>
            <a:ext cx="3089259" cy="20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925800" y="139377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icksand"/>
              <a:buChar char="-"/>
            </a:pPr>
            <a:r>
              <a:rPr lang="en" sz="2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Validation:</a:t>
            </a:r>
            <a:br>
              <a:rPr lang="en" sz="2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2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~89% accuracy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5208700" y="1355363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icksand"/>
              <a:buChar char="-"/>
            </a:pPr>
            <a:r>
              <a:rPr lang="en" sz="2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Prediction:</a:t>
            </a:r>
            <a:endParaRPr sz="2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8.16%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5473175" y="1307525"/>
            <a:ext cx="312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Possible Issues</a:t>
            </a:r>
            <a:endParaRPr sz="2000"/>
          </a:p>
        </p:txBody>
      </p:sp>
      <p:sp>
        <p:nvSpPr>
          <p:cNvPr id="241" name="Google Shape;241;p39"/>
          <p:cNvSpPr txBox="1"/>
          <p:nvPr/>
        </p:nvSpPr>
        <p:spPr>
          <a:xfrm>
            <a:off x="925800" y="1393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5473175" y="1927477"/>
            <a:ext cx="3000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Shirt in the image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Color of the images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Dark background vs. light background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850" y="21866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38" y="912288"/>
            <a:ext cx="1901952" cy="190195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631275" y="2939050"/>
            <a:ext cx="19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Training Set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2820700" y="4201550"/>
            <a:ext cx="19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Prediction Set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Video Image Preprocessing Techniques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575" y="2787300"/>
            <a:ext cx="1719050" cy="17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800" y="2787300"/>
            <a:ext cx="1719072" cy="171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75" y="2787300"/>
            <a:ext cx="1719072" cy="1719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/>
        </p:nvSpPr>
        <p:spPr>
          <a:xfrm>
            <a:off x="535100" y="2171550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Different Video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4955550" y="2171550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Inverted Color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6875875" y="217155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Inverted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Grayscale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2745313" y="2032925"/>
            <a:ext cx="151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Different Video no shirt obstruction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325" y="2787300"/>
            <a:ext cx="1719072" cy="17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12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Grayscale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673663" y="1539438"/>
            <a:ext cx="32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Best model for prediction so far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Accuracy is still low at ~24%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400" y="2828050"/>
            <a:ext cx="3006225" cy="2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400" y="412055"/>
            <a:ext cx="3006225" cy="204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Research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152475"/>
            <a:ext cx="51204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our project: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Improve ability to predict for video image stills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Future Projects: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Improving </a:t>
            </a:r>
            <a:r>
              <a:rPr lang="en"/>
              <a:t>accessibility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Expand to include ASL words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Expand to sentences for real-time </a:t>
            </a:r>
            <a:r>
              <a:rPr lang="en"/>
              <a:t>interpretation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750" y="2075150"/>
            <a:ext cx="2503850" cy="2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211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Image data </a:t>
            </a:r>
            <a:r>
              <a:rPr lang="en" sz="1500"/>
              <a:t>source: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[Akash]. ([2017]). [ASL Alphabet], [Version 1]. Retrieved [11/11/2021] from [</a:t>
            </a:r>
            <a:r>
              <a:rPr lang="en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https://www.kaggle.com/grassknoted/asl-alphabet</a:t>
            </a:r>
            <a:r>
              <a:rPr lang="en" sz="1500"/>
              <a:t>].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Pixel data source: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[tecperson]. ([2017]). [ASL Alphabet], [Version 1]. Retrieved [11/02/2021] from [https://www.kaggle.com/datamunge/sign-language-mnist].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Application</a:t>
            </a:r>
            <a:endParaRPr sz="2000"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American Sign Language (ASL) is used by 50,000-500,000 Americans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-No readily available tools to translate ASL to spoken (or written English)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-Use machine learning techniques to classify letters of the ASL alphabet and apply to an instructional video. </a:t>
            </a:r>
            <a:endParaRPr sz="1800"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975" y="1320775"/>
            <a:ext cx="4597725" cy="25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Pixel Data</a:t>
            </a:r>
            <a:endParaRPr sz="2000"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-Pixel Values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-28x28 </a:t>
            </a:r>
            <a:r>
              <a:rPr lang="en" sz="1800"/>
              <a:t>grayscale</a:t>
            </a:r>
            <a:r>
              <a:rPr lang="en" sz="1800"/>
              <a:t> images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-27,455 training cases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-7172 test cases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-24 classes of letters (excluding J and Z which require motion).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850" y="1010024"/>
            <a:ext cx="4460575" cy="29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Data</a:t>
            </a:r>
            <a:endParaRPr sz="2000"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701375"/>
            <a:ext cx="85206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29</a:t>
            </a:r>
            <a:r>
              <a:rPr lang="en" sz="1800"/>
              <a:t>,000 images which are 100x100 pixels. There are 29 classes, of which 26 are for the letters A-Z and 3 classes for space, delete and nothing.</a:t>
            </a:r>
            <a:endParaRPr sz="18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115" y="2018650"/>
            <a:ext cx="1969785" cy="21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6646925" y="4281875"/>
            <a:ext cx="1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Nothing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907" y="2018650"/>
            <a:ext cx="1969786" cy="21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00" y="2018650"/>
            <a:ext cx="1969786" cy="21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3676000" y="4281875"/>
            <a:ext cx="1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Space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862475" y="4281875"/>
            <a:ext cx="1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delete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631175" y="500525"/>
            <a:ext cx="42105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Instructional Video Data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6715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Preprocessing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Import video .mp4 file from youtube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Segment into frames 1/2sec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Crop and resize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Normalize pixel values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600" y="29948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013" y="500525"/>
            <a:ext cx="3146578" cy="17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/>
          <p:nvPr/>
        </p:nvSpPr>
        <p:spPr>
          <a:xfrm>
            <a:off x="2437988" y="2326975"/>
            <a:ext cx="363000" cy="72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Forest Using Pixel Values</a:t>
            </a:r>
            <a:endParaRPr sz="2000"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Accuracy: 0.82 on testing data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7" name="Google Shape;167;p31"/>
          <p:cNvGrpSpPr/>
          <p:nvPr/>
        </p:nvGrpSpPr>
        <p:grpSpPr>
          <a:xfrm>
            <a:off x="669875" y="2480087"/>
            <a:ext cx="3802500" cy="2504100"/>
            <a:chOff x="4706400" y="67724"/>
            <a:chExt cx="3802500" cy="2504100"/>
          </a:xfrm>
        </p:grpSpPr>
        <p:sp>
          <p:nvSpPr>
            <p:cNvPr id="168" name="Google Shape;168;p31"/>
            <p:cNvSpPr/>
            <p:nvPr/>
          </p:nvSpPr>
          <p:spPr>
            <a:xfrm>
              <a:off x="4706400" y="67724"/>
              <a:ext cx="3802500" cy="250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7125" y="121813"/>
              <a:ext cx="3543300" cy="2390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31"/>
          <p:cNvGrpSpPr/>
          <p:nvPr/>
        </p:nvGrpSpPr>
        <p:grpSpPr>
          <a:xfrm>
            <a:off x="4663504" y="2502609"/>
            <a:ext cx="3577078" cy="2459034"/>
            <a:chOff x="4440325" y="3069662"/>
            <a:chExt cx="3049512" cy="2065200"/>
          </a:xfrm>
        </p:grpSpPr>
        <p:sp>
          <p:nvSpPr>
            <p:cNvPr id="171" name="Google Shape;171;p31"/>
            <p:cNvSpPr/>
            <p:nvPr/>
          </p:nvSpPr>
          <p:spPr>
            <a:xfrm>
              <a:off x="4440325" y="3069662"/>
              <a:ext cx="3049500" cy="206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19275" y="3112075"/>
              <a:ext cx="2970562" cy="1980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466349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Only predicts two values 15 “O” and 16 “P” for video stills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Convolutional Neural Network</a:t>
            </a:r>
            <a:endParaRPr sz="2000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99325"/>
            <a:ext cx="32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2 convolutional layers (without dropout)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-1 dense layer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-effective at reducing dimensionality (good for high dimensional data like images) while maintaining model quality</a:t>
            </a:r>
            <a:endParaRPr sz="1800"/>
          </a:p>
        </p:txBody>
      </p:sp>
      <p:sp>
        <p:nvSpPr>
          <p:cNvPr id="180" name="Google Shape;180;p32"/>
          <p:cNvSpPr txBox="1"/>
          <p:nvPr/>
        </p:nvSpPr>
        <p:spPr>
          <a:xfrm>
            <a:off x="3698150" y="3893650"/>
            <a:ext cx="48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https://towardsdatascience.com/a-comprehensive-guide-to-convolutional-neural-networks-the-eli5-way-3bd2b1164a53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88" y="1186625"/>
            <a:ext cx="4935924" cy="2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9C0BA"/>
                </a:solidFill>
              </a:rPr>
              <a:t>Testing Data set Results:</a:t>
            </a:r>
            <a:endParaRPr sz="2000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68000" y="869925"/>
            <a:ext cx="38529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Achieves</a:t>
            </a:r>
            <a:r>
              <a:rPr lang="en" sz="1800"/>
              <a:t> ~.88 training accuracy in a few epochs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Validation accuracy is much higher than training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Validation set consisted of just one image from each class, except ‘delete’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4572000" y="1221000"/>
            <a:ext cx="4005900" cy="24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4508250" y="1120225"/>
            <a:ext cx="4133400" cy="27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00" y="12836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9C0BA"/>
                </a:solidFill>
              </a:rPr>
              <a:t>Increased Testing Data </a:t>
            </a:r>
            <a:endParaRPr sz="2000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68000" y="869925"/>
            <a:ext cx="38529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Used the 29,000 training images and split the data: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Training: 90%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Testing 10%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Accuracy improved to ~95%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Validation and Training accuracy is similar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4572000" y="1221000"/>
            <a:ext cx="4005900" cy="24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4508250" y="1120225"/>
            <a:ext cx="4133400" cy="27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400" y="12836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