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300"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F01195-AC58-44D1-B18F-F52A983C8F2F}"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20EA8-50F6-47E3-99F8-C745D1CA9971}" type="slidenum">
              <a:rPr lang="en-US" smtClean="0"/>
              <a:t>‹#›</a:t>
            </a:fld>
            <a:endParaRPr lang="en-US"/>
          </a:p>
        </p:txBody>
      </p:sp>
    </p:spTree>
    <p:extLst>
      <p:ext uri="{BB962C8B-B14F-4D97-AF65-F5344CB8AC3E}">
        <p14:creationId xmlns:p14="http://schemas.microsoft.com/office/powerpoint/2010/main" val="2353968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D20EA8-50F6-47E3-99F8-C745D1CA9971}" type="slidenum">
              <a:rPr lang="en-US" smtClean="0"/>
              <a:t>5</a:t>
            </a:fld>
            <a:endParaRPr lang="en-US"/>
          </a:p>
        </p:txBody>
      </p:sp>
    </p:spTree>
    <p:extLst>
      <p:ext uri="{BB962C8B-B14F-4D97-AF65-F5344CB8AC3E}">
        <p14:creationId xmlns:p14="http://schemas.microsoft.com/office/powerpoint/2010/main" val="1632865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3A2C-3F1E-A312-173F-E8B71A632C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0DB98C-4833-586C-575B-76B512022E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5D79D3-12DA-9373-3D57-8FC8AC480383}"/>
              </a:ext>
            </a:extLst>
          </p:cNvPr>
          <p:cNvSpPr>
            <a:spLocks noGrp="1"/>
          </p:cNvSpPr>
          <p:nvPr>
            <p:ph type="dt" sz="half" idx="10"/>
          </p:nvPr>
        </p:nvSpPr>
        <p:spPr/>
        <p:txBody>
          <a:bodyPr/>
          <a:lstStyle/>
          <a:p>
            <a:fld id="{F13931E8-480F-4095-BB40-FC35485F0A5B}" type="datetimeFigureOut">
              <a:rPr lang="en-US" smtClean="0"/>
              <a:t>5/7/2024</a:t>
            </a:fld>
            <a:endParaRPr lang="en-US"/>
          </a:p>
        </p:txBody>
      </p:sp>
      <p:sp>
        <p:nvSpPr>
          <p:cNvPr id="5" name="Footer Placeholder 4">
            <a:extLst>
              <a:ext uri="{FF2B5EF4-FFF2-40B4-BE49-F238E27FC236}">
                <a16:creationId xmlns:a16="http://schemas.microsoft.com/office/drawing/2014/main" id="{35977D00-0234-9480-EA8E-439F4FC30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D5BE0-0467-4308-4F1A-1A43D927F8AF}"/>
              </a:ext>
            </a:extLst>
          </p:cNvPr>
          <p:cNvSpPr>
            <a:spLocks noGrp="1"/>
          </p:cNvSpPr>
          <p:nvPr>
            <p:ph type="sldNum" sz="quarter" idx="12"/>
          </p:nvPr>
        </p:nvSpPr>
        <p:spPr/>
        <p:txBody>
          <a:bodyPr/>
          <a:lstStyle/>
          <a:p>
            <a:fld id="{9E9EAC91-F695-407A-A5A4-020EE8C36040}" type="slidenum">
              <a:rPr lang="en-US" smtClean="0"/>
              <a:t>‹#›</a:t>
            </a:fld>
            <a:endParaRPr lang="en-US"/>
          </a:p>
        </p:txBody>
      </p:sp>
    </p:spTree>
    <p:extLst>
      <p:ext uri="{BB962C8B-B14F-4D97-AF65-F5344CB8AC3E}">
        <p14:creationId xmlns:p14="http://schemas.microsoft.com/office/powerpoint/2010/main" val="3563772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0846A-E4C0-20DD-5059-0A899D413E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F2162A-4A03-96EB-CC26-106D7A289C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9435E-0DC1-050B-2EB5-B241687F1A22}"/>
              </a:ext>
            </a:extLst>
          </p:cNvPr>
          <p:cNvSpPr>
            <a:spLocks noGrp="1"/>
          </p:cNvSpPr>
          <p:nvPr>
            <p:ph type="dt" sz="half" idx="10"/>
          </p:nvPr>
        </p:nvSpPr>
        <p:spPr/>
        <p:txBody>
          <a:bodyPr/>
          <a:lstStyle/>
          <a:p>
            <a:fld id="{F13931E8-480F-4095-BB40-FC35485F0A5B}" type="datetimeFigureOut">
              <a:rPr lang="en-US" smtClean="0"/>
              <a:t>5/7/2024</a:t>
            </a:fld>
            <a:endParaRPr lang="en-US"/>
          </a:p>
        </p:txBody>
      </p:sp>
      <p:sp>
        <p:nvSpPr>
          <p:cNvPr id="5" name="Footer Placeholder 4">
            <a:extLst>
              <a:ext uri="{FF2B5EF4-FFF2-40B4-BE49-F238E27FC236}">
                <a16:creationId xmlns:a16="http://schemas.microsoft.com/office/drawing/2014/main" id="{C9E5CCB9-7498-8AD0-784B-5260B3853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47DA0D-8E76-DD58-5422-B2792EBA206D}"/>
              </a:ext>
            </a:extLst>
          </p:cNvPr>
          <p:cNvSpPr>
            <a:spLocks noGrp="1"/>
          </p:cNvSpPr>
          <p:nvPr>
            <p:ph type="sldNum" sz="quarter" idx="12"/>
          </p:nvPr>
        </p:nvSpPr>
        <p:spPr/>
        <p:txBody>
          <a:bodyPr/>
          <a:lstStyle/>
          <a:p>
            <a:fld id="{9E9EAC91-F695-407A-A5A4-020EE8C36040}" type="slidenum">
              <a:rPr lang="en-US" smtClean="0"/>
              <a:t>‹#›</a:t>
            </a:fld>
            <a:endParaRPr lang="en-US"/>
          </a:p>
        </p:txBody>
      </p:sp>
    </p:spTree>
    <p:extLst>
      <p:ext uri="{BB962C8B-B14F-4D97-AF65-F5344CB8AC3E}">
        <p14:creationId xmlns:p14="http://schemas.microsoft.com/office/powerpoint/2010/main" val="2135587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E538A8-D7A9-AE8D-5EA3-7BE7D58462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B1357B-B625-CC44-5624-D01CB5EED9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9372C9-BBC7-B595-C3B6-B1DB3BD5B8CD}"/>
              </a:ext>
            </a:extLst>
          </p:cNvPr>
          <p:cNvSpPr>
            <a:spLocks noGrp="1"/>
          </p:cNvSpPr>
          <p:nvPr>
            <p:ph type="dt" sz="half" idx="10"/>
          </p:nvPr>
        </p:nvSpPr>
        <p:spPr/>
        <p:txBody>
          <a:bodyPr/>
          <a:lstStyle/>
          <a:p>
            <a:fld id="{F13931E8-480F-4095-BB40-FC35485F0A5B}" type="datetimeFigureOut">
              <a:rPr lang="en-US" smtClean="0"/>
              <a:t>5/7/2024</a:t>
            </a:fld>
            <a:endParaRPr lang="en-US"/>
          </a:p>
        </p:txBody>
      </p:sp>
      <p:sp>
        <p:nvSpPr>
          <p:cNvPr id="5" name="Footer Placeholder 4">
            <a:extLst>
              <a:ext uri="{FF2B5EF4-FFF2-40B4-BE49-F238E27FC236}">
                <a16:creationId xmlns:a16="http://schemas.microsoft.com/office/drawing/2014/main" id="{A74FC2A1-22FE-82A5-8D73-6DEA3C4D0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F75CE-69A6-E427-A749-66F589854BBC}"/>
              </a:ext>
            </a:extLst>
          </p:cNvPr>
          <p:cNvSpPr>
            <a:spLocks noGrp="1"/>
          </p:cNvSpPr>
          <p:nvPr>
            <p:ph type="sldNum" sz="quarter" idx="12"/>
          </p:nvPr>
        </p:nvSpPr>
        <p:spPr/>
        <p:txBody>
          <a:bodyPr/>
          <a:lstStyle/>
          <a:p>
            <a:fld id="{9E9EAC91-F695-407A-A5A4-020EE8C36040}" type="slidenum">
              <a:rPr lang="en-US" smtClean="0"/>
              <a:t>‹#›</a:t>
            </a:fld>
            <a:endParaRPr lang="en-US"/>
          </a:p>
        </p:txBody>
      </p:sp>
    </p:spTree>
    <p:extLst>
      <p:ext uri="{BB962C8B-B14F-4D97-AF65-F5344CB8AC3E}">
        <p14:creationId xmlns:p14="http://schemas.microsoft.com/office/powerpoint/2010/main" val="357446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E898-766A-2190-9BFB-8521BE9618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3EFADC-67DC-1495-8D3A-4FBF73C633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5A68C-AB97-DDBF-15C9-6F941BD1DA7D}"/>
              </a:ext>
            </a:extLst>
          </p:cNvPr>
          <p:cNvSpPr>
            <a:spLocks noGrp="1"/>
          </p:cNvSpPr>
          <p:nvPr>
            <p:ph type="dt" sz="half" idx="10"/>
          </p:nvPr>
        </p:nvSpPr>
        <p:spPr/>
        <p:txBody>
          <a:bodyPr/>
          <a:lstStyle/>
          <a:p>
            <a:fld id="{F13931E8-480F-4095-BB40-FC35485F0A5B}" type="datetimeFigureOut">
              <a:rPr lang="en-US" smtClean="0"/>
              <a:t>5/7/2024</a:t>
            </a:fld>
            <a:endParaRPr lang="en-US"/>
          </a:p>
        </p:txBody>
      </p:sp>
      <p:sp>
        <p:nvSpPr>
          <p:cNvPr id="5" name="Footer Placeholder 4">
            <a:extLst>
              <a:ext uri="{FF2B5EF4-FFF2-40B4-BE49-F238E27FC236}">
                <a16:creationId xmlns:a16="http://schemas.microsoft.com/office/drawing/2014/main" id="{F4A678D0-C661-ACCB-A8EB-8B6CA6E5C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26B80-0384-A6BE-702F-43A35B3BE862}"/>
              </a:ext>
            </a:extLst>
          </p:cNvPr>
          <p:cNvSpPr>
            <a:spLocks noGrp="1"/>
          </p:cNvSpPr>
          <p:nvPr>
            <p:ph type="sldNum" sz="quarter" idx="12"/>
          </p:nvPr>
        </p:nvSpPr>
        <p:spPr/>
        <p:txBody>
          <a:bodyPr/>
          <a:lstStyle/>
          <a:p>
            <a:fld id="{9E9EAC91-F695-407A-A5A4-020EE8C36040}" type="slidenum">
              <a:rPr lang="en-US" smtClean="0"/>
              <a:t>‹#›</a:t>
            </a:fld>
            <a:endParaRPr lang="en-US"/>
          </a:p>
        </p:txBody>
      </p:sp>
    </p:spTree>
    <p:extLst>
      <p:ext uri="{BB962C8B-B14F-4D97-AF65-F5344CB8AC3E}">
        <p14:creationId xmlns:p14="http://schemas.microsoft.com/office/powerpoint/2010/main" val="318121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EC50F-C45D-D5A6-94F0-70128D8BE8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8E00BD-ED18-3AF4-38E1-89198F7EDEA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0871B6-9D7B-B500-B3D8-FBC2DACCCDF1}"/>
              </a:ext>
            </a:extLst>
          </p:cNvPr>
          <p:cNvSpPr>
            <a:spLocks noGrp="1"/>
          </p:cNvSpPr>
          <p:nvPr>
            <p:ph type="dt" sz="half" idx="10"/>
          </p:nvPr>
        </p:nvSpPr>
        <p:spPr/>
        <p:txBody>
          <a:bodyPr/>
          <a:lstStyle/>
          <a:p>
            <a:fld id="{F13931E8-480F-4095-BB40-FC35485F0A5B}" type="datetimeFigureOut">
              <a:rPr lang="en-US" smtClean="0"/>
              <a:t>5/7/2024</a:t>
            </a:fld>
            <a:endParaRPr lang="en-US"/>
          </a:p>
        </p:txBody>
      </p:sp>
      <p:sp>
        <p:nvSpPr>
          <p:cNvPr id="5" name="Footer Placeholder 4">
            <a:extLst>
              <a:ext uri="{FF2B5EF4-FFF2-40B4-BE49-F238E27FC236}">
                <a16:creationId xmlns:a16="http://schemas.microsoft.com/office/drawing/2014/main" id="{4602AFA4-64C7-2859-6E3A-A3A73EE83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EBE59F-51EE-66C4-20C3-29BD75688200}"/>
              </a:ext>
            </a:extLst>
          </p:cNvPr>
          <p:cNvSpPr>
            <a:spLocks noGrp="1"/>
          </p:cNvSpPr>
          <p:nvPr>
            <p:ph type="sldNum" sz="quarter" idx="12"/>
          </p:nvPr>
        </p:nvSpPr>
        <p:spPr/>
        <p:txBody>
          <a:bodyPr/>
          <a:lstStyle/>
          <a:p>
            <a:fld id="{9E9EAC91-F695-407A-A5A4-020EE8C36040}" type="slidenum">
              <a:rPr lang="en-US" smtClean="0"/>
              <a:t>‹#›</a:t>
            </a:fld>
            <a:endParaRPr lang="en-US"/>
          </a:p>
        </p:txBody>
      </p:sp>
    </p:spTree>
    <p:extLst>
      <p:ext uri="{BB962C8B-B14F-4D97-AF65-F5344CB8AC3E}">
        <p14:creationId xmlns:p14="http://schemas.microsoft.com/office/powerpoint/2010/main" val="2452460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F1ECF-359D-EEF7-366A-C96F95810E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15545-0F58-0F9A-C3CA-A41D8B90E7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591AB6-45FA-4131-E318-BA4A41B7AA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D33242-DE1A-2198-8AD9-8A13F33E8623}"/>
              </a:ext>
            </a:extLst>
          </p:cNvPr>
          <p:cNvSpPr>
            <a:spLocks noGrp="1"/>
          </p:cNvSpPr>
          <p:nvPr>
            <p:ph type="dt" sz="half" idx="10"/>
          </p:nvPr>
        </p:nvSpPr>
        <p:spPr/>
        <p:txBody>
          <a:bodyPr/>
          <a:lstStyle/>
          <a:p>
            <a:fld id="{F13931E8-480F-4095-BB40-FC35485F0A5B}" type="datetimeFigureOut">
              <a:rPr lang="en-US" smtClean="0"/>
              <a:t>5/7/2024</a:t>
            </a:fld>
            <a:endParaRPr lang="en-US"/>
          </a:p>
        </p:txBody>
      </p:sp>
      <p:sp>
        <p:nvSpPr>
          <p:cNvPr id="6" name="Footer Placeholder 5">
            <a:extLst>
              <a:ext uri="{FF2B5EF4-FFF2-40B4-BE49-F238E27FC236}">
                <a16:creationId xmlns:a16="http://schemas.microsoft.com/office/drawing/2014/main" id="{1FC0A691-1819-BDC4-0CC1-CC878157E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704D8-A1CD-76DB-5551-E1744A240958}"/>
              </a:ext>
            </a:extLst>
          </p:cNvPr>
          <p:cNvSpPr>
            <a:spLocks noGrp="1"/>
          </p:cNvSpPr>
          <p:nvPr>
            <p:ph type="sldNum" sz="quarter" idx="12"/>
          </p:nvPr>
        </p:nvSpPr>
        <p:spPr/>
        <p:txBody>
          <a:bodyPr/>
          <a:lstStyle/>
          <a:p>
            <a:fld id="{9E9EAC91-F695-407A-A5A4-020EE8C36040}" type="slidenum">
              <a:rPr lang="en-US" smtClean="0"/>
              <a:t>‹#›</a:t>
            </a:fld>
            <a:endParaRPr lang="en-US"/>
          </a:p>
        </p:txBody>
      </p:sp>
    </p:spTree>
    <p:extLst>
      <p:ext uri="{BB962C8B-B14F-4D97-AF65-F5344CB8AC3E}">
        <p14:creationId xmlns:p14="http://schemas.microsoft.com/office/powerpoint/2010/main" val="1827218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6739-BBF9-F463-45CE-78DD8DB8C1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A90B3B-71E7-D1C2-F830-E4E6E8B25F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6AB2FB-7313-5296-9C43-3CE8D984CA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8D13B-333E-8469-A676-B44FAEC5F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E4847B-CC70-032B-3EC3-8FC9360A78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1274F1-EF3F-FEAC-BEC3-AAE588F02515}"/>
              </a:ext>
            </a:extLst>
          </p:cNvPr>
          <p:cNvSpPr>
            <a:spLocks noGrp="1"/>
          </p:cNvSpPr>
          <p:nvPr>
            <p:ph type="dt" sz="half" idx="10"/>
          </p:nvPr>
        </p:nvSpPr>
        <p:spPr/>
        <p:txBody>
          <a:bodyPr/>
          <a:lstStyle/>
          <a:p>
            <a:fld id="{F13931E8-480F-4095-BB40-FC35485F0A5B}" type="datetimeFigureOut">
              <a:rPr lang="en-US" smtClean="0"/>
              <a:t>5/7/2024</a:t>
            </a:fld>
            <a:endParaRPr lang="en-US"/>
          </a:p>
        </p:txBody>
      </p:sp>
      <p:sp>
        <p:nvSpPr>
          <p:cNvPr id="8" name="Footer Placeholder 7">
            <a:extLst>
              <a:ext uri="{FF2B5EF4-FFF2-40B4-BE49-F238E27FC236}">
                <a16:creationId xmlns:a16="http://schemas.microsoft.com/office/drawing/2014/main" id="{24ECC0A5-5B75-77EA-5D5B-A8116632F8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0F0B6B-BDF7-F047-0232-7D920330CC7A}"/>
              </a:ext>
            </a:extLst>
          </p:cNvPr>
          <p:cNvSpPr>
            <a:spLocks noGrp="1"/>
          </p:cNvSpPr>
          <p:nvPr>
            <p:ph type="sldNum" sz="quarter" idx="12"/>
          </p:nvPr>
        </p:nvSpPr>
        <p:spPr/>
        <p:txBody>
          <a:bodyPr/>
          <a:lstStyle/>
          <a:p>
            <a:fld id="{9E9EAC91-F695-407A-A5A4-020EE8C36040}" type="slidenum">
              <a:rPr lang="en-US" smtClean="0"/>
              <a:t>‹#›</a:t>
            </a:fld>
            <a:endParaRPr lang="en-US"/>
          </a:p>
        </p:txBody>
      </p:sp>
    </p:spTree>
    <p:extLst>
      <p:ext uri="{BB962C8B-B14F-4D97-AF65-F5344CB8AC3E}">
        <p14:creationId xmlns:p14="http://schemas.microsoft.com/office/powerpoint/2010/main" val="197199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815A-8A22-3ACB-01E7-001850C23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F8A331-D404-FB78-483C-C666B8039733}"/>
              </a:ext>
            </a:extLst>
          </p:cNvPr>
          <p:cNvSpPr>
            <a:spLocks noGrp="1"/>
          </p:cNvSpPr>
          <p:nvPr>
            <p:ph type="dt" sz="half" idx="10"/>
          </p:nvPr>
        </p:nvSpPr>
        <p:spPr/>
        <p:txBody>
          <a:bodyPr/>
          <a:lstStyle/>
          <a:p>
            <a:fld id="{F13931E8-480F-4095-BB40-FC35485F0A5B}" type="datetimeFigureOut">
              <a:rPr lang="en-US" smtClean="0"/>
              <a:t>5/7/2024</a:t>
            </a:fld>
            <a:endParaRPr lang="en-US"/>
          </a:p>
        </p:txBody>
      </p:sp>
      <p:sp>
        <p:nvSpPr>
          <p:cNvPr id="4" name="Footer Placeholder 3">
            <a:extLst>
              <a:ext uri="{FF2B5EF4-FFF2-40B4-BE49-F238E27FC236}">
                <a16:creationId xmlns:a16="http://schemas.microsoft.com/office/drawing/2014/main" id="{25B363A2-DFB2-E0FE-3938-0036844A13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64E4F7-AEB1-2F39-911C-B71C6BC1BEF0}"/>
              </a:ext>
            </a:extLst>
          </p:cNvPr>
          <p:cNvSpPr>
            <a:spLocks noGrp="1"/>
          </p:cNvSpPr>
          <p:nvPr>
            <p:ph type="sldNum" sz="quarter" idx="12"/>
          </p:nvPr>
        </p:nvSpPr>
        <p:spPr/>
        <p:txBody>
          <a:bodyPr/>
          <a:lstStyle/>
          <a:p>
            <a:fld id="{9E9EAC91-F695-407A-A5A4-020EE8C36040}" type="slidenum">
              <a:rPr lang="en-US" smtClean="0"/>
              <a:t>‹#›</a:t>
            </a:fld>
            <a:endParaRPr lang="en-US"/>
          </a:p>
        </p:txBody>
      </p:sp>
    </p:spTree>
    <p:extLst>
      <p:ext uri="{BB962C8B-B14F-4D97-AF65-F5344CB8AC3E}">
        <p14:creationId xmlns:p14="http://schemas.microsoft.com/office/powerpoint/2010/main" val="450828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A5ED7E-2FE7-2455-EEAA-737C9C7A5AA3}"/>
              </a:ext>
            </a:extLst>
          </p:cNvPr>
          <p:cNvSpPr>
            <a:spLocks noGrp="1"/>
          </p:cNvSpPr>
          <p:nvPr>
            <p:ph type="dt" sz="half" idx="10"/>
          </p:nvPr>
        </p:nvSpPr>
        <p:spPr/>
        <p:txBody>
          <a:bodyPr/>
          <a:lstStyle/>
          <a:p>
            <a:fld id="{F13931E8-480F-4095-BB40-FC35485F0A5B}" type="datetimeFigureOut">
              <a:rPr lang="en-US" smtClean="0"/>
              <a:t>5/7/2024</a:t>
            </a:fld>
            <a:endParaRPr lang="en-US"/>
          </a:p>
        </p:txBody>
      </p:sp>
      <p:sp>
        <p:nvSpPr>
          <p:cNvPr id="3" name="Footer Placeholder 2">
            <a:extLst>
              <a:ext uri="{FF2B5EF4-FFF2-40B4-BE49-F238E27FC236}">
                <a16:creationId xmlns:a16="http://schemas.microsoft.com/office/drawing/2014/main" id="{EB8F382F-5C1D-F414-E168-AFC5E56252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F79F0A-A4F8-0A65-0A42-A031D5AF0A79}"/>
              </a:ext>
            </a:extLst>
          </p:cNvPr>
          <p:cNvSpPr>
            <a:spLocks noGrp="1"/>
          </p:cNvSpPr>
          <p:nvPr>
            <p:ph type="sldNum" sz="quarter" idx="12"/>
          </p:nvPr>
        </p:nvSpPr>
        <p:spPr/>
        <p:txBody>
          <a:bodyPr/>
          <a:lstStyle/>
          <a:p>
            <a:fld id="{9E9EAC91-F695-407A-A5A4-020EE8C36040}" type="slidenum">
              <a:rPr lang="en-US" smtClean="0"/>
              <a:t>‹#›</a:t>
            </a:fld>
            <a:endParaRPr lang="en-US"/>
          </a:p>
        </p:txBody>
      </p:sp>
    </p:spTree>
    <p:extLst>
      <p:ext uri="{BB962C8B-B14F-4D97-AF65-F5344CB8AC3E}">
        <p14:creationId xmlns:p14="http://schemas.microsoft.com/office/powerpoint/2010/main" val="189346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E342-C9A5-5F7A-30C5-565FE9CF19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62087F-D3EA-A2FC-6431-FE6992C9ED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DC47C2-A7A0-0D6A-D559-E4F6191CB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93BE7C-2D15-8C63-672D-0C6D968F0620}"/>
              </a:ext>
            </a:extLst>
          </p:cNvPr>
          <p:cNvSpPr>
            <a:spLocks noGrp="1"/>
          </p:cNvSpPr>
          <p:nvPr>
            <p:ph type="dt" sz="half" idx="10"/>
          </p:nvPr>
        </p:nvSpPr>
        <p:spPr/>
        <p:txBody>
          <a:bodyPr/>
          <a:lstStyle/>
          <a:p>
            <a:fld id="{F13931E8-480F-4095-BB40-FC35485F0A5B}" type="datetimeFigureOut">
              <a:rPr lang="en-US" smtClean="0"/>
              <a:t>5/7/2024</a:t>
            </a:fld>
            <a:endParaRPr lang="en-US"/>
          </a:p>
        </p:txBody>
      </p:sp>
      <p:sp>
        <p:nvSpPr>
          <p:cNvPr id="6" name="Footer Placeholder 5">
            <a:extLst>
              <a:ext uri="{FF2B5EF4-FFF2-40B4-BE49-F238E27FC236}">
                <a16:creationId xmlns:a16="http://schemas.microsoft.com/office/drawing/2014/main" id="{83BBCE49-F2AB-1BD4-691C-4F659793B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E1EFA5-B9B1-EC5A-6EF9-3F88B8FC39E7}"/>
              </a:ext>
            </a:extLst>
          </p:cNvPr>
          <p:cNvSpPr>
            <a:spLocks noGrp="1"/>
          </p:cNvSpPr>
          <p:nvPr>
            <p:ph type="sldNum" sz="quarter" idx="12"/>
          </p:nvPr>
        </p:nvSpPr>
        <p:spPr/>
        <p:txBody>
          <a:bodyPr/>
          <a:lstStyle/>
          <a:p>
            <a:fld id="{9E9EAC91-F695-407A-A5A4-020EE8C36040}" type="slidenum">
              <a:rPr lang="en-US" smtClean="0"/>
              <a:t>‹#›</a:t>
            </a:fld>
            <a:endParaRPr lang="en-US"/>
          </a:p>
        </p:txBody>
      </p:sp>
    </p:spTree>
    <p:extLst>
      <p:ext uri="{BB962C8B-B14F-4D97-AF65-F5344CB8AC3E}">
        <p14:creationId xmlns:p14="http://schemas.microsoft.com/office/powerpoint/2010/main" val="1695771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BC10-6BBC-0319-34E5-81E67A4BC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20D9A1-D666-AE51-E906-C0BE394AB6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89D2A3-B62E-61BA-C62C-CA85F4638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29A8C-D633-606B-E206-93EC0D6C396A}"/>
              </a:ext>
            </a:extLst>
          </p:cNvPr>
          <p:cNvSpPr>
            <a:spLocks noGrp="1"/>
          </p:cNvSpPr>
          <p:nvPr>
            <p:ph type="dt" sz="half" idx="10"/>
          </p:nvPr>
        </p:nvSpPr>
        <p:spPr/>
        <p:txBody>
          <a:bodyPr/>
          <a:lstStyle/>
          <a:p>
            <a:fld id="{F13931E8-480F-4095-BB40-FC35485F0A5B}" type="datetimeFigureOut">
              <a:rPr lang="en-US" smtClean="0"/>
              <a:t>5/7/2024</a:t>
            </a:fld>
            <a:endParaRPr lang="en-US"/>
          </a:p>
        </p:txBody>
      </p:sp>
      <p:sp>
        <p:nvSpPr>
          <p:cNvPr id="6" name="Footer Placeholder 5">
            <a:extLst>
              <a:ext uri="{FF2B5EF4-FFF2-40B4-BE49-F238E27FC236}">
                <a16:creationId xmlns:a16="http://schemas.microsoft.com/office/drawing/2014/main" id="{D36DC9C6-FA78-520D-A94D-9C5BCF0011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BA1770-2137-E178-14B4-34302A198F44}"/>
              </a:ext>
            </a:extLst>
          </p:cNvPr>
          <p:cNvSpPr>
            <a:spLocks noGrp="1"/>
          </p:cNvSpPr>
          <p:nvPr>
            <p:ph type="sldNum" sz="quarter" idx="12"/>
          </p:nvPr>
        </p:nvSpPr>
        <p:spPr/>
        <p:txBody>
          <a:bodyPr/>
          <a:lstStyle/>
          <a:p>
            <a:fld id="{9E9EAC91-F695-407A-A5A4-020EE8C36040}" type="slidenum">
              <a:rPr lang="en-US" smtClean="0"/>
              <a:t>‹#›</a:t>
            </a:fld>
            <a:endParaRPr lang="en-US"/>
          </a:p>
        </p:txBody>
      </p:sp>
    </p:spTree>
    <p:extLst>
      <p:ext uri="{BB962C8B-B14F-4D97-AF65-F5344CB8AC3E}">
        <p14:creationId xmlns:p14="http://schemas.microsoft.com/office/powerpoint/2010/main" val="172347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A95215-D06E-CE54-BBA3-1C890FAEA8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1FB2E1-BA45-9D24-C3A2-39D23E44AA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C8D29E-3743-F516-A29F-8B929BD5DC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13931E8-480F-4095-BB40-FC35485F0A5B}" type="datetimeFigureOut">
              <a:rPr lang="en-US" smtClean="0"/>
              <a:t>5/7/2024</a:t>
            </a:fld>
            <a:endParaRPr lang="en-US"/>
          </a:p>
        </p:txBody>
      </p:sp>
      <p:sp>
        <p:nvSpPr>
          <p:cNvPr id="5" name="Footer Placeholder 4">
            <a:extLst>
              <a:ext uri="{FF2B5EF4-FFF2-40B4-BE49-F238E27FC236}">
                <a16:creationId xmlns:a16="http://schemas.microsoft.com/office/drawing/2014/main" id="{85DE8381-F99F-5859-5778-7600EED3DC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53016A5-B62B-4245-B506-F481EBC20A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9EAC91-F695-407A-A5A4-020EE8C36040}" type="slidenum">
              <a:rPr lang="en-US" smtClean="0"/>
              <a:t>‹#›</a:t>
            </a:fld>
            <a:endParaRPr lang="en-US"/>
          </a:p>
        </p:txBody>
      </p:sp>
    </p:spTree>
    <p:extLst>
      <p:ext uri="{BB962C8B-B14F-4D97-AF65-F5344CB8AC3E}">
        <p14:creationId xmlns:p14="http://schemas.microsoft.com/office/powerpoint/2010/main" val="46685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FFF728-D160-C3C1-95CC-3CD624057E08}"/>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pPr algn="l"/>
            <a:r>
              <a:rPr lang="en-US" sz="2800" b="1" kern="1200">
                <a:solidFill>
                  <a:srgbClr val="FFFFFF"/>
                </a:solidFill>
                <a:latin typeface="+mj-lt"/>
                <a:ea typeface="+mj-ea"/>
                <a:cs typeface="+mj-cs"/>
              </a:rPr>
              <a:t>Marie Kristel Bea G.Miñoza</a:t>
            </a:r>
            <a:br>
              <a:rPr lang="en-US" sz="2800" b="1" kern="1200">
                <a:solidFill>
                  <a:srgbClr val="FFFFFF"/>
                </a:solidFill>
                <a:latin typeface="+mj-lt"/>
                <a:ea typeface="+mj-ea"/>
                <a:cs typeface="+mj-cs"/>
              </a:rPr>
            </a:br>
            <a:r>
              <a:rPr lang="en-US" sz="2800" b="1" kern="1200">
                <a:solidFill>
                  <a:srgbClr val="FFFFFF"/>
                </a:solidFill>
                <a:latin typeface="+mj-lt"/>
                <a:ea typeface="+mj-ea"/>
                <a:cs typeface="+mj-cs"/>
              </a:rPr>
              <a:t>BSCS-1B</a:t>
            </a:r>
          </a:p>
        </p:txBody>
      </p:sp>
      <p:sp>
        <p:nvSpPr>
          <p:cNvPr id="3" name="Subtitle 2">
            <a:extLst>
              <a:ext uri="{FF2B5EF4-FFF2-40B4-BE49-F238E27FC236}">
                <a16:creationId xmlns:a16="http://schemas.microsoft.com/office/drawing/2014/main" id="{2A16A3A0-9149-6F9D-69F3-BB2D84A76535}"/>
              </a:ext>
            </a:extLst>
          </p:cNvPr>
          <p:cNvSpPr>
            <a:spLocks/>
          </p:cNvSpPr>
          <p:nvPr/>
        </p:nvSpPr>
        <p:spPr>
          <a:xfrm>
            <a:off x="1553056" y="2170120"/>
            <a:ext cx="4091632" cy="255044"/>
          </a:xfrm>
          <a:prstGeom prst="rect">
            <a:avLst/>
          </a:prstGeom>
        </p:spPr>
        <p:txBody>
          <a:bodyPr>
            <a:noAutofit/>
          </a:bodyPr>
          <a:lstStyle/>
          <a:p>
            <a:pPr defTabSz="685800">
              <a:spcAft>
                <a:spcPts val="600"/>
              </a:spcAft>
            </a:pPr>
            <a:r>
              <a:rPr lang="en-US" b="1" kern="1200" dirty="0">
                <a:solidFill>
                  <a:schemeClr val="tx1"/>
                </a:solidFill>
                <a:latin typeface="+mn-lt"/>
                <a:ea typeface="+mn-ea"/>
                <a:cs typeface="+mn-cs"/>
              </a:rPr>
              <a:t>1.Description of the study</a:t>
            </a:r>
            <a:endParaRPr lang="en-US" b="1" dirty="0"/>
          </a:p>
        </p:txBody>
      </p:sp>
      <p:sp>
        <p:nvSpPr>
          <p:cNvPr id="4" name="Subtitle 2">
            <a:extLst>
              <a:ext uri="{FF2B5EF4-FFF2-40B4-BE49-F238E27FC236}">
                <a16:creationId xmlns:a16="http://schemas.microsoft.com/office/drawing/2014/main" id="{81E4BB1F-7900-105A-8877-6E9B71CCC90C}"/>
              </a:ext>
            </a:extLst>
          </p:cNvPr>
          <p:cNvSpPr txBox="1">
            <a:spLocks/>
          </p:cNvSpPr>
          <p:nvPr/>
        </p:nvSpPr>
        <p:spPr>
          <a:xfrm>
            <a:off x="1553056" y="1852428"/>
            <a:ext cx="4091632" cy="25504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685800">
              <a:spcBef>
                <a:spcPts val="750"/>
              </a:spcBef>
            </a:pPr>
            <a:r>
              <a:rPr lang="en-US" sz="1600" b="1" kern="1200" dirty="0">
                <a:solidFill>
                  <a:schemeClr val="tx1"/>
                </a:solidFill>
                <a:latin typeface="+mn-lt"/>
                <a:ea typeface="+mn-ea"/>
                <a:cs typeface="+mn-cs"/>
              </a:rPr>
              <a:t>Documentation: Temperature Converter</a:t>
            </a:r>
            <a:endParaRPr lang="en-US" sz="1600" b="1" dirty="0"/>
          </a:p>
        </p:txBody>
      </p:sp>
      <p:sp>
        <p:nvSpPr>
          <p:cNvPr id="6" name="TextBox 5">
            <a:extLst>
              <a:ext uri="{FF2B5EF4-FFF2-40B4-BE49-F238E27FC236}">
                <a16:creationId xmlns:a16="http://schemas.microsoft.com/office/drawing/2014/main" id="{37F676FF-C81B-6845-0576-942151068E96}"/>
              </a:ext>
            </a:extLst>
          </p:cNvPr>
          <p:cNvSpPr txBox="1"/>
          <p:nvPr/>
        </p:nvSpPr>
        <p:spPr>
          <a:xfrm>
            <a:off x="1606355" y="2461365"/>
            <a:ext cx="9003231" cy="646331"/>
          </a:xfrm>
          <a:prstGeom prst="rect">
            <a:avLst/>
          </a:prstGeom>
          <a:noFill/>
        </p:spPr>
        <p:txBody>
          <a:bodyPr wrap="square">
            <a:spAutoFit/>
          </a:bodyPr>
          <a:lstStyle/>
          <a:p>
            <a:pPr defTabSz="685800">
              <a:spcAft>
                <a:spcPts val="600"/>
              </a:spcAft>
            </a:pPr>
            <a:r>
              <a:rPr lang="en-US" sz="1800" kern="1200" dirty="0">
                <a:solidFill>
                  <a:srgbClr val="0D0D0D"/>
                </a:solidFill>
                <a:highlight>
                  <a:srgbClr val="FFFFFF"/>
                </a:highlight>
                <a:latin typeface="Söhne"/>
                <a:ea typeface="+mn-ea"/>
                <a:cs typeface="+mn-cs"/>
              </a:rPr>
              <a:t>A study on temperature converter would likely involve exploring different methods and algorithms for converting temperatures between Celsius, Fahrenheit. </a:t>
            </a:r>
            <a:endParaRPr lang="en-US" sz="2400" dirty="0"/>
          </a:p>
        </p:txBody>
      </p:sp>
      <p:sp>
        <p:nvSpPr>
          <p:cNvPr id="8" name="TextBox 7">
            <a:extLst>
              <a:ext uri="{FF2B5EF4-FFF2-40B4-BE49-F238E27FC236}">
                <a16:creationId xmlns:a16="http://schemas.microsoft.com/office/drawing/2014/main" id="{01C82CF7-A528-6ABF-3162-605D68F6B116}"/>
              </a:ext>
            </a:extLst>
          </p:cNvPr>
          <p:cNvSpPr txBox="1"/>
          <p:nvPr/>
        </p:nvSpPr>
        <p:spPr>
          <a:xfrm>
            <a:off x="1553056" y="3104428"/>
            <a:ext cx="4616410" cy="369332"/>
          </a:xfrm>
          <a:prstGeom prst="rect">
            <a:avLst/>
          </a:prstGeom>
          <a:noFill/>
        </p:spPr>
        <p:txBody>
          <a:bodyPr wrap="square">
            <a:spAutoFit/>
          </a:bodyPr>
          <a:lstStyle/>
          <a:p>
            <a:pPr defTabSz="685800">
              <a:spcAft>
                <a:spcPts val="600"/>
              </a:spcAft>
            </a:pPr>
            <a:r>
              <a:rPr lang="en-US" b="1" kern="1200" dirty="0">
                <a:solidFill>
                  <a:schemeClr val="tx1"/>
                </a:solidFill>
                <a:latin typeface="+mn-lt"/>
                <a:ea typeface="+mn-ea"/>
                <a:cs typeface="+mn-cs"/>
              </a:rPr>
              <a:t>2. Benefits to the User </a:t>
            </a:r>
            <a:endParaRPr lang="en-US" b="1" dirty="0"/>
          </a:p>
        </p:txBody>
      </p:sp>
      <p:sp>
        <p:nvSpPr>
          <p:cNvPr id="10" name="TextBox 9">
            <a:extLst>
              <a:ext uri="{FF2B5EF4-FFF2-40B4-BE49-F238E27FC236}">
                <a16:creationId xmlns:a16="http://schemas.microsoft.com/office/drawing/2014/main" id="{75FE8BD7-2554-05F7-8F53-B2E6BA93593B}"/>
              </a:ext>
            </a:extLst>
          </p:cNvPr>
          <p:cNvSpPr txBox="1"/>
          <p:nvPr/>
        </p:nvSpPr>
        <p:spPr>
          <a:xfrm>
            <a:off x="1606354" y="3473760"/>
            <a:ext cx="9003231" cy="3046988"/>
          </a:xfrm>
          <a:prstGeom prst="rect">
            <a:avLst/>
          </a:prstGeom>
          <a:noFill/>
        </p:spPr>
        <p:txBody>
          <a:bodyPr wrap="square">
            <a:spAutoFit/>
          </a:bodyPr>
          <a:lstStyle/>
          <a:p>
            <a:pPr marL="214313" indent="-214313" defTabSz="685800">
              <a:spcAft>
                <a:spcPts val="600"/>
              </a:spcAft>
              <a:buFont typeface="Arial" panose="020B0604020202020204" pitchFamily="34" charset="0"/>
              <a:buChar char="•"/>
            </a:pPr>
            <a:r>
              <a:rPr lang="en-US" sz="1350" b="1" kern="1200" dirty="0">
                <a:solidFill>
                  <a:srgbClr val="0D0D0D"/>
                </a:solidFill>
                <a:highlight>
                  <a:srgbClr val="FFFFFF"/>
                </a:highlight>
                <a:latin typeface="Söhne"/>
                <a:ea typeface="+mn-ea"/>
                <a:cs typeface="+mn-cs"/>
              </a:rPr>
              <a:t>Convenience</a:t>
            </a:r>
            <a:r>
              <a:rPr lang="en-US" sz="1350" kern="1200" dirty="0">
                <a:solidFill>
                  <a:srgbClr val="0D0D0D"/>
                </a:solidFill>
                <a:highlight>
                  <a:srgbClr val="FFFFFF"/>
                </a:highlight>
                <a:latin typeface="Söhne"/>
                <a:ea typeface="+mn-ea"/>
                <a:cs typeface="+mn-cs"/>
              </a:rPr>
              <a:t>: Users can quickly convert temperatures between different scales without the need for manual calculations or searching for conversion formulas.</a:t>
            </a:r>
          </a:p>
          <a:p>
            <a:pPr marL="214313" indent="-214313" defTabSz="685800">
              <a:spcAft>
                <a:spcPts val="600"/>
              </a:spcAft>
              <a:buFont typeface="Arial" panose="020B0604020202020204" pitchFamily="34" charset="0"/>
              <a:buChar char="•"/>
            </a:pPr>
            <a:r>
              <a:rPr lang="en-US" sz="1350" b="1" kern="1200" dirty="0">
                <a:solidFill>
                  <a:srgbClr val="0D0D0D"/>
                </a:solidFill>
                <a:highlight>
                  <a:srgbClr val="FFFFFF"/>
                </a:highlight>
                <a:latin typeface="Söhne"/>
                <a:ea typeface="+mn-ea"/>
                <a:cs typeface="+mn-cs"/>
              </a:rPr>
              <a:t>Accuracy</a:t>
            </a:r>
            <a:r>
              <a:rPr lang="en-US" sz="1350" kern="1200" dirty="0">
                <a:solidFill>
                  <a:srgbClr val="0D0D0D"/>
                </a:solidFill>
                <a:highlight>
                  <a:srgbClr val="FFFFFF"/>
                </a:highlight>
                <a:latin typeface="Söhne"/>
                <a:ea typeface="+mn-ea"/>
                <a:cs typeface="+mn-cs"/>
              </a:rPr>
              <a:t>: Temperature converters ensure accurate conversions, eliminating the possibility of human error in calculations.</a:t>
            </a:r>
          </a:p>
          <a:p>
            <a:pPr marL="214313" indent="-214313" defTabSz="685800">
              <a:spcAft>
                <a:spcPts val="600"/>
              </a:spcAft>
              <a:buFont typeface="Arial" panose="020B0604020202020204" pitchFamily="34" charset="0"/>
              <a:buChar char="•"/>
            </a:pPr>
            <a:r>
              <a:rPr lang="en-US" sz="1350" b="1" kern="1200" dirty="0">
                <a:solidFill>
                  <a:srgbClr val="0D0D0D"/>
                </a:solidFill>
                <a:highlight>
                  <a:srgbClr val="FFFFFF"/>
                </a:highlight>
                <a:latin typeface="Söhne"/>
                <a:ea typeface="+mn-ea"/>
                <a:cs typeface="+mn-cs"/>
              </a:rPr>
              <a:t>Flexibility</a:t>
            </a:r>
            <a:r>
              <a:rPr lang="en-US" sz="1350" kern="1200" dirty="0">
                <a:solidFill>
                  <a:srgbClr val="0D0D0D"/>
                </a:solidFill>
                <a:highlight>
                  <a:srgbClr val="FFFFFF"/>
                </a:highlight>
                <a:latin typeface="Söhne"/>
                <a:ea typeface="+mn-ea"/>
                <a:cs typeface="+mn-cs"/>
              </a:rPr>
              <a:t>: Users can convert temperatures between various scales such as Celsius, Fahrenheit,  depending on their needs.</a:t>
            </a:r>
          </a:p>
          <a:p>
            <a:pPr marL="214313" indent="-214313" defTabSz="685800">
              <a:spcAft>
                <a:spcPts val="600"/>
              </a:spcAft>
              <a:buFont typeface="Arial" panose="020B0604020202020204" pitchFamily="34" charset="0"/>
              <a:buChar char="•"/>
            </a:pPr>
            <a:r>
              <a:rPr lang="en-US" sz="1350" b="1" kern="1200" dirty="0">
                <a:solidFill>
                  <a:srgbClr val="0D0D0D"/>
                </a:solidFill>
                <a:highlight>
                  <a:srgbClr val="FFFFFF"/>
                </a:highlight>
                <a:latin typeface="Söhne"/>
                <a:ea typeface="+mn-ea"/>
                <a:cs typeface="+mn-cs"/>
              </a:rPr>
              <a:t>Time-saving</a:t>
            </a:r>
            <a:r>
              <a:rPr lang="en-US" sz="1350" kern="1200" dirty="0">
                <a:solidFill>
                  <a:srgbClr val="0D0D0D"/>
                </a:solidFill>
                <a:highlight>
                  <a:srgbClr val="FFFFFF"/>
                </a:highlight>
                <a:latin typeface="Söhne"/>
                <a:ea typeface="+mn-ea"/>
                <a:cs typeface="+mn-cs"/>
              </a:rPr>
              <a:t>: With a temperature converter, users can perform conversions in seconds, saving time compared to manual calculations.</a:t>
            </a:r>
          </a:p>
          <a:p>
            <a:pPr marL="214313" indent="-214313" defTabSz="685800">
              <a:spcAft>
                <a:spcPts val="600"/>
              </a:spcAft>
              <a:buFont typeface="Arial" panose="020B0604020202020204" pitchFamily="34" charset="0"/>
              <a:buChar char="•"/>
            </a:pPr>
            <a:r>
              <a:rPr lang="en-US" sz="1350" b="1" kern="1200" dirty="0">
                <a:solidFill>
                  <a:srgbClr val="0D0D0D"/>
                </a:solidFill>
                <a:highlight>
                  <a:srgbClr val="FFFFFF"/>
                </a:highlight>
                <a:latin typeface="Söhne"/>
                <a:ea typeface="+mn-ea"/>
                <a:cs typeface="+mn-cs"/>
              </a:rPr>
              <a:t>Ease of Use</a:t>
            </a:r>
            <a:r>
              <a:rPr lang="en-US" sz="1350" kern="1200" dirty="0">
                <a:solidFill>
                  <a:srgbClr val="0D0D0D"/>
                </a:solidFill>
                <a:highlight>
                  <a:srgbClr val="FFFFFF"/>
                </a:highlight>
                <a:latin typeface="Söhne"/>
                <a:ea typeface="+mn-ea"/>
                <a:cs typeface="+mn-cs"/>
              </a:rPr>
              <a:t>: Most temperature converters are user-friendly and intuitive, requiring minimal effort to input values and obtain results.</a:t>
            </a:r>
          </a:p>
          <a:p>
            <a:pPr marL="214313" indent="-214313" defTabSz="685800">
              <a:spcAft>
                <a:spcPts val="600"/>
              </a:spcAft>
              <a:buFont typeface="Arial" panose="020B0604020202020204" pitchFamily="34" charset="0"/>
              <a:buChar char="•"/>
            </a:pPr>
            <a:r>
              <a:rPr lang="en-US" sz="1350" b="1" kern="1200" dirty="0">
                <a:solidFill>
                  <a:srgbClr val="0D0D0D"/>
                </a:solidFill>
                <a:highlight>
                  <a:srgbClr val="FFFFFF"/>
                </a:highlight>
                <a:latin typeface="Söhne"/>
                <a:ea typeface="+mn-ea"/>
                <a:cs typeface="+mn-cs"/>
              </a:rPr>
              <a:t>Educational Tool</a:t>
            </a:r>
            <a:r>
              <a:rPr lang="en-US" sz="1350" kern="1200" dirty="0">
                <a:solidFill>
                  <a:srgbClr val="0D0D0D"/>
                </a:solidFill>
                <a:highlight>
                  <a:srgbClr val="FFFFFF"/>
                </a:highlight>
                <a:latin typeface="Söhne"/>
                <a:ea typeface="+mn-ea"/>
                <a:cs typeface="+mn-cs"/>
              </a:rPr>
              <a:t>: Temperature converters can serve as educational tools, helping users understand the relationships between different temperature scales and how to convert between them.</a:t>
            </a:r>
          </a:p>
          <a:p>
            <a:pPr marL="214313" indent="-214313" defTabSz="685800">
              <a:spcAft>
                <a:spcPts val="600"/>
              </a:spcAft>
              <a:buFont typeface="Arial" panose="020B0604020202020204" pitchFamily="34" charset="0"/>
              <a:buChar char="•"/>
            </a:pPr>
            <a:r>
              <a:rPr lang="en-US" sz="1350" b="1" kern="1200" dirty="0">
                <a:solidFill>
                  <a:srgbClr val="0D0D0D"/>
                </a:solidFill>
                <a:highlight>
                  <a:srgbClr val="FFFFFF"/>
                </a:highlight>
                <a:latin typeface="Söhne"/>
                <a:ea typeface="+mn-ea"/>
                <a:cs typeface="+mn-cs"/>
              </a:rPr>
              <a:t>Wider Applicability</a:t>
            </a:r>
            <a:r>
              <a:rPr lang="en-US" sz="1350" kern="1200" dirty="0">
                <a:solidFill>
                  <a:srgbClr val="0D0D0D"/>
                </a:solidFill>
                <a:highlight>
                  <a:srgbClr val="FFFFFF"/>
                </a:highlight>
                <a:latin typeface="Söhne"/>
                <a:ea typeface="+mn-ea"/>
                <a:cs typeface="+mn-cs"/>
              </a:rPr>
              <a:t>: Temperature converters are useful in various fields such as science, engineering, cooking, and everyday life, making them valuable tools for a diverse range of users.</a:t>
            </a: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64399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5176-31DA-8E68-42CF-5E75CF23CCAF}"/>
              </a:ext>
            </a:extLst>
          </p:cNvPr>
          <p:cNvSpPr>
            <a:spLocks noGrp="1"/>
          </p:cNvSpPr>
          <p:nvPr>
            <p:ph type="title"/>
          </p:nvPr>
        </p:nvSpPr>
        <p:spPr>
          <a:xfrm>
            <a:off x="0" y="1"/>
            <a:ext cx="9318171" cy="446314"/>
          </a:xfrm>
        </p:spPr>
        <p:txBody>
          <a:bodyPr/>
          <a:lstStyle/>
          <a:p>
            <a:r>
              <a:rPr lang="en-US" sz="2000" b="1" dirty="0"/>
              <a:t>3.</a:t>
            </a:r>
            <a:r>
              <a:rPr lang="en-US" sz="2400" b="1" dirty="0"/>
              <a:t>Objective</a:t>
            </a:r>
          </a:p>
        </p:txBody>
      </p:sp>
      <p:sp>
        <p:nvSpPr>
          <p:cNvPr id="5" name="TextBox 4">
            <a:extLst>
              <a:ext uri="{FF2B5EF4-FFF2-40B4-BE49-F238E27FC236}">
                <a16:creationId xmlns:a16="http://schemas.microsoft.com/office/drawing/2014/main" id="{EF7B7E3D-B3B9-CADA-24FE-724B82F34CC3}"/>
              </a:ext>
            </a:extLst>
          </p:cNvPr>
          <p:cNvSpPr txBox="1"/>
          <p:nvPr/>
        </p:nvSpPr>
        <p:spPr>
          <a:xfrm>
            <a:off x="0" y="446315"/>
            <a:ext cx="12192000" cy="1015663"/>
          </a:xfrm>
          <a:prstGeom prst="rect">
            <a:avLst/>
          </a:prstGeom>
          <a:noFill/>
        </p:spPr>
        <p:txBody>
          <a:bodyPr wrap="square">
            <a:spAutoFit/>
          </a:bodyPr>
          <a:lstStyle/>
          <a:p>
            <a:r>
              <a:rPr lang="en-US" sz="2000" b="0" i="0">
                <a:solidFill>
                  <a:srgbClr val="0D0D0D"/>
                </a:solidFill>
                <a:effectLst/>
                <a:highlight>
                  <a:srgbClr val="FFFFFF"/>
                </a:highlight>
                <a:latin typeface="Söhne"/>
              </a:rPr>
              <a:t>The   temperature converter is to provide a tool for converting temperatures between different units of measurement, such as Celsius, Fahrenheit. This allows users to easily translate temperatures from one scale to another, facilitating communication and comprehension across different systems of measurement. </a:t>
            </a:r>
            <a:endParaRPr lang="en-US" sz="2000" dirty="0"/>
          </a:p>
        </p:txBody>
      </p:sp>
      <p:sp>
        <p:nvSpPr>
          <p:cNvPr id="7" name="TextBox 6">
            <a:extLst>
              <a:ext uri="{FF2B5EF4-FFF2-40B4-BE49-F238E27FC236}">
                <a16:creationId xmlns:a16="http://schemas.microsoft.com/office/drawing/2014/main" id="{CD3ED369-F7F8-94C7-8386-7D80AFEB6C1D}"/>
              </a:ext>
            </a:extLst>
          </p:cNvPr>
          <p:cNvSpPr txBox="1"/>
          <p:nvPr/>
        </p:nvSpPr>
        <p:spPr>
          <a:xfrm>
            <a:off x="-32656" y="1508182"/>
            <a:ext cx="6128656" cy="400110"/>
          </a:xfrm>
          <a:prstGeom prst="rect">
            <a:avLst/>
          </a:prstGeom>
          <a:noFill/>
        </p:spPr>
        <p:txBody>
          <a:bodyPr wrap="square">
            <a:spAutoFit/>
          </a:bodyPr>
          <a:lstStyle/>
          <a:p>
            <a:r>
              <a:rPr lang="en-US" sz="2000" b="1" dirty="0"/>
              <a:t>4.Purpose of the Code</a:t>
            </a:r>
          </a:p>
        </p:txBody>
      </p:sp>
      <p:sp>
        <p:nvSpPr>
          <p:cNvPr id="9" name="TextBox 8">
            <a:extLst>
              <a:ext uri="{FF2B5EF4-FFF2-40B4-BE49-F238E27FC236}">
                <a16:creationId xmlns:a16="http://schemas.microsoft.com/office/drawing/2014/main" id="{C2C6AF02-0221-32BC-AC71-ECA736CA4869}"/>
              </a:ext>
            </a:extLst>
          </p:cNvPr>
          <p:cNvSpPr txBox="1"/>
          <p:nvPr/>
        </p:nvSpPr>
        <p:spPr>
          <a:xfrm>
            <a:off x="0" y="1908292"/>
            <a:ext cx="12192000" cy="1015663"/>
          </a:xfrm>
          <a:prstGeom prst="rect">
            <a:avLst/>
          </a:prstGeom>
          <a:noFill/>
        </p:spPr>
        <p:txBody>
          <a:bodyPr wrap="square">
            <a:spAutoFit/>
          </a:bodyPr>
          <a:lstStyle/>
          <a:p>
            <a:r>
              <a:rPr lang="en-US" sz="2000">
                <a:solidFill>
                  <a:srgbClr val="0D0D0D"/>
                </a:solidFill>
                <a:highlight>
                  <a:srgbClr val="FFFFFF"/>
                </a:highlight>
                <a:latin typeface="Söhne"/>
              </a:rPr>
              <a:t>The purpose of the </a:t>
            </a:r>
            <a:r>
              <a:rPr lang="en-US" sz="2000" b="0" i="0">
                <a:solidFill>
                  <a:srgbClr val="0D0D0D"/>
                </a:solidFill>
                <a:effectLst/>
                <a:highlight>
                  <a:srgbClr val="FFFFFF"/>
                </a:highlight>
                <a:latin typeface="Söhne"/>
              </a:rPr>
              <a:t> temperature converter is to create code typically serves the purpose of converting temperatures from one scale to another it might convert temperatures from Celsius to Fahrenheit, or vice versa, or between other temperature scales like. </a:t>
            </a:r>
            <a:endParaRPr lang="en-US" sz="2000" dirty="0"/>
          </a:p>
        </p:txBody>
      </p:sp>
      <p:sp>
        <p:nvSpPr>
          <p:cNvPr id="11" name="TextBox 10">
            <a:extLst>
              <a:ext uri="{FF2B5EF4-FFF2-40B4-BE49-F238E27FC236}">
                <a16:creationId xmlns:a16="http://schemas.microsoft.com/office/drawing/2014/main" id="{70E949AC-1582-AB4A-BEDD-4D56DF7F60C7}"/>
              </a:ext>
            </a:extLst>
          </p:cNvPr>
          <p:cNvSpPr txBox="1"/>
          <p:nvPr/>
        </p:nvSpPr>
        <p:spPr>
          <a:xfrm>
            <a:off x="0" y="2877752"/>
            <a:ext cx="6144984" cy="400110"/>
          </a:xfrm>
          <a:prstGeom prst="rect">
            <a:avLst/>
          </a:prstGeom>
          <a:noFill/>
        </p:spPr>
        <p:txBody>
          <a:bodyPr wrap="square">
            <a:spAutoFit/>
          </a:bodyPr>
          <a:lstStyle/>
          <a:p>
            <a:r>
              <a:rPr lang="en-US" sz="2000" b="1" dirty="0"/>
              <a:t>5.Significance of the Code/Features of the Code</a:t>
            </a:r>
          </a:p>
        </p:txBody>
      </p:sp>
      <p:sp>
        <p:nvSpPr>
          <p:cNvPr id="13" name="TextBox 12">
            <a:extLst>
              <a:ext uri="{FF2B5EF4-FFF2-40B4-BE49-F238E27FC236}">
                <a16:creationId xmlns:a16="http://schemas.microsoft.com/office/drawing/2014/main" id="{F7180D2E-2596-05C6-1214-883F5E3B3B33}"/>
              </a:ext>
            </a:extLst>
          </p:cNvPr>
          <p:cNvSpPr txBox="1"/>
          <p:nvPr/>
        </p:nvSpPr>
        <p:spPr>
          <a:xfrm>
            <a:off x="0" y="3345838"/>
            <a:ext cx="12192000" cy="3293209"/>
          </a:xfrm>
          <a:prstGeom prst="rect">
            <a:avLst/>
          </a:prstGeom>
          <a:noFill/>
        </p:spPr>
        <p:txBody>
          <a:bodyPr wrap="square">
            <a:spAutoFit/>
          </a:bodyPr>
          <a:lstStyle/>
          <a:p>
            <a:pPr marL="171450" indent="-171450" algn="l">
              <a:buFont typeface="Arial" panose="020B0604020202020204" pitchFamily="34" charset="0"/>
              <a:buChar char="•"/>
            </a:pPr>
            <a:r>
              <a:rPr lang="en-US" sz="1300" b="1" i="0" dirty="0">
                <a:solidFill>
                  <a:srgbClr val="0D0D0D"/>
                </a:solidFill>
                <a:effectLst/>
                <a:highlight>
                  <a:srgbClr val="FFFFFF"/>
                </a:highlight>
                <a:latin typeface="Söhne"/>
              </a:rPr>
              <a:t>Conversion Accuracy</a:t>
            </a:r>
            <a:r>
              <a:rPr lang="en-US" sz="1300" b="0" i="0" dirty="0">
                <a:solidFill>
                  <a:srgbClr val="0D0D0D"/>
                </a:solidFill>
                <a:effectLst/>
                <a:highlight>
                  <a:srgbClr val="FFFFFF"/>
                </a:highlight>
                <a:latin typeface="Söhne"/>
              </a:rPr>
              <a:t>: The code should accurately convert temperatures between different scales, ensuring precision in scientific, engineering, or everyday applications. This accuracy ensures that users can rely on the converted values for their purposes, whether it's for cooking, weather forecasting, or laboratory experiments.</a:t>
            </a:r>
          </a:p>
          <a:p>
            <a:pPr marL="171450" indent="-171450" algn="l">
              <a:buFont typeface="Arial" panose="020B0604020202020204" pitchFamily="34" charset="0"/>
              <a:buChar char="•"/>
            </a:pPr>
            <a:r>
              <a:rPr lang="en-US" sz="1300" b="1" i="0" dirty="0">
                <a:solidFill>
                  <a:srgbClr val="0D0D0D"/>
                </a:solidFill>
                <a:effectLst/>
                <a:highlight>
                  <a:srgbClr val="FFFFFF"/>
                </a:highlight>
                <a:latin typeface="Söhne"/>
              </a:rPr>
              <a:t>Multiple Scale Support</a:t>
            </a:r>
            <a:r>
              <a:rPr lang="en-US" sz="1300" b="0" i="0" dirty="0">
                <a:solidFill>
                  <a:srgbClr val="0D0D0D"/>
                </a:solidFill>
                <a:effectLst/>
                <a:highlight>
                  <a:srgbClr val="FFFFFF"/>
                </a:highlight>
                <a:latin typeface="Söhne"/>
              </a:rPr>
              <a:t>: Supporting conversion between various temperature scales such as Celsius, Fahrenheit, Kelvin, and possibly others ensures versatility. Different applications may require temperatures to be represented in different scales, and the code's ability to handle multiple scales enhances its usefulness across diverse scenarios.</a:t>
            </a:r>
          </a:p>
          <a:p>
            <a:pPr marL="171450" indent="-171450" algn="l">
              <a:buFont typeface="Arial" panose="020B0604020202020204" pitchFamily="34" charset="0"/>
              <a:buChar char="•"/>
            </a:pPr>
            <a:r>
              <a:rPr lang="en-US" sz="1300" b="1" i="0" dirty="0">
                <a:solidFill>
                  <a:srgbClr val="0D0D0D"/>
                </a:solidFill>
                <a:effectLst/>
                <a:highlight>
                  <a:srgbClr val="FFFFFF"/>
                </a:highlight>
                <a:latin typeface="Söhne"/>
              </a:rPr>
              <a:t>User-Friendly Interface</a:t>
            </a:r>
            <a:r>
              <a:rPr lang="en-US" sz="1300" b="0" i="0" dirty="0">
                <a:solidFill>
                  <a:srgbClr val="0D0D0D"/>
                </a:solidFill>
                <a:effectLst/>
                <a:highlight>
                  <a:srgbClr val="FFFFFF"/>
                </a:highlight>
                <a:latin typeface="Söhne"/>
              </a:rPr>
              <a:t>: A user-friendly interface with clear instructions and intuitive input/output mechanisms enhances usability. Users should find it easy to input temperatures in one scale and obtain the converted values in another scale without needing to understand the underlying conversion formulas.</a:t>
            </a:r>
          </a:p>
          <a:p>
            <a:pPr marL="171450" indent="-171450" algn="l">
              <a:buFont typeface="Arial" panose="020B0604020202020204" pitchFamily="34" charset="0"/>
              <a:buChar char="•"/>
            </a:pPr>
            <a:r>
              <a:rPr lang="en-US" sz="1300" b="1" i="0" dirty="0">
                <a:solidFill>
                  <a:srgbClr val="0D0D0D"/>
                </a:solidFill>
                <a:effectLst/>
                <a:highlight>
                  <a:srgbClr val="FFFFFF"/>
                </a:highlight>
                <a:latin typeface="Söhne"/>
              </a:rPr>
              <a:t>Error Handling</a:t>
            </a:r>
            <a:r>
              <a:rPr lang="en-US" sz="1300" b="0" i="0" dirty="0">
                <a:solidFill>
                  <a:srgbClr val="0D0D0D"/>
                </a:solidFill>
                <a:effectLst/>
                <a:highlight>
                  <a:srgbClr val="FFFFFF"/>
                </a:highlight>
                <a:latin typeface="Söhne"/>
              </a:rPr>
              <a:t>: Robust error handling capabilities are crucial for ensuring the code behaves predictably even when encountering invalid inputs or exceptional conditions. Proper error handling prevents crashes and provides informative feedback to users, helping them correct their input mistakes.</a:t>
            </a:r>
          </a:p>
          <a:p>
            <a:pPr marL="171450" indent="-171450" algn="l">
              <a:buFont typeface="Arial" panose="020B0604020202020204" pitchFamily="34" charset="0"/>
              <a:buChar char="•"/>
            </a:pPr>
            <a:r>
              <a:rPr lang="en-US" sz="1300" b="1" i="0" dirty="0">
                <a:solidFill>
                  <a:srgbClr val="0D0D0D"/>
                </a:solidFill>
                <a:effectLst/>
                <a:highlight>
                  <a:srgbClr val="FFFFFF"/>
                </a:highlight>
                <a:latin typeface="Söhne"/>
              </a:rPr>
              <a:t>Efficiency</a:t>
            </a:r>
            <a:r>
              <a:rPr lang="en-US" sz="1300" b="0" i="0" dirty="0">
                <a:solidFill>
                  <a:srgbClr val="0D0D0D"/>
                </a:solidFill>
                <a:effectLst/>
                <a:highlight>
                  <a:srgbClr val="FFFFFF"/>
                </a:highlight>
                <a:latin typeface="Söhne"/>
              </a:rPr>
              <a:t>: Efficient implementation ensures that the code performs conversions quickly, making it suitable for real-time applications or scenarios where large datasets need to be processed. Efficient algorithms and coding practices optimize resource usage and minimize computational overhead. </a:t>
            </a:r>
          </a:p>
          <a:p>
            <a:pPr marL="171450" indent="-171450" algn="l">
              <a:buFont typeface="Arial" panose="020B0604020202020204" pitchFamily="34" charset="0"/>
              <a:buChar char="•"/>
            </a:pPr>
            <a:r>
              <a:rPr lang="en-US" sz="1300" b="1" i="0" dirty="0">
                <a:solidFill>
                  <a:srgbClr val="0D0D0D"/>
                </a:solidFill>
                <a:effectLst/>
                <a:highlight>
                  <a:srgbClr val="FFFFFF"/>
                </a:highlight>
                <a:latin typeface="Söhne"/>
              </a:rPr>
              <a:t>Modularity and Reusability</a:t>
            </a:r>
            <a:r>
              <a:rPr lang="en-US" sz="1300" b="0" i="0" dirty="0">
                <a:solidFill>
                  <a:srgbClr val="0D0D0D"/>
                </a:solidFill>
                <a:effectLst/>
                <a:highlight>
                  <a:srgbClr val="FFFFFF"/>
                </a:highlight>
                <a:latin typeface="Söhne"/>
              </a:rPr>
              <a:t>: Organizing the code into modular components allows for easy maintenance, scalability, and reusability. Developers can leverage individual functions or modules for temperature conversion in different projects or contexts, enhancing productivity and code reuse.</a:t>
            </a:r>
          </a:p>
          <a:p>
            <a:pPr marL="171450" indent="-171450" algn="l">
              <a:buFont typeface="Arial" panose="020B0604020202020204" pitchFamily="34" charset="0"/>
              <a:buChar char="•"/>
            </a:pPr>
            <a:r>
              <a:rPr lang="en-US" sz="1300" b="1" i="0" dirty="0">
                <a:solidFill>
                  <a:srgbClr val="0D0D0D"/>
                </a:solidFill>
                <a:effectLst/>
                <a:highlight>
                  <a:srgbClr val="FFFFFF"/>
                </a:highlight>
                <a:latin typeface="Söhne"/>
              </a:rPr>
              <a:t>Documentation and Comments</a:t>
            </a:r>
            <a:r>
              <a:rPr lang="en-US" sz="1300" b="0" i="0" dirty="0">
                <a:solidFill>
                  <a:srgbClr val="0D0D0D"/>
                </a:solidFill>
                <a:effectLst/>
                <a:highlight>
                  <a:srgbClr val="FFFFFF"/>
                </a:highlight>
                <a:latin typeface="Söhne"/>
              </a:rPr>
              <a:t>: Clear documentation and comments within the code improve readability and maintainability. Developers can understand the code's functionality, purpose, and usage quickly, facilitating collaboration and future updates.</a:t>
            </a:r>
          </a:p>
          <a:p>
            <a:pPr marL="171450" indent="-171450" algn="l">
              <a:buFont typeface="Arial" panose="020B0604020202020204" pitchFamily="34" charset="0"/>
              <a:buChar char="•"/>
            </a:pPr>
            <a:r>
              <a:rPr lang="en-US" sz="1300" b="1" i="0" dirty="0">
                <a:solidFill>
                  <a:srgbClr val="0D0D0D"/>
                </a:solidFill>
                <a:effectLst/>
                <a:highlight>
                  <a:srgbClr val="FFFFFF"/>
                </a:highlight>
                <a:latin typeface="Söhne"/>
              </a:rPr>
              <a:t>Testing and Validation</a:t>
            </a:r>
            <a:r>
              <a:rPr lang="en-US" sz="1300" b="0" i="0" dirty="0">
                <a:solidFill>
                  <a:srgbClr val="0D0D0D"/>
                </a:solidFill>
                <a:effectLst/>
                <a:highlight>
                  <a:srgbClr val="FFFFFF"/>
                </a:highlight>
                <a:latin typeface="Söhne"/>
              </a:rPr>
              <a:t>: Thorough testing and validation procedures ensure that the code behaves as expected under various conditions. Unit tests, integration tests, and validation against known temperature values help verify the accuracy and reliability of the conversion algorithms.</a:t>
            </a:r>
          </a:p>
        </p:txBody>
      </p:sp>
    </p:spTree>
    <p:extLst>
      <p:ext uri="{BB962C8B-B14F-4D97-AF65-F5344CB8AC3E}">
        <p14:creationId xmlns:p14="http://schemas.microsoft.com/office/powerpoint/2010/main" val="354631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497F-08A6-4EE0-6076-AC5A2F1BC51A}"/>
              </a:ext>
            </a:extLst>
          </p:cNvPr>
          <p:cNvSpPr>
            <a:spLocks noGrp="1"/>
          </p:cNvSpPr>
          <p:nvPr>
            <p:ph type="title"/>
          </p:nvPr>
        </p:nvSpPr>
        <p:spPr>
          <a:xfrm>
            <a:off x="228600" y="1404257"/>
            <a:ext cx="11517086" cy="500743"/>
          </a:xfrm>
        </p:spPr>
        <p:txBody>
          <a:bodyPr>
            <a:normAutofit/>
          </a:bodyPr>
          <a:lstStyle/>
          <a:p>
            <a:r>
              <a:rPr lang="en-US" sz="2000" dirty="0"/>
              <a:t> </a:t>
            </a:r>
          </a:p>
        </p:txBody>
      </p:sp>
      <p:sp>
        <p:nvSpPr>
          <p:cNvPr id="4" name="Title 1">
            <a:extLst>
              <a:ext uri="{FF2B5EF4-FFF2-40B4-BE49-F238E27FC236}">
                <a16:creationId xmlns:a16="http://schemas.microsoft.com/office/drawing/2014/main" id="{9277CE60-FC14-099A-7BA8-0490DF2E5A61}"/>
              </a:ext>
            </a:extLst>
          </p:cNvPr>
          <p:cNvSpPr txBox="1">
            <a:spLocks/>
          </p:cNvSpPr>
          <p:nvPr/>
        </p:nvSpPr>
        <p:spPr>
          <a:xfrm>
            <a:off x="152400" y="152400"/>
            <a:ext cx="11517086" cy="5007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6.Code </a:t>
            </a:r>
          </a:p>
        </p:txBody>
      </p:sp>
      <p:pic>
        <p:nvPicPr>
          <p:cNvPr id="6" name="Picture 5" descr="A screenshot of a computer code&#10;&#10;Description automatically generated">
            <a:extLst>
              <a:ext uri="{FF2B5EF4-FFF2-40B4-BE49-F238E27FC236}">
                <a16:creationId xmlns:a16="http://schemas.microsoft.com/office/drawing/2014/main" id="{D7DC2E46-0219-5398-0E74-4AF46DEB5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5" y="1017815"/>
            <a:ext cx="4572000" cy="4463143"/>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DF988962-B6F9-DEFF-0562-6D45A4CFE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151" y="1017815"/>
            <a:ext cx="4121749" cy="4550230"/>
          </a:xfrm>
          <a:prstGeom prst="rect">
            <a:avLst/>
          </a:prstGeom>
        </p:spPr>
      </p:pic>
      <p:pic>
        <p:nvPicPr>
          <p:cNvPr id="10" name="Picture 9" descr="A black background with white text&#10;&#10;Description automatically generated">
            <a:extLst>
              <a:ext uri="{FF2B5EF4-FFF2-40B4-BE49-F238E27FC236}">
                <a16:creationId xmlns:a16="http://schemas.microsoft.com/office/drawing/2014/main" id="{3D6C5A9B-B68F-4B56-093E-039F04D4F4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0476" y="1017815"/>
            <a:ext cx="3467100" cy="4572000"/>
          </a:xfrm>
          <a:prstGeom prst="rect">
            <a:avLst/>
          </a:prstGeom>
        </p:spPr>
      </p:pic>
    </p:spTree>
    <p:extLst>
      <p:ext uri="{BB962C8B-B14F-4D97-AF65-F5344CB8AC3E}">
        <p14:creationId xmlns:p14="http://schemas.microsoft.com/office/powerpoint/2010/main" val="273621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AAAB-54E5-E17B-3F31-9412090CC098}"/>
              </a:ext>
            </a:extLst>
          </p:cNvPr>
          <p:cNvSpPr>
            <a:spLocks noGrp="1"/>
          </p:cNvSpPr>
          <p:nvPr>
            <p:ph type="title"/>
          </p:nvPr>
        </p:nvSpPr>
        <p:spPr>
          <a:xfrm>
            <a:off x="0" y="119741"/>
            <a:ext cx="12192000" cy="511629"/>
          </a:xfrm>
        </p:spPr>
        <p:txBody>
          <a:bodyPr>
            <a:normAutofit/>
          </a:bodyPr>
          <a:lstStyle/>
          <a:p>
            <a:r>
              <a:rPr lang="en-US" sz="2000" b="1" dirty="0"/>
              <a:t>7.Screenshot</a:t>
            </a:r>
          </a:p>
        </p:txBody>
      </p:sp>
      <p:pic>
        <p:nvPicPr>
          <p:cNvPr id="5" name="Picture 4" descr="A screenshot of a computer program&#10;&#10;Description automatically generated">
            <a:extLst>
              <a:ext uri="{FF2B5EF4-FFF2-40B4-BE49-F238E27FC236}">
                <a16:creationId xmlns:a16="http://schemas.microsoft.com/office/drawing/2014/main" id="{08D20A46-5988-BD8F-4D35-9324E5EC9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3259"/>
            <a:ext cx="3385457" cy="4332514"/>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DDEDCAD6-2DF6-EAC9-905C-43E489C74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5457" y="1023258"/>
            <a:ext cx="3074045" cy="4626429"/>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E32B5A4-DC76-078B-FA29-9BBB0FBA8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9502" y="1061356"/>
            <a:ext cx="2793355" cy="4626429"/>
          </a:xfrm>
          <a:prstGeom prst="rect">
            <a:avLst/>
          </a:prstGeom>
        </p:spPr>
      </p:pic>
      <p:pic>
        <p:nvPicPr>
          <p:cNvPr id="11" name="Picture 10" descr="A white background with black and white clouds&#10;&#10;Description automatically generated with medium confidence">
            <a:extLst>
              <a:ext uri="{FF2B5EF4-FFF2-40B4-BE49-F238E27FC236}">
                <a16:creationId xmlns:a16="http://schemas.microsoft.com/office/drawing/2014/main" id="{C5E09458-BE6A-9A7D-ACBC-AAD60CF67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2857" y="1023258"/>
            <a:ext cx="2939143" cy="5105399"/>
          </a:xfrm>
          <a:prstGeom prst="rect">
            <a:avLst/>
          </a:prstGeom>
        </p:spPr>
      </p:pic>
    </p:spTree>
    <p:extLst>
      <p:ext uri="{BB962C8B-B14F-4D97-AF65-F5344CB8AC3E}">
        <p14:creationId xmlns:p14="http://schemas.microsoft.com/office/powerpoint/2010/main" val="57795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393C-DB37-C0DA-E051-A6CB542AADCD}"/>
              </a:ext>
            </a:extLst>
          </p:cNvPr>
          <p:cNvSpPr>
            <a:spLocks noGrp="1"/>
          </p:cNvSpPr>
          <p:nvPr>
            <p:ph type="title"/>
          </p:nvPr>
        </p:nvSpPr>
        <p:spPr>
          <a:xfrm>
            <a:off x="0" y="2978377"/>
            <a:ext cx="5007429" cy="250371"/>
          </a:xfrm>
        </p:spPr>
        <p:txBody>
          <a:bodyPr>
            <a:noAutofit/>
          </a:bodyPr>
          <a:lstStyle/>
          <a:p>
            <a:r>
              <a:rPr lang="en-US" sz="1800" dirty="0"/>
              <a:t>Contact number :       099522723739</a:t>
            </a:r>
          </a:p>
        </p:txBody>
      </p:sp>
      <p:pic>
        <p:nvPicPr>
          <p:cNvPr id="5" name="Picture 4" descr="A person in a white shirt&#10;&#10;Description automatically generated">
            <a:extLst>
              <a:ext uri="{FF2B5EF4-FFF2-40B4-BE49-F238E27FC236}">
                <a16:creationId xmlns:a16="http://schemas.microsoft.com/office/drawing/2014/main" id="{D5723F31-7ECB-DEC8-EE23-E6FB1A3E0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6687" y="351292"/>
            <a:ext cx="1709058" cy="1831294"/>
          </a:xfrm>
          <a:prstGeom prst="rect">
            <a:avLst/>
          </a:prstGeom>
        </p:spPr>
      </p:pic>
      <p:sp>
        <p:nvSpPr>
          <p:cNvPr id="11" name="Title 1">
            <a:extLst>
              <a:ext uri="{FF2B5EF4-FFF2-40B4-BE49-F238E27FC236}">
                <a16:creationId xmlns:a16="http://schemas.microsoft.com/office/drawing/2014/main" id="{3F56CC01-03A7-459E-E7DD-31FCBEC5CE0F}"/>
              </a:ext>
            </a:extLst>
          </p:cNvPr>
          <p:cNvSpPr txBox="1">
            <a:spLocks/>
          </p:cNvSpPr>
          <p:nvPr/>
        </p:nvSpPr>
        <p:spPr>
          <a:xfrm>
            <a:off x="0" y="2492374"/>
            <a:ext cx="4914901" cy="5928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Name :                            Marie Kristel Bea G. </a:t>
            </a:r>
            <a:r>
              <a:rPr lang="en-US" sz="1800" dirty="0" err="1"/>
              <a:t>Miñoza</a:t>
            </a:r>
            <a:endParaRPr lang="en-US" sz="1800" dirty="0"/>
          </a:p>
        </p:txBody>
      </p:sp>
      <p:sp>
        <p:nvSpPr>
          <p:cNvPr id="12" name="Title 1">
            <a:extLst>
              <a:ext uri="{FF2B5EF4-FFF2-40B4-BE49-F238E27FC236}">
                <a16:creationId xmlns:a16="http://schemas.microsoft.com/office/drawing/2014/main" id="{4BD841BC-B5FD-4030-10FA-029573F280CF}"/>
              </a:ext>
            </a:extLst>
          </p:cNvPr>
          <p:cNvSpPr txBox="1">
            <a:spLocks/>
          </p:cNvSpPr>
          <p:nvPr/>
        </p:nvSpPr>
        <p:spPr>
          <a:xfrm>
            <a:off x="-78923" y="2182586"/>
            <a:ext cx="3848101" cy="5928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Personal Information</a:t>
            </a:r>
          </a:p>
        </p:txBody>
      </p:sp>
      <p:sp>
        <p:nvSpPr>
          <p:cNvPr id="15" name="Title 1">
            <a:extLst>
              <a:ext uri="{FF2B5EF4-FFF2-40B4-BE49-F238E27FC236}">
                <a16:creationId xmlns:a16="http://schemas.microsoft.com/office/drawing/2014/main" id="{6FD294DF-324D-1832-4AD2-08212D840F5A}"/>
              </a:ext>
            </a:extLst>
          </p:cNvPr>
          <p:cNvSpPr txBox="1">
            <a:spLocks/>
          </p:cNvSpPr>
          <p:nvPr/>
        </p:nvSpPr>
        <p:spPr>
          <a:xfrm>
            <a:off x="-78923" y="3163723"/>
            <a:ext cx="4672694" cy="440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 Email address  :         mariekristelbea@gmail.com </a:t>
            </a:r>
          </a:p>
        </p:txBody>
      </p:sp>
      <p:sp>
        <p:nvSpPr>
          <p:cNvPr id="17" name="Title 1">
            <a:extLst>
              <a:ext uri="{FF2B5EF4-FFF2-40B4-BE49-F238E27FC236}">
                <a16:creationId xmlns:a16="http://schemas.microsoft.com/office/drawing/2014/main" id="{C780B3FA-C8DD-871D-B2D2-3C9CA5FFDC9A}"/>
              </a:ext>
            </a:extLst>
          </p:cNvPr>
          <p:cNvSpPr txBox="1">
            <a:spLocks/>
          </p:cNvSpPr>
          <p:nvPr/>
        </p:nvSpPr>
        <p:spPr>
          <a:xfrm>
            <a:off x="0" y="3466192"/>
            <a:ext cx="3831772" cy="59281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p>
          <a:p>
            <a:r>
              <a:rPr lang="en-US" sz="1900" dirty="0"/>
              <a:t>Date of Birth :            March 02,2005</a:t>
            </a:r>
          </a:p>
          <a:p>
            <a:endParaRPr lang="en-US" sz="2400" dirty="0"/>
          </a:p>
        </p:txBody>
      </p:sp>
      <p:sp>
        <p:nvSpPr>
          <p:cNvPr id="18" name="Title 1">
            <a:extLst>
              <a:ext uri="{FF2B5EF4-FFF2-40B4-BE49-F238E27FC236}">
                <a16:creationId xmlns:a16="http://schemas.microsoft.com/office/drawing/2014/main" id="{6DA504F9-A924-7256-999A-F7177DE49391}"/>
              </a:ext>
            </a:extLst>
          </p:cNvPr>
          <p:cNvSpPr txBox="1">
            <a:spLocks/>
          </p:cNvSpPr>
          <p:nvPr/>
        </p:nvSpPr>
        <p:spPr>
          <a:xfrm>
            <a:off x="0" y="3787095"/>
            <a:ext cx="3831772" cy="5928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Place of Birth:          Surigao City </a:t>
            </a:r>
          </a:p>
        </p:txBody>
      </p:sp>
      <p:sp>
        <p:nvSpPr>
          <p:cNvPr id="19" name="Title 1">
            <a:extLst>
              <a:ext uri="{FF2B5EF4-FFF2-40B4-BE49-F238E27FC236}">
                <a16:creationId xmlns:a16="http://schemas.microsoft.com/office/drawing/2014/main" id="{03C4265C-D8EA-7164-B62A-15C6836AA58A}"/>
              </a:ext>
            </a:extLst>
          </p:cNvPr>
          <p:cNvSpPr txBox="1">
            <a:spLocks/>
          </p:cNvSpPr>
          <p:nvPr/>
        </p:nvSpPr>
        <p:spPr>
          <a:xfrm>
            <a:off x="0" y="4069896"/>
            <a:ext cx="5761266" cy="5928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Address:                     P-9 </a:t>
            </a:r>
            <a:r>
              <a:rPr lang="en-US" sz="1800" dirty="0" err="1"/>
              <a:t>Navalca</a:t>
            </a:r>
            <a:r>
              <a:rPr lang="en-US" sz="1800" dirty="0"/>
              <a:t>, </a:t>
            </a:r>
            <a:r>
              <a:rPr lang="en-US" sz="1800" dirty="0" err="1"/>
              <a:t>Brgy</a:t>
            </a:r>
            <a:r>
              <a:rPr lang="en-US" sz="1800" dirty="0"/>
              <a:t> San Juan, Surigao City </a:t>
            </a:r>
          </a:p>
        </p:txBody>
      </p:sp>
      <p:sp>
        <p:nvSpPr>
          <p:cNvPr id="20" name="Title 1">
            <a:extLst>
              <a:ext uri="{FF2B5EF4-FFF2-40B4-BE49-F238E27FC236}">
                <a16:creationId xmlns:a16="http://schemas.microsoft.com/office/drawing/2014/main" id="{DF0B52CC-EFE3-E3D5-64AE-5E9456CA0E8F}"/>
              </a:ext>
            </a:extLst>
          </p:cNvPr>
          <p:cNvSpPr txBox="1">
            <a:spLocks/>
          </p:cNvSpPr>
          <p:nvPr/>
        </p:nvSpPr>
        <p:spPr>
          <a:xfrm>
            <a:off x="0" y="4319361"/>
            <a:ext cx="3831772" cy="5928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Age:                               19</a:t>
            </a:r>
          </a:p>
        </p:txBody>
      </p:sp>
      <p:sp>
        <p:nvSpPr>
          <p:cNvPr id="21" name="Title 1">
            <a:extLst>
              <a:ext uri="{FF2B5EF4-FFF2-40B4-BE49-F238E27FC236}">
                <a16:creationId xmlns:a16="http://schemas.microsoft.com/office/drawing/2014/main" id="{252874A0-ABCB-6722-7D55-F7A3021AB315}"/>
              </a:ext>
            </a:extLst>
          </p:cNvPr>
          <p:cNvSpPr txBox="1">
            <a:spLocks/>
          </p:cNvSpPr>
          <p:nvPr/>
        </p:nvSpPr>
        <p:spPr>
          <a:xfrm>
            <a:off x="-62594" y="4577608"/>
            <a:ext cx="3831772" cy="5928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Nationality:                 Filipino</a:t>
            </a:r>
          </a:p>
        </p:txBody>
      </p:sp>
      <p:sp>
        <p:nvSpPr>
          <p:cNvPr id="22" name="Title 1">
            <a:extLst>
              <a:ext uri="{FF2B5EF4-FFF2-40B4-BE49-F238E27FC236}">
                <a16:creationId xmlns:a16="http://schemas.microsoft.com/office/drawing/2014/main" id="{76AD3A11-B6D4-8224-6AED-D4C1DA454DC2}"/>
              </a:ext>
            </a:extLst>
          </p:cNvPr>
          <p:cNvSpPr txBox="1">
            <a:spLocks/>
          </p:cNvSpPr>
          <p:nvPr/>
        </p:nvSpPr>
        <p:spPr>
          <a:xfrm>
            <a:off x="0" y="4841359"/>
            <a:ext cx="3831772" cy="5928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Religion:                     Catholic</a:t>
            </a:r>
          </a:p>
        </p:txBody>
      </p:sp>
      <p:sp>
        <p:nvSpPr>
          <p:cNvPr id="27" name="TextBox 26">
            <a:extLst>
              <a:ext uri="{FF2B5EF4-FFF2-40B4-BE49-F238E27FC236}">
                <a16:creationId xmlns:a16="http://schemas.microsoft.com/office/drawing/2014/main" id="{F0E4DB25-0723-4AC9-73C7-C206E9AC0ABD}"/>
              </a:ext>
            </a:extLst>
          </p:cNvPr>
          <p:cNvSpPr txBox="1"/>
          <p:nvPr/>
        </p:nvSpPr>
        <p:spPr>
          <a:xfrm>
            <a:off x="65317" y="351292"/>
            <a:ext cx="6150428" cy="400110"/>
          </a:xfrm>
          <a:prstGeom prst="rect">
            <a:avLst/>
          </a:prstGeom>
          <a:noFill/>
        </p:spPr>
        <p:txBody>
          <a:bodyPr wrap="square">
            <a:spAutoFit/>
          </a:bodyPr>
          <a:lstStyle/>
          <a:p>
            <a:r>
              <a:rPr lang="en-US" sz="2000" b="1" dirty="0"/>
              <a:t>8.Bio data</a:t>
            </a:r>
            <a:endParaRPr lang="en-US" sz="2000" dirty="0"/>
          </a:p>
        </p:txBody>
      </p:sp>
      <p:sp>
        <p:nvSpPr>
          <p:cNvPr id="29" name="TextBox 28">
            <a:extLst>
              <a:ext uri="{FF2B5EF4-FFF2-40B4-BE49-F238E27FC236}">
                <a16:creationId xmlns:a16="http://schemas.microsoft.com/office/drawing/2014/main" id="{F2DCB85B-CAD1-3CDF-3284-6FCF52EF2B62}"/>
              </a:ext>
            </a:extLst>
          </p:cNvPr>
          <p:cNvSpPr txBox="1"/>
          <p:nvPr/>
        </p:nvSpPr>
        <p:spPr>
          <a:xfrm>
            <a:off x="0" y="5204571"/>
            <a:ext cx="6150428" cy="369332"/>
          </a:xfrm>
          <a:prstGeom prst="rect">
            <a:avLst/>
          </a:prstGeom>
          <a:noFill/>
        </p:spPr>
        <p:txBody>
          <a:bodyPr wrap="square">
            <a:spAutoFit/>
          </a:bodyPr>
          <a:lstStyle/>
          <a:p>
            <a:r>
              <a:rPr lang="en-US" dirty="0"/>
              <a:t>Civil Status:           Single  </a:t>
            </a:r>
          </a:p>
        </p:txBody>
      </p:sp>
      <p:sp>
        <p:nvSpPr>
          <p:cNvPr id="31" name="TextBox 30">
            <a:extLst>
              <a:ext uri="{FF2B5EF4-FFF2-40B4-BE49-F238E27FC236}">
                <a16:creationId xmlns:a16="http://schemas.microsoft.com/office/drawing/2014/main" id="{3C2994C1-7863-7D6F-D4C0-68F56F936CBE}"/>
              </a:ext>
            </a:extLst>
          </p:cNvPr>
          <p:cNvSpPr txBox="1"/>
          <p:nvPr/>
        </p:nvSpPr>
        <p:spPr>
          <a:xfrm>
            <a:off x="0" y="5488380"/>
            <a:ext cx="6150428" cy="369332"/>
          </a:xfrm>
          <a:prstGeom prst="rect">
            <a:avLst/>
          </a:prstGeom>
          <a:noFill/>
        </p:spPr>
        <p:txBody>
          <a:bodyPr wrap="square">
            <a:spAutoFit/>
          </a:bodyPr>
          <a:lstStyle/>
          <a:p>
            <a:r>
              <a:rPr lang="en-US" dirty="0"/>
              <a:t>Father’s Name:    </a:t>
            </a:r>
            <a:r>
              <a:rPr lang="en-US" dirty="0" err="1"/>
              <a:t>Niel</a:t>
            </a:r>
            <a:r>
              <a:rPr lang="en-US" dirty="0"/>
              <a:t> Y. </a:t>
            </a:r>
            <a:r>
              <a:rPr lang="en-US" dirty="0" err="1"/>
              <a:t>Miñoza</a:t>
            </a:r>
            <a:endParaRPr lang="en-US" dirty="0"/>
          </a:p>
        </p:txBody>
      </p:sp>
      <p:sp>
        <p:nvSpPr>
          <p:cNvPr id="33" name="TextBox 32">
            <a:extLst>
              <a:ext uri="{FF2B5EF4-FFF2-40B4-BE49-F238E27FC236}">
                <a16:creationId xmlns:a16="http://schemas.microsoft.com/office/drawing/2014/main" id="{55962956-4329-25AD-C1C9-E6DBB0A212A7}"/>
              </a:ext>
            </a:extLst>
          </p:cNvPr>
          <p:cNvSpPr txBox="1"/>
          <p:nvPr/>
        </p:nvSpPr>
        <p:spPr>
          <a:xfrm>
            <a:off x="-40822" y="5772189"/>
            <a:ext cx="6150428" cy="369332"/>
          </a:xfrm>
          <a:prstGeom prst="rect">
            <a:avLst/>
          </a:prstGeom>
          <a:noFill/>
        </p:spPr>
        <p:txBody>
          <a:bodyPr wrap="square">
            <a:spAutoFit/>
          </a:bodyPr>
          <a:lstStyle/>
          <a:p>
            <a:pPr algn="l" fontAlgn="base"/>
            <a:r>
              <a:rPr lang="en-US" i="0" dirty="0">
                <a:solidFill>
                  <a:srgbClr val="212121"/>
                </a:solidFill>
                <a:effectLst/>
                <a:highlight>
                  <a:srgbClr val="FFFFFF"/>
                </a:highlight>
                <a:latin typeface="helvetica neue"/>
              </a:rPr>
              <a:t>Mother’s </a:t>
            </a:r>
            <a:r>
              <a:rPr lang="en-US" dirty="0">
                <a:solidFill>
                  <a:srgbClr val="212121"/>
                </a:solidFill>
                <a:highlight>
                  <a:srgbClr val="FFFFFF"/>
                </a:highlight>
                <a:latin typeface="helvetica neue"/>
              </a:rPr>
              <a:t>Name:   </a:t>
            </a:r>
            <a:r>
              <a:rPr lang="en-US" dirty="0" err="1">
                <a:solidFill>
                  <a:srgbClr val="212121"/>
                </a:solidFill>
                <a:highlight>
                  <a:srgbClr val="FFFFFF"/>
                </a:highlight>
                <a:latin typeface="helvetica neue"/>
              </a:rPr>
              <a:t>Zenia</a:t>
            </a:r>
            <a:r>
              <a:rPr lang="en-US" dirty="0">
                <a:solidFill>
                  <a:srgbClr val="212121"/>
                </a:solidFill>
                <a:highlight>
                  <a:srgbClr val="FFFFFF"/>
                </a:highlight>
                <a:latin typeface="helvetica neue"/>
              </a:rPr>
              <a:t> G. </a:t>
            </a:r>
            <a:r>
              <a:rPr lang="en-US" dirty="0" err="1">
                <a:solidFill>
                  <a:srgbClr val="212121"/>
                </a:solidFill>
                <a:highlight>
                  <a:srgbClr val="FFFFFF"/>
                </a:highlight>
                <a:latin typeface="helvetica neue"/>
              </a:rPr>
              <a:t>Miñoza</a:t>
            </a:r>
            <a:endParaRPr lang="en-US" i="0" dirty="0">
              <a:solidFill>
                <a:srgbClr val="212121"/>
              </a:solidFill>
              <a:effectLst/>
              <a:highlight>
                <a:srgbClr val="FFFFFF"/>
              </a:highlight>
              <a:latin typeface="helvetica neue"/>
            </a:endParaRPr>
          </a:p>
        </p:txBody>
      </p:sp>
    </p:spTree>
    <p:extLst>
      <p:ext uri="{BB962C8B-B14F-4D97-AF65-F5344CB8AC3E}">
        <p14:creationId xmlns:p14="http://schemas.microsoft.com/office/powerpoint/2010/main" val="947561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TotalTime>
  <Words>752</Words>
  <Application>Microsoft Office PowerPoint</Application>
  <PresentationFormat>Widescreen</PresentationFormat>
  <Paragraphs>44</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helvetica neue</vt:lpstr>
      <vt:lpstr>Söhne</vt:lpstr>
      <vt:lpstr>Office Theme</vt:lpstr>
      <vt:lpstr>Marie Kristel Bea G.Miñoza BSCS-1B</vt:lpstr>
      <vt:lpstr>3.Objective</vt:lpstr>
      <vt:lpstr> </vt:lpstr>
      <vt:lpstr>7.Screenshot</vt:lpstr>
      <vt:lpstr>Contact number :       099522723739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Marie Kristel Bea G.Miñoza BSCS-1B</dc:title>
  <dc:creator>christian jade</dc:creator>
  <cp:lastModifiedBy>christian jade</cp:lastModifiedBy>
  <cp:revision>1</cp:revision>
  <dcterms:created xsi:type="dcterms:W3CDTF">2024-05-07T02:07:11Z</dcterms:created>
  <dcterms:modified xsi:type="dcterms:W3CDTF">2024-05-07T04:24:15Z</dcterms:modified>
</cp:coreProperties>
</file>